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notesMasterIdLst>
    <p:notesMasterId r:id="rId28"/>
  </p:notesMasterIdLst>
  <p:sldIdLst>
    <p:sldId id="258" r:id="rId2"/>
    <p:sldId id="257" r:id="rId3"/>
    <p:sldId id="259" r:id="rId4"/>
    <p:sldId id="260" r:id="rId5"/>
    <p:sldId id="261" r:id="rId6"/>
    <p:sldId id="262" r:id="rId7"/>
    <p:sldId id="263" r:id="rId8"/>
    <p:sldId id="264" r:id="rId9"/>
    <p:sldId id="265" r:id="rId10"/>
    <p:sldId id="266" r:id="rId11"/>
    <p:sldId id="279" r:id="rId12"/>
    <p:sldId id="267" r:id="rId13"/>
    <p:sldId id="284" r:id="rId14"/>
    <p:sldId id="285" r:id="rId15"/>
    <p:sldId id="286" r:id="rId16"/>
    <p:sldId id="287" r:id="rId17"/>
    <p:sldId id="288" r:id="rId18"/>
    <p:sldId id="289" r:id="rId19"/>
    <p:sldId id="291" r:id="rId20"/>
    <p:sldId id="268" r:id="rId21"/>
    <p:sldId id="270" r:id="rId22"/>
    <p:sldId id="269" r:id="rId23"/>
    <p:sldId id="277" r:id="rId24"/>
    <p:sldId id="278" r:id="rId25"/>
    <p:sldId id="276" r:id="rId26"/>
    <p:sldId id="290"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71" d="100"/>
          <a:sy n="71" d="100"/>
        </p:scale>
        <p:origin x="-2136" y="-84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02E201-E3DC-4E4E-A4F2-B7B87B43C8E8}" type="datetimeFigureOut">
              <a:rPr lang="en-US" smtClean="0"/>
              <a:t>9/19/2014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FBE8FE-9569-624D-931C-F85F8FD31CF3}" type="slidenum">
              <a:rPr lang="en-US" smtClean="0"/>
              <a:t>‹#›</a:t>
            </a:fld>
            <a:endParaRPr lang="en-US"/>
          </a:p>
        </p:txBody>
      </p:sp>
    </p:spTree>
    <p:extLst>
      <p:ext uri="{BB962C8B-B14F-4D97-AF65-F5344CB8AC3E}">
        <p14:creationId xmlns:p14="http://schemas.microsoft.com/office/powerpoint/2010/main" val="7250947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Canada,</a:t>
            </a:r>
            <a:r>
              <a:rPr lang="en-US" baseline="0" dirty="0" smtClean="0"/>
              <a:t> this may be changing since 2011 due to a push to have facilities specialize in MMI/DD high-risk offenders.</a:t>
            </a:r>
            <a:endParaRPr lang="en-US" dirty="0"/>
          </a:p>
        </p:txBody>
      </p:sp>
      <p:sp>
        <p:nvSpPr>
          <p:cNvPr id="4" name="Slide Number Placeholder 3"/>
          <p:cNvSpPr>
            <a:spLocks noGrp="1"/>
          </p:cNvSpPr>
          <p:nvPr>
            <p:ph type="sldNum" sz="quarter" idx="10"/>
          </p:nvPr>
        </p:nvSpPr>
        <p:spPr/>
        <p:txBody>
          <a:bodyPr/>
          <a:lstStyle/>
          <a:p>
            <a:fld id="{C9FBE8FE-9569-624D-931C-F85F8FD31CF3}" type="slidenum">
              <a:rPr lang="en-US" smtClean="0"/>
              <a:t>2</a:t>
            </a:fld>
            <a:endParaRPr lang="en-US"/>
          </a:p>
        </p:txBody>
      </p:sp>
    </p:spTree>
    <p:extLst>
      <p:ext uri="{BB962C8B-B14F-4D97-AF65-F5344CB8AC3E}">
        <p14:creationId xmlns:p14="http://schemas.microsoft.com/office/powerpoint/2010/main" val="4052287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a:lstStyle/>
          <a:p>
            <a:endParaRPr lang="en-US">
              <a:ea typeface="ヒラギノ角ゴ Pro W3" pitchFamily="-95" charset="-128"/>
              <a:cs typeface="ヒラギノ角ゴ Pro W3" pitchFamily="-95" charset="-128"/>
            </a:endParaRPr>
          </a:p>
        </p:txBody>
      </p:sp>
      <p:sp>
        <p:nvSpPr>
          <p:cNvPr id="109572" name="Slide Number Placeholder 3"/>
          <p:cNvSpPr>
            <a:spLocks noGrp="1"/>
          </p:cNvSpPr>
          <p:nvPr>
            <p:ph type="sldNum" sz="quarter" idx="5"/>
          </p:nvPr>
        </p:nvSpPr>
        <p:spPr bwMode="auto">
          <a:noFill/>
          <a:ln>
            <a:miter lim="800000"/>
            <a:headEnd/>
            <a:tailEnd/>
          </a:ln>
        </p:spPr>
        <p:txBody>
          <a:bodyPr/>
          <a:lstStyle/>
          <a:p>
            <a:fld id="{57E5DEF3-CF99-FB48-9FFA-7D4F430C5A6D}" type="slidenum">
              <a:rPr lang="en-US">
                <a:ea typeface="Arial" pitchFamily="-95" charset="0"/>
                <a:cs typeface="Arial" pitchFamily="-95" charset="0"/>
              </a:rPr>
              <a:pPr/>
              <a:t>15</a:t>
            </a:fld>
            <a:endParaRPr lang="en-US">
              <a:ea typeface="Arial" pitchFamily="-95" charset="0"/>
              <a:cs typeface="Arial" pitchFamily="-95" charset="0"/>
            </a:endParaRPr>
          </a:p>
        </p:txBody>
      </p:sp>
    </p:spTree>
    <p:extLst>
      <p:ext uri="{BB962C8B-B14F-4D97-AF65-F5344CB8AC3E}">
        <p14:creationId xmlns:p14="http://schemas.microsoft.com/office/powerpoint/2010/main" val="2960894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a:lstStyle/>
          <a:p>
            <a:endParaRPr lang="en-US">
              <a:ea typeface="ヒラギノ角ゴ Pro W3" pitchFamily="-95" charset="-128"/>
              <a:cs typeface="ヒラギノ角ゴ Pro W3" pitchFamily="-95" charset="-128"/>
            </a:endParaRPr>
          </a:p>
        </p:txBody>
      </p:sp>
      <p:sp>
        <p:nvSpPr>
          <p:cNvPr id="111620" name="Slide Number Placeholder 3"/>
          <p:cNvSpPr>
            <a:spLocks noGrp="1"/>
          </p:cNvSpPr>
          <p:nvPr>
            <p:ph type="sldNum" sz="quarter" idx="5"/>
          </p:nvPr>
        </p:nvSpPr>
        <p:spPr bwMode="auto">
          <a:noFill/>
          <a:ln>
            <a:miter lim="800000"/>
            <a:headEnd/>
            <a:tailEnd/>
          </a:ln>
        </p:spPr>
        <p:txBody>
          <a:bodyPr/>
          <a:lstStyle/>
          <a:p>
            <a:fld id="{AEDE2D57-89E6-BA4F-BD4D-18EE6BF5BB55}" type="slidenum">
              <a:rPr lang="en-US">
                <a:ea typeface="Arial" pitchFamily="-95" charset="0"/>
                <a:cs typeface="Arial" pitchFamily="-95" charset="0"/>
              </a:rPr>
              <a:pPr/>
              <a:t>16</a:t>
            </a:fld>
            <a:endParaRPr lang="en-US">
              <a:ea typeface="Arial" pitchFamily="-95" charset="0"/>
              <a:cs typeface="Arial" pitchFamily="-95" charset="0"/>
            </a:endParaRPr>
          </a:p>
        </p:txBody>
      </p:sp>
    </p:spTree>
    <p:extLst>
      <p:ext uri="{BB962C8B-B14F-4D97-AF65-F5344CB8AC3E}">
        <p14:creationId xmlns:p14="http://schemas.microsoft.com/office/powerpoint/2010/main" val="46372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a:lstStyle/>
          <a:p>
            <a:endParaRPr lang="en-US">
              <a:ea typeface="ヒラギノ角ゴ Pro W3" pitchFamily="-95" charset="-128"/>
              <a:cs typeface="ヒラギノ角ゴ Pro W3" pitchFamily="-95" charset="-128"/>
            </a:endParaRPr>
          </a:p>
        </p:txBody>
      </p:sp>
      <p:sp>
        <p:nvSpPr>
          <p:cNvPr id="113668" name="Slide Number Placeholder 3"/>
          <p:cNvSpPr>
            <a:spLocks noGrp="1"/>
          </p:cNvSpPr>
          <p:nvPr>
            <p:ph type="sldNum" sz="quarter" idx="5"/>
          </p:nvPr>
        </p:nvSpPr>
        <p:spPr bwMode="auto">
          <a:noFill/>
          <a:ln>
            <a:miter lim="800000"/>
            <a:headEnd/>
            <a:tailEnd/>
          </a:ln>
        </p:spPr>
        <p:txBody>
          <a:bodyPr/>
          <a:lstStyle/>
          <a:p>
            <a:fld id="{E48615A3-971B-F04D-8725-CC5C6C6B30CE}" type="slidenum">
              <a:rPr lang="en-US">
                <a:ea typeface="Arial" pitchFamily="-95" charset="0"/>
                <a:cs typeface="Arial" pitchFamily="-95" charset="0"/>
              </a:rPr>
              <a:pPr/>
              <a:t>17</a:t>
            </a:fld>
            <a:endParaRPr lang="en-US">
              <a:ea typeface="Arial" pitchFamily="-95" charset="0"/>
              <a:cs typeface="Arial" pitchFamily="-95" charset="0"/>
            </a:endParaRPr>
          </a:p>
        </p:txBody>
      </p:sp>
    </p:spTree>
    <p:extLst>
      <p:ext uri="{BB962C8B-B14F-4D97-AF65-F5344CB8AC3E}">
        <p14:creationId xmlns:p14="http://schemas.microsoft.com/office/powerpoint/2010/main" val="843137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a:lstStyle/>
          <a:p>
            <a:endParaRPr lang="en-US">
              <a:ea typeface="ヒラギノ角ゴ Pro W3" pitchFamily="-95" charset="-128"/>
              <a:cs typeface="ヒラギノ角ゴ Pro W3" pitchFamily="-95" charset="-128"/>
            </a:endParaRPr>
          </a:p>
        </p:txBody>
      </p:sp>
      <p:sp>
        <p:nvSpPr>
          <p:cNvPr id="115716" name="Slide Number Placeholder 3"/>
          <p:cNvSpPr>
            <a:spLocks noGrp="1"/>
          </p:cNvSpPr>
          <p:nvPr>
            <p:ph type="sldNum" sz="quarter" idx="5"/>
          </p:nvPr>
        </p:nvSpPr>
        <p:spPr bwMode="auto">
          <a:noFill/>
          <a:ln>
            <a:miter lim="800000"/>
            <a:headEnd/>
            <a:tailEnd/>
          </a:ln>
        </p:spPr>
        <p:txBody>
          <a:bodyPr/>
          <a:lstStyle/>
          <a:p>
            <a:fld id="{95CCBCFB-C810-AD48-8E12-ECBA0BCCB1EC}" type="slidenum">
              <a:rPr lang="en-US">
                <a:ea typeface="Arial" pitchFamily="-95" charset="0"/>
                <a:cs typeface="Arial" pitchFamily="-95" charset="0"/>
              </a:rPr>
              <a:pPr/>
              <a:t>18</a:t>
            </a:fld>
            <a:endParaRPr lang="en-US">
              <a:ea typeface="Arial" pitchFamily="-95" charset="0"/>
              <a:cs typeface="Arial" pitchFamily="-95" charset="0"/>
            </a:endParaRPr>
          </a:p>
        </p:txBody>
      </p:sp>
    </p:spTree>
    <p:extLst>
      <p:ext uri="{BB962C8B-B14F-4D97-AF65-F5344CB8AC3E}">
        <p14:creationId xmlns:p14="http://schemas.microsoft.com/office/powerpoint/2010/main" val="1144223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Sachsenmaier</a:t>
            </a:r>
            <a:r>
              <a:rPr lang="en-US" baseline="0" dirty="0" smtClean="0"/>
              <a:t> et al unpublished data suggesting poor IRR in this population.</a:t>
            </a:r>
            <a:endParaRPr lang="en-US" dirty="0"/>
          </a:p>
        </p:txBody>
      </p:sp>
      <p:sp>
        <p:nvSpPr>
          <p:cNvPr id="4" name="Slide Number Placeholder 3"/>
          <p:cNvSpPr>
            <a:spLocks noGrp="1"/>
          </p:cNvSpPr>
          <p:nvPr>
            <p:ph type="sldNum" sz="quarter" idx="10"/>
          </p:nvPr>
        </p:nvSpPr>
        <p:spPr/>
        <p:txBody>
          <a:bodyPr/>
          <a:lstStyle/>
          <a:p>
            <a:fld id="{C9FBE8FE-9569-624D-931C-F85F8FD31CF3}" type="slidenum">
              <a:rPr lang="en-US" smtClean="0"/>
              <a:t>24</a:t>
            </a:fld>
            <a:endParaRPr lang="en-US"/>
          </a:p>
        </p:txBody>
      </p:sp>
    </p:spTree>
    <p:extLst>
      <p:ext uri="{BB962C8B-B14F-4D97-AF65-F5344CB8AC3E}">
        <p14:creationId xmlns:p14="http://schemas.microsoft.com/office/powerpoint/2010/main" val="2767641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Threat Control Override symptoms</a:t>
            </a:r>
            <a:endParaRPr lang="en-US" dirty="0"/>
          </a:p>
        </p:txBody>
      </p:sp>
      <p:sp>
        <p:nvSpPr>
          <p:cNvPr id="4" name="Slide Number Placeholder 3"/>
          <p:cNvSpPr>
            <a:spLocks noGrp="1"/>
          </p:cNvSpPr>
          <p:nvPr>
            <p:ph type="sldNum" sz="quarter" idx="10"/>
          </p:nvPr>
        </p:nvSpPr>
        <p:spPr/>
        <p:txBody>
          <a:bodyPr/>
          <a:lstStyle/>
          <a:p>
            <a:fld id="{C9FBE8FE-9569-624D-931C-F85F8FD31CF3}" type="slidenum">
              <a:rPr lang="en-US" smtClean="0"/>
              <a:t>7</a:t>
            </a:fld>
            <a:endParaRPr lang="en-US"/>
          </a:p>
        </p:txBody>
      </p:sp>
    </p:spTree>
    <p:extLst>
      <p:ext uri="{BB962C8B-B14F-4D97-AF65-F5344CB8AC3E}">
        <p14:creationId xmlns:p14="http://schemas.microsoft.com/office/powerpoint/2010/main" val="492790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Most studies that refer to mental disorder</a:t>
            </a:r>
            <a:r>
              <a:rPr lang="en-US" baseline="0" dirty="0" smtClean="0"/>
              <a:t> include general depression, anxiety, ADHD, personality disorder, etc.</a:t>
            </a:r>
            <a:endParaRPr lang="en-US" dirty="0"/>
          </a:p>
        </p:txBody>
      </p:sp>
      <p:sp>
        <p:nvSpPr>
          <p:cNvPr id="4" name="Slide Number Placeholder 3"/>
          <p:cNvSpPr>
            <a:spLocks noGrp="1"/>
          </p:cNvSpPr>
          <p:nvPr>
            <p:ph type="sldNum" sz="quarter" idx="10"/>
          </p:nvPr>
        </p:nvSpPr>
        <p:spPr/>
        <p:txBody>
          <a:bodyPr/>
          <a:lstStyle/>
          <a:p>
            <a:fld id="{C9FBE8FE-9569-624D-931C-F85F8FD31CF3}" type="slidenum">
              <a:rPr lang="en-US" smtClean="0"/>
              <a:t>8</a:t>
            </a:fld>
            <a:endParaRPr lang="en-US"/>
          </a:p>
        </p:txBody>
      </p:sp>
    </p:spTree>
    <p:extLst>
      <p:ext uri="{BB962C8B-B14F-4D97-AF65-F5344CB8AC3E}">
        <p14:creationId xmlns:p14="http://schemas.microsoft.com/office/powerpoint/2010/main" val="915613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publications</a:t>
            </a:r>
            <a:r>
              <a:rPr lang="en-US" baseline="0" dirty="0" smtClean="0"/>
              <a:t> of cases suggesting psychosis contributes to impulsive, </a:t>
            </a:r>
            <a:r>
              <a:rPr lang="en-US" baseline="0" dirty="0" err="1" smtClean="0"/>
              <a:t>disinhibited</a:t>
            </a:r>
            <a:r>
              <a:rPr lang="en-US" baseline="0" dirty="0" smtClean="0"/>
              <a:t> sexual behavior</a:t>
            </a:r>
            <a:endParaRPr lang="en-US" dirty="0"/>
          </a:p>
        </p:txBody>
      </p:sp>
      <p:sp>
        <p:nvSpPr>
          <p:cNvPr id="4" name="Slide Number Placeholder 3"/>
          <p:cNvSpPr>
            <a:spLocks noGrp="1"/>
          </p:cNvSpPr>
          <p:nvPr>
            <p:ph type="sldNum" sz="quarter" idx="10"/>
          </p:nvPr>
        </p:nvSpPr>
        <p:spPr/>
        <p:txBody>
          <a:bodyPr/>
          <a:lstStyle/>
          <a:p>
            <a:fld id="{C9FBE8FE-9569-624D-931C-F85F8FD31CF3}" type="slidenum">
              <a:rPr lang="en-US" smtClean="0"/>
              <a:t>9</a:t>
            </a:fld>
            <a:endParaRPr lang="en-US"/>
          </a:p>
        </p:txBody>
      </p:sp>
    </p:spTree>
    <p:extLst>
      <p:ext uri="{BB962C8B-B14F-4D97-AF65-F5344CB8AC3E}">
        <p14:creationId xmlns:p14="http://schemas.microsoft.com/office/powerpoint/2010/main" val="532189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papers of patients suggesting psychosis</a:t>
            </a:r>
            <a:r>
              <a:rPr lang="en-US" baseline="0" dirty="0" smtClean="0"/>
              <a:t> contributes to intimacy skill deficits</a:t>
            </a:r>
            <a:endParaRPr lang="en-US" dirty="0"/>
          </a:p>
        </p:txBody>
      </p:sp>
      <p:sp>
        <p:nvSpPr>
          <p:cNvPr id="4" name="Slide Number Placeholder 3"/>
          <p:cNvSpPr>
            <a:spLocks noGrp="1"/>
          </p:cNvSpPr>
          <p:nvPr>
            <p:ph type="sldNum" sz="quarter" idx="10"/>
          </p:nvPr>
        </p:nvSpPr>
        <p:spPr/>
        <p:txBody>
          <a:bodyPr/>
          <a:lstStyle/>
          <a:p>
            <a:fld id="{C9FBE8FE-9569-624D-931C-F85F8FD31CF3}" type="slidenum">
              <a:rPr lang="en-US" smtClean="0"/>
              <a:t>10</a:t>
            </a:fld>
            <a:endParaRPr lang="en-US"/>
          </a:p>
        </p:txBody>
      </p:sp>
    </p:spTree>
    <p:extLst>
      <p:ext uri="{BB962C8B-B14F-4D97-AF65-F5344CB8AC3E}">
        <p14:creationId xmlns:p14="http://schemas.microsoft.com/office/powerpoint/2010/main" val="352874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Psychosis contributes</a:t>
            </a:r>
            <a:r>
              <a:rPr lang="en-US" baseline="0" dirty="0" smtClean="0"/>
              <a:t> to poor self-regulation</a:t>
            </a:r>
            <a:endParaRPr lang="en-US" dirty="0"/>
          </a:p>
        </p:txBody>
      </p:sp>
      <p:sp>
        <p:nvSpPr>
          <p:cNvPr id="4" name="Slide Number Placeholder 3"/>
          <p:cNvSpPr>
            <a:spLocks noGrp="1"/>
          </p:cNvSpPr>
          <p:nvPr>
            <p:ph type="sldNum" sz="quarter" idx="10"/>
          </p:nvPr>
        </p:nvSpPr>
        <p:spPr/>
        <p:txBody>
          <a:bodyPr/>
          <a:lstStyle/>
          <a:p>
            <a:fld id="{C9FBE8FE-9569-624D-931C-F85F8FD31CF3}" type="slidenum">
              <a:rPr lang="en-US" smtClean="0"/>
              <a:t>11</a:t>
            </a:fld>
            <a:endParaRPr lang="en-US"/>
          </a:p>
        </p:txBody>
      </p:sp>
    </p:spTree>
    <p:extLst>
      <p:ext uri="{BB962C8B-B14F-4D97-AF65-F5344CB8AC3E}">
        <p14:creationId xmlns:p14="http://schemas.microsoft.com/office/powerpoint/2010/main" val="39463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80 offenders</a:t>
            </a:r>
            <a:r>
              <a:rPr lang="en-US" baseline="0" dirty="0" smtClean="0"/>
              <a:t> had victims 16 and older</a:t>
            </a:r>
            <a:endParaRPr lang="en-US" dirty="0"/>
          </a:p>
        </p:txBody>
      </p:sp>
      <p:sp>
        <p:nvSpPr>
          <p:cNvPr id="4" name="Slide Number Placeholder 3"/>
          <p:cNvSpPr>
            <a:spLocks noGrp="1"/>
          </p:cNvSpPr>
          <p:nvPr>
            <p:ph type="sldNum" sz="quarter" idx="10"/>
          </p:nvPr>
        </p:nvSpPr>
        <p:spPr/>
        <p:txBody>
          <a:bodyPr/>
          <a:lstStyle/>
          <a:p>
            <a:fld id="{C9FBE8FE-9569-624D-931C-F85F8FD31CF3}" type="slidenum">
              <a:rPr lang="en-US" smtClean="0"/>
              <a:t>12</a:t>
            </a:fld>
            <a:endParaRPr lang="en-US"/>
          </a:p>
        </p:txBody>
      </p:sp>
    </p:spTree>
    <p:extLst>
      <p:ext uri="{BB962C8B-B14F-4D97-AF65-F5344CB8AC3E}">
        <p14:creationId xmlns:p14="http://schemas.microsoft.com/office/powerpoint/2010/main" val="2982626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a:lstStyle/>
          <a:p>
            <a:pPr eaLnBrk="1" hangingPunct="1"/>
            <a:r>
              <a:rPr lang="en-US" dirty="0" smtClean="0">
                <a:ea typeface="ヒラギノ角ゴ Pro W3" pitchFamily="-95" charset="-128"/>
                <a:cs typeface="ヒラギノ角ゴ Pro W3" pitchFamily="-95" charset="-128"/>
              </a:rPr>
              <a:t>Can</a:t>
            </a:r>
            <a:r>
              <a:rPr lang="en-US" baseline="0" dirty="0" smtClean="0">
                <a:ea typeface="ヒラギノ角ゴ Pro W3" pitchFamily="-95" charset="-128"/>
                <a:cs typeface="ヒラギノ角ゴ Pro W3" pitchFamily="-95" charset="-128"/>
              </a:rPr>
              <a:t> be helpful to look at masturbatory logs during periods of med noncompliance or increased psychotic symptoms</a:t>
            </a:r>
            <a:endParaRPr lang="en-US" dirty="0">
              <a:ea typeface="ヒラギノ角ゴ Pro W3" pitchFamily="-95" charset="-128"/>
              <a:cs typeface="ヒラギノ角ゴ Pro W3" pitchFamily="-95" charset="-128"/>
            </a:endParaRPr>
          </a:p>
        </p:txBody>
      </p:sp>
      <p:sp>
        <p:nvSpPr>
          <p:cNvPr id="82948" name="Slide Number Placeholder 3"/>
          <p:cNvSpPr>
            <a:spLocks noGrp="1"/>
          </p:cNvSpPr>
          <p:nvPr>
            <p:ph type="sldNum" sz="quarter" idx="5"/>
          </p:nvPr>
        </p:nvSpPr>
        <p:spPr bwMode="auto">
          <a:noFill/>
          <a:ln>
            <a:miter lim="800000"/>
            <a:headEnd/>
            <a:tailEnd/>
          </a:ln>
        </p:spPr>
        <p:txBody>
          <a:bodyPr/>
          <a:lstStyle/>
          <a:p>
            <a:fld id="{05456718-3473-714E-AC58-AB8C05E1C5CF}" type="slidenum">
              <a:rPr lang="en-US">
                <a:ea typeface="Arial" pitchFamily="-95" charset="0"/>
                <a:cs typeface="Arial" pitchFamily="-95" charset="0"/>
              </a:rPr>
              <a:pPr/>
              <a:t>13</a:t>
            </a:fld>
            <a:endParaRPr lang="en-US">
              <a:ea typeface="Arial" pitchFamily="-95" charset="0"/>
              <a:cs typeface="Arial" pitchFamily="-95" charset="0"/>
            </a:endParaRPr>
          </a:p>
        </p:txBody>
      </p:sp>
    </p:spTree>
    <p:extLst>
      <p:ext uri="{BB962C8B-B14F-4D97-AF65-F5344CB8AC3E}">
        <p14:creationId xmlns:p14="http://schemas.microsoft.com/office/powerpoint/2010/main" val="3276091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a:lstStyle/>
          <a:p>
            <a:r>
              <a:rPr lang="en-US" dirty="0" smtClean="0">
                <a:ea typeface="ヒラギノ角ゴ Pro W3" pitchFamily="-95" charset="-128"/>
                <a:cs typeface="ヒラギノ角ゴ Pro W3" pitchFamily="-95" charset="-128"/>
              </a:rPr>
              <a:t>May not capture everything</a:t>
            </a:r>
            <a:endParaRPr lang="en-US" dirty="0">
              <a:ea typeface="ヒラギノ角ゴ Pro W3" pitchFamily="-95" charset="-128"/>
              <a:cs typeface="ヒラギノ角ゴ Pro W3" pitchFamily="-95" charset="-128"/>
            </a:endParaRPr>
          </a:p>
        </p:txBody>
      </p:sp>
      <p:sp>
        <p:nvSpPr>
          <p:cNvPr id="84996" name="Slide Number Placeholder 3"/>
          <p:cNvSpPr>
            <a:spLocks noGrp="1"/>
          </p:cNvSpPr>
          <p:nvPr>
            <p:ph type="sldNum" sz="quarter" idx="5"/>
          </p:nvPr>
        </p:nvSpPr>
        <p:spPr bwMode="auto">
          <a:noFill/>
          <a:ln>
            <a:miter lim="800000"/>
            <a:headEnd/>
            <a:tailEnd/>
          </a:ln>
        </p:spPr>
        <p:txBody>
          <a:bodyPr/>
          <a:lstStyle/>
          <a:p>
            <a:fld id="{C42C71D6-226B-A348-929B-08D0EFA2B9B5}" type="slidenum">
              <a:rPr lang="en-US">
                <a:ea typeface="Arial" pitchFamily="-95" charset="0"/>
                <a:cs typeface="Arial" pitchFamily="-95" charset="0"/>
              </a:rPr>
              <a:pPr/>
              <a:t>14</a:t>
            </a:fld>
            <a:endParaRPr lang="en-US">
              <a:ea typeface="Arial" pitchFamily="-95" charset="0"/>
              <a:cs typeface="Arial" pitchFamily="-95" charset="0"/>
            </a:endParaRPr>
          </a:p>
        </p:txBody>
      </p:sp>
    </p:spTree>
    <p:extLst>
      <p:ext uri="{BB962C8B-B14F-4D97-AF65-F5344CB8AC3E}">
        <p14:creationId xmlns:p14="http://schemas.microsoft.com/office/powerpoint/2010/main" val="977164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9E503B9-9B05-0341-B9F7-B715D4962E71}" type="datetimeFigureOut">
              <a:rPr lang="en-US" smtClean="0"/>
              <a:pPr/>
              <a:t>9/19/2014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E503B9-9B05-0341-B9F7-B715D4962E71}" type="datetimeFigureOut">
              <a:rPr lang="en-US" smtClean="0"/>
              <a:pPr/>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D5A3B-0E3C-3044-AAAA-BE0422112F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E503B9-9B05-0341-B9F7-B715D4962E71}" type="datetimeFigureOut">
              <a:rPr lang="en-US" smtClean="0"/>
              <a:pPr/>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D5A3B-0E3C-3044-AAAA-BE0422112F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E503B9-9B05-0341-B9F7-B715D4962E71}" type="datetimeFigureOut">
              <a:rPr lang="en-US" smtClean="0"/>
              <a:pPr/>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D5A3B-0E3C-3044-AAAA-BE0422112FD0}"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9E503B9-9B05-0341-B9F7-B715D4962E71}" type="datetimeFigureOut">
              <a:rPr lang="en-US" smtClean="0"/>
              <a:pPr/>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D5A3B-0E3C-3044-AAAA-BE0422112FD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9E503B9-9B05-0341-B9F7-B715D4962E71}" type="datetimeFigureOut">
              <a:rPr lang="en-US" smtClean="0"/>
              <a:pPr/>
              <a:t>9/19/2014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D5A3B-0E3C-3044-AAAA-BE0422112FD0}"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9E503B9-9B05-0341-B9F7-B715D4962E71}" type="datetimeFigureOut">
              <a:rPr lang="en-US" smtClean="0"/>
              <a:pPr/>
              <a:t>9/19/2014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4D5A3B-0E3C-3044-AAAA-BE0422112F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9E503B9-9B05-0341-B9F7-B715D4962E71}" type="datetimeFigureOut">
              <a:rPr lang="en-US" smtClean="0"/>
              <a:pPr/>
              <a:t>9/19/2014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4D5A3B-0E3C-3044-AAAA-BE0422112FD0}"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503B9-9B05-0341-B9F7-B715D4962E71}" type="datetimeFigureOut">
              <a:rPr lang="en-US" smtClean="0"/>
              <a:pPr/>
              <a:t>9/19/2014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4D5A3B-0E3C-3044-AAAA-BE0422112F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9E503B9-9B05-0341-B9F7-B715D4962E71}" type="datetimeFigureOut">
              <a:rPr lang="en-US" smtClean="0"/>
              <a:pPr/>
              <a:t>9/19/2014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D5A3B-0E3C-3044-AAAA-BE0422112F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9E503B9-9B05-0341-B9F7-B715D4962E71}" type="datetimeFigureOut">
              <a:rPr lang="en-US" smtClean="0"/>
              <a:pPr/>
              <a:t>9/19/2014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24D5A3B-0E3C-3044-AAAA-BE0422112FD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9E503B9-9B05-0341-B9F7-B715D4962E71}" type="datetimeFigureOut">
              <a:rPr lang="en-US" smtClean="0"/>
              <a:pPr/>
              <a:t>9/19/2014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A24D5A3B-0E3C-3044-AAAA-BE0422112F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533650"/>
          </a:xfrm>
        </p:spPr>
        <p:txBody>
          <a:bodyPr>
            <a:normAutofit fontScale="90000"/>
          </a:bodyPr>
          <a:lstStyle/>
          <a:p>
            <a:r>
              <a:rPr lang="en-US" dirty="0" smtClean="0"/>
              <a:t>Can Current Assessment Tools Accurately Predict Risk Among Sex Offenders with Major Mental Illness?</a:t>
            </a:r>
            <a:endParaRPr lang="en-US" sz="3556" dirty="0"/>
          </a:p>
        </p:txBody>
      </p:sp>
      <p:sp>
        <p:nvSpPr>
          <p:cNvPr id="3" name="Subtitle 2"/>
          <p:cNvSpPr>
            <a:spLocks noGrp="1"/>
          </p:cNvSpPr>
          <p:nvPr>
            <p:ph type="subTitle" idx="1"/>
          </p:nvPr>
        </p:nvSpPr>
        <p:spPr/>
        <p:txBody>
          <a:bodyPr>
            <a:normAutofit fontScale="92500" lnSpcReduction="20000"/>
          </a:bodyPr>
          <a:lstStyle/>
          <a:p>
            <a:r>
              <a:rPr lang="en-US" dirty="0" smtClean="0"/>
              <a:t>Sharon Kelley, </a:t>
            </a:r>
            <a:r>
              <a:rPr lang="en-US" dirty="0" err="1" smtClean="0"/>
              <a:t>Psy.D</a:t>
            </a:r>
            <a:r>
              <a:rPr lang="en-US" dirty="0" smtClean="0"/>
              <a:t>.</a:t>
            </a:r>
          </a:p>
          <a:p>
            <a:r>
              <a:rPr lang="en-US" dirty="0" smtClean="0"/>
              <a:t>Sand Ridge </a:t>
            </a:r>
            <a:r>
              <a:rPr lang="en-US" smtClean="0"/>
              <a:t>Evaluation Unit</a:t>
            </a:r>
            <a:endParaRPr lang="en-US" dirty="0" smtClean="0"/>
          </a:p>
          <a:p>
            <a:r>
              <a:rPr lang="en-US" dirty="0" err="1" smtClean="0"/>
              <a:t>Madison,WI</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Phillips et al. (1999) </a:t>
            </a:r>
            <a:r>
              <a:rPr lang="en-US" dirty="0" smtClean="0">
                <a:latin typeface="Wingdings"/>
                <a:ea typeface="Wingdings"/>
                <a:cs typeface="Wingdings"/>
              </a:rPr>
              <a:t></a:t>
            </a:r>
            <a:r>
              <a:rPr lang="en-US" dirty="0" smtClean="0"/>
              <a:t>15 </a:t>
            </a:r>
            <a:r>
              <a:rPr lang="en-US" dirty="0" err="1" smtClean="0"/>
              <a:t>SOs</a:t>
            </a:r>
            <a:r>
              <a:rPr lang="en-US" dirty="0" smtClean="0"/>
              <a:t> with </a:t>
            </a:r>
            <a:r>
              <a:rPr lang="en-US" dirty="0" err="1" smtClean="0"/>
              <a:t>Schiz</a:t>
            </a:r>
            <a:endParaRPr lang="en-US" dirty="0" smtClean="0"/>
          </a:p>
          <a:p>
            <a:pPr lvl="1"/>
            <a:r>
              <a:rPr lang="en-US" dirty="0" smtClean="0"/>
              <a:t>None had a </a:t>
            </a:r>
            <a:r>
              <a:rPr lang="en-US" dirty="0" err="1" smtClean="0"/>
              <a:t>hx</a:t>
            </a:r>
            <a:r>
              <a:rPr lang="en-US" dirty="0" smtClean="0"/>
              <a:t> of sexual promiscuity</a:t>
            </a:r>
          </a:p>
          <a:p>
            <a:pPr lvl="1"/>
            <a:r>
              <a:rPr lang="en-US" dirty="0" smtClean="0"/>
              <a:t>Little to no </a:t>
            </a:r>
            <a:r>
              <a:rPr lang="en-US" dirty="0" err="1" smtClean="0"/>
              <a:t>hx</a:t>
            </a:r>
            <a:r>
              <a:rPr lang="en-US" dirty="0" smtClean="0"/>
              <a:t> of long-term intimate partners</a:t>
            </a:r>
          </a:p>
          <a:p>
            <a:pPr lvl="1"/>
            <a:r>
              <a:rPr lang="en-US" dirty="0" smtClean="0"/>
              <a:t>Compared to MMI without </a:t>
            </a:r>
            <a:r>
              <a:rPr lang="en-US" dirty="0" err="1" smtClean="0"/>
              <a:t>hx</a:t>
            </a:r>
            <a:r>
              <a:rPr lang="en-US" dirty="0" smtClean="0"/>
              <a:t> of SO, this group was twice as likely to report an </a:t>
            </a:r>
            <a:r>
              <a:rPr lang="en-US" i="1" dirty="0" smtClean="0"/>
              <a:t>unimpaired sexual interest</a:t>
            </a:r>
          </a:p>
          <a:p>
            <a:r>
              <a:rPr lang="en-US" dirty="0" err="1" smtClean="0"/>
              <a:t>Sahota</a:t>
            </a:r>
            <a:r>
              <a:rPr lang="en-US" dirty="0" smtClean="0"/>
              <a:t> &amp; </a:t>
            </a:r>
            <a:r>
              <a:rPr lang="en-US" dirty="0" err="1" smtClean="0"/>
              <a:t>Chesterman</a:t>
            </a:r>
            <a:r>
              <a:rPr lang="en-US" dirty="0" smtClean="0"/>
              <a:t> (1998) </a:t>
            </a:r>
            <a:r>
              <a:rPr lang="en-US" dirty="0" smtClean="0">
                <a:latin typeface="Wingdings"/>
                <a:ea typeface="Wingdings"/>
                <a:cs typeface="Wingdings"/>
              </a:rPr>
              <a:t></a:t>
            </a:r>
            <a:r>
              <a:rPr lang="en-US" dirty="0" smtClean="0"/>
              <a:t>20 SOMMI </a:t>
            </a:r>
            <a:r>
              <a:rPr lang="en-US" dirty="0" err="1" smtClean="0"/>
              <a:t>pts</a:t>
            </a:r>
            <a:endParaRPr lang="en-US" dirty="0" smtClean="0"/>
          </a:p>
          <a:p>
            <a:pPr lvl="1"/>
            <a:r>
              <a:rPr lang="en-US" dirty="0" smtClean="0"/>
              <a:t>None had a stable intimate relationship lasting longer than 12 weeks</a:t>
            </a:r>
          </a:p>
          <a:p>
            <a:pPr lvl="1"/>
            <a:r>
              <a:rPr lang="en-US" dirty="0" smtClean="0"/>
              <a:t>Psychotic break usually occurs at a crucial age period when many pts are dev a sexual identity and establishing intimate sexual relationships</a:t>
            </a:r>
          </a:p>
          <a:p>
            <a:pPr lvl="1"/>
            <a:endParaRPr lang="en-US" dirty="0"/>
          </a:p>
        </p:txBody>
      </p:sp>
      <p:sp>
        <p:nvSpPr>
          <p:cNvPr id="3" name="Title 2"/>
          <p:cNvSpPr>
            <a:spLocks noGrp="1"/>
          </p:cNvSpPr>
          <p:nvPr>
            <p:ph type="title"/>
          </p:nvPr>
        </p:nvSpPr>
        <p:spPr/>
        <p:txBody>
          <a:bodyPr>
            <a:noAutofit/>
          </a:bodyPr>
          <a:lstStyle/>
          <a:p>
            <a:r>
              <a:rPr lang="en-US" sz="2800" dirty="0" smtClean="0"/>
              <a:t>Relationship Between SO and MMI</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Greenall</a:t>
            </a:r>
            <a:r>
              <a:rPr lang="en-US" dirty="0" smtClean="0"/>
              <a:t> &amp; Jellicoe-Jones (2007) </a:t>
            </a:r>
            <a:r>
              <a:rPr lang="en-US" dirty="0" smtClean="0">
                <a:latin typeface="Wingdings"/>
                <a:ea typeface="Wingdings"/>
                <a:cs typeface="Wingdings"/>
              </a:rPr>
              <a:t></a:t>
            </a:r>
            <a:r>
              <a:rPr lang="en-US" dirty="0" smtClean="0"/>
              <a:t>11 cases</a:t>
            </a:r>
          </a:p>
          <a:p>
            <a:pPr lvl="1"/>
            <a:r>
              <a:rPr lang="en-US" dirty="0" smtClean="0"/>
              <a:t>3 subjects were psychotic at the time and offenses driven by anger that was exacerbated by psychosis</a:t>
            </a:r>
          </a:p>
          <a:p>
            <a:pPr lvl="1"/>
            <a:r>
              <a:rPr lang="en-US" dirty="0" smtClean="0"/>
              <a:t>4 cases primarily driven by psychosis</a:t>
            </a:r>
          </a:p>
          <a:p>
            <a:pPr lvl="1"/>
            <a:r>
              <a:rPr lang="en-US" dirty="0" smtClean="0"/>
              <a:t>2 cases were sexually inhibited</a:t>
            </a:r>
          </a:p>
          <a:p>
            <a:pPr lvl="1"/>
            <a:r>
              <a:rPr lang="en-US" dirty="0" smtClean="0"/>
              <a:t>2 cases had underlying </a:t>
            </a:r>
            <a:r>
              <a:rPr lang="en-US" dirty="0" err="1" smtClean="0"/>
              <a:t>paraphilias</a:t>
            </a:r>
            <a:endParaRPr lang="en-US" dirty="0" smtClean="0"/>
          </a:p>
          <a:p>
            <a:pPr lvl="1"/>
            <a:r>
              <a:rPr lang="en-US" i="1" dirty="0" smtClean="0"/>
              <a:t>Concluded: the presence of MMI may exacerbate risk factors by reducing effective self-regulation</a:t>
            </a:r>
          </a:p>
          <a:p>
            <a:endParaRPr lang="en-US" dirty="0"/>
          </a:p>
        </p:txBody>
      </p:sp>
      <p:sp>
        <p:nvSpPr>
          <p:cNvPr id="3" name="Title 2"/>
          <p:cNvSpPr>
            <a:spLocks noGrp="1"/>
          </p:cNvSpPr>
          <p:nvPr>
            <p:ph type="title"/>
          </p:nvPr>
        </p:nvSpPr>
        <p:spPr/>
        <p:txBody>
          <a:bodyPr>
            <a:normAutofit fontScale="90000"/>
          </a:bodyPr>
          <a:lstStyle/>
          <a:p>
            <a:r>
              <a:rPr lang="en-US" dirty="0" smtClean="0"/>
              <a:t>Relationship Between SO and MMI</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rmAutofit/>
          </a:bodyPr>
          <a:lstStyle/>
          <a:p>
            <a:r>
              <a:rPr lang="en-US" dirty="0" smtClean="0"/>
              <a:t>Smith &amp; Taylor (1999) </a:t>
            </a:r>
            <a:r>
              <a:rPr lang="en-US" dirty="0" err="1" smtClean="0">
                <a:latin typeface="Wingdings"/>
                <a:ea typeface="Wingdings"/>
                <a:cs typeface="Wingdings"/>
              </a:rPr>
              <a:t></a:t>
            </a:r>
            <a:r>
              <a:rPr lang="en-US" dirty="0" smtClean="0"/>
              <a:t> 84 pts with </a:t>
            </a:r>
            <a:r>
              <a:rPr lang="en-US" dirty="0" err="1" smtClean="0"/>
              <a:t>Schiz</a:t>
            </a:r>
            <a:r>
              <a:rPr lang="en-US" dirty="0" smtClean="0"/>
              <a:t> hosp after conviction for a sex offense</a:t>
            </a:r>
          </a:p>
          <a:p>
            <a:pPr lvl="1"/>
            <a:r>
              <a:rPr lang="en-US" dirty="0" smtClean="0"/>
              <a:t>80 pts committed offenses when actively psychotic</a:t>
            </a:r>
          </a:p>
          <a:p>
            <a:pPr lvl="1"/>
            <a:r>
              <a:rPr lang="en-US" dirty="0" smtClean="0"/>
              <a:t>4 pts had onset of psychosis following offense</a:t>
            </a:r>
            <a:endParaRPr lang="en-US" dirty="0"/>
          </a:p>
          <a:p>
            <a:pPr lvl="1"/>
            <a:endParaRPr lang="en-US" dirty="0" smtClean="0"/>
          </a:p>
        </p:txBody>
      </p:sp>
      <p:sp>
        <p:nvSpPr>
          <p:cNvPr id="3" name="Title 2"/>
          <p:cNvSpPr>
            <a:spLocks noGrp="1"/>
          </p:cNvSpPr>
          <p:nvPr>
            <p:ph type="title"/>
          </p:nvPr>
        </p:nvSpPr>
        <p:spPr>
          <a:xfrm>
            <a:off x="457200" y="0"/>
            <a:ext cx="8229600" cy="1143000"/>
          </a:xfrm>
        </p:spPr>
        <p:txBody>
          <a:bodyPr>
            <a:normAutofit/>
          </a:bodyPr>
          <a:lstStyle/>
          <a:p>
            <a:pPr algn="ctr"/>
            <a:r>
              <a:rPr lang="en-US" sz="3600" dirty="0" smtClean="0"/>
              <a:t>Relationship Between SO and MMI</a:t>
            </a:r>
            <a:endParaRPr lang="en-US" sz="3500" dirty="0"/>
          </a:p>
        </p:txBody>
      </p:sp>
      <p:graphicFrame>
        <p:nvGraphicFramePr>
          <p:cNvPr id="4" name="Table 3"/>
          <p:cNvGraphicFramePr>
            <a:graphicFrameLocks noGrp="1"/>
          </p:cNvGraphicFramePr>
          <p:nvPr/>
        </p:nvGraphicFramePr>
        <p:xfrm>
          <a:off x="838200" y="3261360"/>
          <a:ext cx="7467600" cy="2468880"/>
        </p:xfrm>
        <a:graphic>
          <a:graphicData uri="http://schemas.openxmlformats.org/drawingml/2006/table">
            <a:tbl>
              <a:tblPr firstRow="1" bandRow="1">
                <a:tableStyleId>{5C22544A-7EE6-4342-B048-85BDC9FD1C3A}</a:tableStyleId>
              </a:tblPr>
              <a:tblGrid>
                <a:gridCol w="1244600"/>
                <a:gridCol w="1244600"/>
                <a:gridCol w="1244600"/>
                <a:gridCol w="1244600"/>
                <a:gridCol w="1244600"/>
                <a:gridCol w="1244600"/>
              </a:tblGrid>
              <a:tr h="0">
                <a:tc>
                  <a:txBody>
                    <a:bodyPr/>
                    <a:lstStyle/>
                    <a:p>
                      <a:endParaRPr lang="en-US" dirty="0"/>
                    </a:p>
                  </a:txBody>
                  <a:tcPr/>
                </a:tc>
                <a:tc>
                  <a:txBody>
                    <a:bodyPr/>
                    <a:lstStyle/>
                    <a:p>
                      <a:r>
                        <a:rPr lang="en-US" dirty="0" smtClean="0"/>
                        <a:t>Direct</a:t>
                      </a:r>
                      <a:endParaRPr lang="en-US" dirty="0"/>
                    </a:p>
                  </a:txBody>
                  <a:tcPr/>
                </a:tc>
                <a:tc>
                  <a:txBody>
                    <a:bodyPr/>
                    <a:lstStyle/>
                    <a:p>
                      <a:r>
                        <a:rPr lang="en-US" dirty="0" smtClean="0"/>
                        <a:t>Indirect</a:t>
                      </a:r>
                      <a:endParaRPr lang="en-US" dirty="0"/>
                    </a:p>
                  </a:txBody>
                  <a:tcPr/>
                </a:tc>
                <a:tc>
                  <a:txBody>
                    <a:bodyPr/>
                    <a:lstStyle/>
                    <a:p>
                      <a:r>
                        <a:rPr lang="en-US" dirty="0" err="1" smtClean="0"/>
                        <a:t>Coincid-ental</a:t>
                      </a:r>
                      <a:endParaRPr lang="en-US" dirty="0"/>
                    </a:p>
                  </a:txBody>
                  <a:tcPr/>
                </a:tc>
                <a:tc>
                  <a:txBody>
                    <a:bodyPr/>
                    <a:lstStyle/>
                    <a:p>
                      <a:r>
                        <a:rPr lang="en-US" dirty="0" smtClean="0"/>
                        <a:t>Not present</a:t>
                      </a:r>
                      <a:endParaRPr lang="en-US" dirty="0"/>
                    </a:p>
                  </a:txBody>
                  <a:tcPr/>
                </a:tc>
                <a:tc>
                  <a:txBody>
                    <a:bodyPr/>
                    <a:lstStyle/>
                    <a:p>
                      <a:r>
                        <a:rPr lang="en-US" dirty="0" smtClean="0"/>
                        <a:t>Total</a:t>
                      </a:r>
                      <a:endParaRPr lang="en-US" dirty="0"/>
                    </a:p>
                  </a:txBody>
                  <a:tcPr/>
                </a:tc>
              </a:tr>
              <a:tr h="0">
                <a:tc>
                  <a:txBody>
                    <a:bodyPr/>
                    <a:lstStyle/>
                    <a:p>
                      <a:r>
                        <a:rPr lang="en-US" dirty="0" smtClean="0"/>
                        <a:t>% Delusions</a:t>
                      </a:r>
                      <a:endParaRPr lang="en-US" dirty="0"/>
                    </a:p>
                  </a:txBody>
                  <a:tcPr/>
                </a:tc>
                <a:tc>
                  <a:txBody>
                    <a:bodyPr/>
                    <a:lstStyle/>
                    <a:p>
                      <a:pPr algn="ctr"/>
                      <a:r>
                        <a:rPr lang="en-US" dirty="0" smtClean="0"/>
                        <a:t>18%</a:t>
                      </a:r>
                      <a:endParaRPr lang="en-US" dirty="0"/>
                    </a:p>
                  </a:txBody>
                  <a:tcPr/>
                </a:tc>
                <a:tc>
                  <a:txBody>
                    <a:bodyPr/>
                    <a:lstStyle/>
                    <a:p>
                      <a:pPr algn="ctr"/>
                      <a:r>
                        <a:rPr lang="en-US" dirty="0" smtClean="0"/>
                        <a:t>25%</a:t>
                      </a:r>
                      <a:endParaRPr lang="en-US" dirty="0"/>
                    </a:p>
                  </a:txBody>
                  <a:tcPr/>
                </a:tc>
                <a:tc>
                  <a:txBody>
                    <a:bodyPr/>
                    <a:lstStyle/>
                    <a:p>
                      <a:pPr algn="ctr"/>
                      <a:r>
                        <a:rPr lang="en-US" dirty="0" smtClean="0"/>
                        <a:t>51%</a:t>
                      </a:r>
                      <a:endParaRPr lang="en-US" dirty="0"/>
                    </a:p>
                  </a:txBody>
                  <a:tcPr/>
                </a:tc>
                <a:tc>
                  <a:txBody>
                    <a:bodyPr/>
                    <a:lstStyle/>
                    <a:p>
                      <a:pPr algn="ctr"/>
                      <a:r>
                        <a:rPr lang="en-US" dirty="0" smtClean="0"/>
                        <a:t>6%</a:t>
                      </a:r>
                      <a:endParaRPr lang="en-US" dirty="0"/>
                    </a:p>
                  </a:txBody>
                  <a:tcPr/>
                </a:tc>
                <a:tc>
                  <a:txBody>
                    <a:bodyPr/>
                    <a:lstStyle/>
                    <a:p>
                      <a:pPr algn="ctr"/>
                      <a:r>
                        <a:rPr lang="en-US" dirty="0" smtClean="0"/>
                        <a:t>N=80</a:t>
                      </a:r>
                      <a:endParaRPr lang="en-US" dirty="0"/>
                    </a:p>
                  </a:txBody>
                  <a:tcPr/>
                </a:tc>
              </a:tr>
              <a:tr h="0">
                <a:tc>
                  <a:txBody>
                    <a:bodyPr/>
                    <a:lstStyle/>
                    <a:p>
                      <a:r>
                        <a:rPr lang="en-US" dirty="0" smtClean="0"/>
                        <a:t>% </a:t>
                      </a:r>
                      <a:r>
                        <a:rPr lang="en-US" sz="1800" dirty="0" err="1" smtClean="0"/>
                        <a:t>Hallucin-ations</a:t>
                      </a:r>
                      <a:endParaRPr lang="en-US" sz="1800" dirty="0"/>
                    </a:p>
                  </a:txBody>
                  <a:tcPr/>
                </a:tc>
                <a:tc>
                  <a:txBody>
                    <a:bodyPr/>
                    <a:lstStyle/>
                    <a:p>
                      <a:pPr algn="ctr"/>
                      <a:r>
                        <a:rPr lang="en-US" dirty="0" smtClean="0"/>
                        <a:t>15%</a:t>
                      </a:r>
                      <a:endParaRPr lang="en-US" dirty="0"/>
                    </a:p>
                  </a:txBody>
                  <a:tcPr/>
                </a:tc>
                <a:tc>
                  <a:txBody>
                    <a:bodyPr/>
                    <a:lstStyle/>
                    <a:p>
                      <a:pPr algn="ctr"/>
                      <a:r>
                        <a:rPr lang="en-US" dirty="0" smtClean="0"/>
                        <a:t>18%</a:t>
                      </a:r>
                      <a:endParaRPr lang="en-US" dirty="0"/>
                    </a:p>
                  </a:txBody>
                  <a:tcPr/>
                </a:tc>
                <a:tc>
                  <a:txBody>
                    <a:bodyPr/>
                    <a:lstStyle/>
                    <a:p>
                      <a:pPr algn="ctr"/>
                      <a:r>
                        <a:rPr lang="en-US" dirty="0" smtClean="0"/>
                        <a:t>45%</a:t>
                      </a:r>
                      <a:endParaRPr lang="en-US" dirty="0"/>
                    </a:p>
                  </a:txBody>
                  <a:tcPr/>
                </a:tc>
                <a:tc>
                  <a:txBody>
                    <a:bodyPr/>
                    <a:lstStyle/>
                    <a:p>
                      <a:pPr algn="ctr"/>
                      <a:r>
                        <a:rPr lang="en-US" dirty="0" smtClean="0"/>
                        <a:t>22%</a:t>
                      </a:r>
                      <a:endParaRPr lang="en-US" dirty="0"/>
                    </a:p>
                  </a:txBody>
                  <a:tcPr/>
                </a:tc>
                <a:tc>
                  <a:txBody>
                    <a:bodyPr/>
                    <a:lstStyle/>
                    <a:p>
                      <a:pPr algn="ctr"/>
                      <a:r>
                        <a:rPr lang="en-US" dirty="0" smtClean="0"/>
                        <a:t>N=80</a:t>
                      </a:r>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ChangeArrowheads="1"/>
          </p:cNvSpPr>
          <p:nvPr>
            <p:ph type="body" idx="4294967295"/>
          </p:nvPr>
        </p:nvSpPr>
        <p:spPr>
          <a:xfrm>
            <a:off x="457200" y="1981200"/>
            <a:ext cx="8229600" cy="4876800"/>
          </a:xfrm>
        </p:spPr>
        <p:txBody>
          <a:bodyPr/>
          <a:lstStyle/>
          <a:p>
            <a:pPr eaLnBrk="1" hangingPunct="1"/>
            <a:r>
              <a:rPr lang="en-US">
                <a:ea typeface="ヒラギノ角ゴ Pro W3" pitchFamily="-95" charset="-128"/>
                <a:cs typeface="ヒラギノ角ゴ Pro W3" pitchFamily="-95" charset="-128"/>
              </a:rPr>
              <a:t>Factors to Consider:</a:t>
            </a:r>
          </a:p>
          <a:p>
            <a:pPr lvl="1" eaLnBrk="1" hangingPunct="1"/>
            <a:r>
              <a:rPr lang="en-US" sz="2800">
                <a:ea typeface="ヒラギノ角ゴ Pro W3" pitchFamily="-95" charset="-128"/>
              </a:rPr>
              <a:t>Onset of MI sxs in relation to onset of PSBs</a:t>
            </a:r>
          </a:p>
          <a:p>
            <a:pPr lvl="1" eaLnBrk="1" hangingPunct="1"/>
            <a:r>
              <a:rPr lang="en-US" sz="2800">
                <a:ea typeface="ヒラギノ角ゴ Pro W3" pitchFamily="-95" charset="-128"/>
              </a:rPr>
              <a:t>How do PSBs manifest or change when psychiatrically decompensated?</a:t>
            </a:r>
          </a:p>
          <a:p>
            <a:pPr lvl="1" eaLnBrk="1" hangingPunct="1"/>
            <a:r>
              <a:rPr lang="en-US" sz="2800">
                <a:ea typeface="ヒラギノ角ゴ Pro W3" pitchFamily="-95" charset="-128"/>
              </a:rPr>
              <a:t>Are PSBs present when psychiatrically stable?</a:t>
            </a:r>
          </a:p>
          <a:p>
            <a:pPr lvl="1" eaLnBrk="1" hangingPunct="1"/>
            <a:r>
              <a:rPr lang="en-US" sz="2800">
                <a:ea typeface="ヒラギノ角ゴ Pro W3" pitchFamily="-95" charset="-128"/>
              </a:rPr>
              <a:t>How is PSB manifested in this MI individual?</a:t>
            </a:r>
          </a:p>
        </p:txBody>
      </p:sp>
      <p:sp>
        <p:nvSpPr>
          <p:cNvPr id="81923" name="Text Box 5"/>
          <p:cNvSpPr txBox="1">
            <a:spLocks noChangeArrowheads="1"/>
          </p:cNvSpPr>
          <p:nvPr/>
        </p:nvSpPr>
        <p:spPr bwMode="auto">
          <a:xfrm>
            <a:off x="914400" y="304800"/>
            <a:ext cx="7696200" cy="1323439"/>
          </a:xfrm>
          <a:prstGeom prst="rect">
            <a:avLst/>
          </a:prstGeom>
          <a:noFill/>
          <a:ln w="9525">
            <a:noFill/>
            <a:miter lim="800000"/>
            <a:headEnd/>
            <a:tailEnd/>
          </a:ln>
        </p:spPr>
        <p:txBody>
          <a:bodyPr>
            <a:prstTxWarp prst="textNoShape">
              <a:avLst/>
            </a:prstTxWarp>
            <a:spAutoFit/>
          </a:bodyPr>
          <a:lstStyle/>
          <a:p>
            <a:pPr algn="ctr">
              <a:defRPr/>
            </a:pPr>
            <a:r>
              <a:rPr lang="en-US" sz="4000" dirty="0" smtClean="0"/>
              <a:t>Relationship Between SO and MMI</a:t>
            </a:r>
            <a:endParaRPr lang="en-US" sz="3800" dirty="0">
              <a:solidFill>
                <a:srgbClr val="660033"/>
              </a:solidFill>
              <a:latin typeface="+mj-lt"/>
              <a:ea typeface="Arial" pitchFamily="-108" charset="0"/>
              <a:cs typeface="Arial" pitchFamily="-10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Rot="1" noChangeArrowheads="1"/>
          </p:cNvSpPr>
          <p:nvPr>
            <p:ph type="body" idx="4294967295"/>
          </p:nvPr>
        </p:nvSpPr>
        <p:spPr>
          <a:xfrm>
            <a:off x="381000" y="1676400"/>
            <a:ext cx="8229600" cy="4191000"/>
          </a:xfrm>
        </p:spPr>
        <p:txBody>
          <a:bodyPr>
            <a:normAutofit lnSpcReduction="10000"/>
          </a:bodyPr>
          <a:lstStyle/>
          <a:p>
            <a:pPr eaLnBrk="1" hangingPunct="1">
              <a:lnSpc>
                <a:spcPct val="90000"/>
              </a:lnSpc>
            </a:pPr>
            <a:r>
              <a:rPr lang="en-US" dirty="0">
                <a:ea typeface="ヒラギノ角ゴ Pro W3" pitchFamily="-95" charset="-128"/>
                <a:cs typeface="ヒラギノ角ゴ Pro W3" pitchFamily="-95" charset="-128"/>
              </a:rPr>
              <a:t>Increased MI </a:t>
            </a:r>
            <a:r>
              <a:rPr lang="en-US" dirty="0" err="1">
                <a:ea typeface="ヒラギノ角ゴ Pro W3" pitchFamily="-95" charset="-128"/>
                <a:cs typeface="ヒラギノ角ゴ Pro W3" pitchFamily="-95" charset="-128"/>
              </a:rPr>
              <a:t>Sxs</a:t>
            </a:r>
            <a:r>
              <a:rPr lang="en-US" dirty="0">
                <a:ea typeface="ヒラギノ角ゴ Pro W3" pitchFamily="-95" charset="-128"/>
                <a:cs typeface="ヒラギノ角ゴ Pro W3" pitchFamily="-95" charset="-128"/>
              </a:rPr>
              <a:t> = </a:t>
            </a:r>
          </a:p>
          <a:p>
            <a:pPr lvl="1" eaLnBrk="1" hangingPunct="1">
              <a:lnSpc>
                <a:spcPct val="90000"/>
              </a:lnSpc>
            </a:pPr>
            <a:r>
              <a:rPr lang="en-US" dirty="0">
                <a:ea typeface="ヒラギノ角ゴ Pro W3" pitchFamily="-95" charset="-128"/>
              </a:rPr>
              <a:t>Increased Impulsivity</a:t>
            </a:r>
          </a:p>
          <a:p>
            <a:pPr lvl="1" eaLnBrk="1" hangingPunct="1">
              <a:lnSpc>
                <a:spcPct val="90000"/>
              </a:lnSpc>
            </a:pPr>
            <a:r>
              <a:rPr lang="en-US" dirty="0">
                <a:ea typeface="ヒラギノ角ゴ Pro W3" pitchFamily="-95" charset="-128"/>
              </a:rPr>
              <a:t>Increased </a:t>
            </a:r>
            <a:r>
              <a:rPr lang="en-US" dirty="0" err="1">
                <a:ea typeface="ヒラギノ角ゴ Pro W3" pitchFamily="-95" charset="-128"/>
              </a:rPr>
              <a:t>Hypersexuality</a:t>
            </a:r>
            <a:endParaRPr lang="en-US" dirty="0">
              <a:ea typeface="ヒラギノ角ゴ Pro W3" pitchFamily="-95" charset="-128"/>
            </a:endParaRPr>
          </a:p>
          <a:p>
            <a:pPr lvl="1" eaLnBrk="1" hangingPunct="1">
              <a:lnSpc>
                <a:spcPct val="90000"/>
              </a:lnSpc>
            </a:pPr>
            <a:r>
              <a:rPr lang="en-US" dirty="0">
                <a:ea typeface="ヒラギノ角ゴ Pro W3" pitchFamily="-95" charset="-128"/>
              </a:rPr>
              <a:t>Decreased Behavioral Controls</a:t>
            </a:r>
          </a:p>
          <a:p>
            <a:pPr lvl="1" eaLnBrk="1" hangingPunct="1">
              <a:lnSpc>
                <a:spcPct val="90000"/>
              </a:lnSpc>
            </a:pPr>
            <a:r>
              <a:rPr lang="en-US" dirty="0">
                <a:ea typeface="ヒラギノ角ゴ Pro W3" pitchFamily="-95" charset="-128"/>
              </a:rPr>
              <a:t>Decreased Ability to Consider Consequences</a:t>
            </a:r>
          </a:p>
          <a:p>
            <a:pPr lvl="1" eaLnBrk="1" hangingPunct="1">
              <a:lnSpc>
                <a:spcPct val="90000"/>
              </a:lnSpc>
            </a:pPr>
            <a:r>
              <a:rPr lang="en-US" dirty="0">
                <a:ea typeface="ヒラギノ角ゴ Pro W3" pitchFamily="-95" charset="-128"/>
              </a:rPr>
              <a:t>Decreased Ability to Make Rational Decisions</a:t>
            </a:r>
          </a:p>
          <a:p>
            <a:pPr lvl="1" eaLnBrk="1" hangingPunct="1">
              <a:lnSpc>
                <a:spcPct val="90000"/>
              </a:lnSpc>
            </a:pPr>
            <a:r>
              <a:rPr lang="en-US" dirty="0">
                <a:ea typeface="ヒラギノ角ゴ Pro W3" pitchFamily="-95" charset="-128"/>
              </a:rPr>
              <a:t>Decreased Ability to Engage in Treatment in a Meaningful Way</a:t>
            </a:r>
          </a:p>
          <a:p>
            <a:pPr lvl="1" eaLnBrk="1" hangingPunct="1">
              <a:lnSpc>
                <a:spcPct val="90000"/>
              </a:lnSpc>
            </a:pPr>
            <a:r>
              <a:rPr lang="en-US" dirty="0">
                <a:ea typeface="ヒラギノ角ゴ Pro W3" pitchFamily="-95" charset="-128"/>
              </a:rPr>
              <a:t>Decreased Ability to Plan and Influence </a:t>
            </a:r>
            <a:r>
              <a:rPr lang="en-US" dirty="0" smtClean="0">
                <a:ea typeface="ヒラギノ角ゴ Pro W3" pitchFamily="-95" charset="-128"/>
              </a:rPr>
              <a:t>Others</a:t>
            </a:r>
          </a:p>
          <a:p>
            <a:pPr lvl="1" eaLnBrk="1" hangingPunct="1">
              <a:lnSpc>
                <a:spcPct val="90000"/>
              </a:lnSpc>
            </a:pPr>
            <a:r>
              <a:rPr lang="en-US" dirty="0" smtClean="0">
                <a:ea typeface="ヒラギノ角ゴ Pro W3" pitchFamily="-95" charset="-128"/>
              </a:rPr>
              <a:t>Complicated relationship </a:t>
            </a:r>
            <a:r>
              <a:rPr lang="en-US" dirty="0" err="1" smtClean="0">
                <a:ea typeface="ヒラギノ角ゴ Pro W3" pitchFamily="-95" charset="-128"/>
              </a:rPr>
              <a:t>b/n</a:t>
            </a:r>
            <a:r>
              <a:rPr lang="en-US" dirty="0" smtClean="0">
                <a:ea typeface="ヒラギノ角ゴ Pro W3" pitchFamily="-95" charset="-128"/>
              </a:rPr>
              <a:t> PI and Grievance Thinking</a:t>
            </a:r>
          </a:p>
          <a:p>
            <a:pPr lvl="1" eaLnBrk="1" hangingPunct="1">
              <a:lnSpc>
                <a:spcPct val="90000"/>
              </a:lnSpc>
            </a:pPr>
            <a:r>
              <a:rPr lang="en-US" dirty="0" smtClean="0">
                <a:ea typeface="ヒラギノ角ゴ Pro W3" pitchFamily="-95" charset="-128"/>
              </a:rPr>
              <a:t>Impaired social and intimacy skills</a:t>
            </a:r>
          </a:p>
          <a:p>
            <a:pPr eaLnBrk="1" hangingPunct="1">
              <a:lnSpc>
                <a:spcPct val="90000"/>
              </a:lnSpc>
            </a:pPr>
            <a:endParaRPr lang="en-US" dirty="0">
              <a:ea typeface="ヒラギノ角ゴ Pro W3" pitchFamily="-95" charset="-128"/>
              <a:cs typeface="ヒラギノ角ゴ Pro W3" pitchFamily="-95" charset="-128"/>
            </a:endParaRPr>
          </a:p>
        </p:txBody>
      </p:sp>
      <p:sp>
        <p:nvSpPr>
          <p:cNvPr id="83971" name="Text Box 5"/>
          <p:cNvSpPr txBox="1">
            <a:spLocks noChangeArrowheads="1"/>
          </p:cNvSpPr>
          <p:nvPr/>
        </p:nvSpPr>
        <p:spPr bwMode="auto">
          <a:xfrm>
            <a:off x="609600" y="533400"/>
            <a:ext cx="8001000" cy="738188"/>
          </a:xfrm>
          <a:prstGeom prst="rect">
            <a:avLst/>
          </a:prstGeom>
          <a:noFill/>
          <a:ln w="9525">
            <a:noFill/>
            <a:miter lim="800000"/>
            <a:headEnd/>
            <a:tailEnd/>
          </a:ln>
        </p:spPr>
        <p:txBody>
          <a:bodyPr>
            <a:prstTxWarp prst="textNoShape">
              <a:avLst/>
            </a:prstTxWarp>
            <a:spAutoFit/>
          </a:bodyPr>
          <a:lstStyle/>
          <a:p>
            <a:pPr algn="ctr">
              <a:defRPr/>
            </a:pPr>
            <a:r>
              <a:rPr lang="en-US" sz="4200" dirty="0">
                <a:solidFill>
                  <a:srgbClr val="660033"/>
                </a:solidFill>
                <a:latin typeface="+mj-lt"/>
                <a:ea typeface="Arial" pitchFamily="-108" charset="0"/>
                <a:cs typeface="Arial" pitchFamily="-108" charset="0"/>
              </a:rPr>
              <a:t>How Relationship Impacts Risk</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idx="4294967295"/>
          </p:nvPr>
        </p:nvSpPr>
        <p:spPr>
          <a:xfrm>
            <a:off x="0" y="274638"/>
            <a:ext cx="8229600" cy="1143000"/>
          </a:xfrm>
        </p:spPr>
        <p:txBody>
          <a:bodyPr/>
          <a:lstStyle/>
          <a:p>
            <a:pPr algn="ctr" eaLnBrk="1" hangingPunct="1"/>
            <a:r>
              <a:rPr lang="en-US">
                <a:solidFill>
                  <a:srgbClr val="660033"/>
                </a:solidFill>
                <a:ea typeface="ヒラギノ角ゴ Pro W3" pitchFamily="-95" charset="-128"/>
                <a:cs typeface="ヒラギノ角ゴ Pro W3" pitchFamily="-95" charset="-128"/>
              </a:rPr>
              <a:t>MI/PSB Case Examples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normAutofit fontScale="90000"/>
          </a:bodyPr>
          <a:lstStyle/>
          <a:p>
            <a:pPr algn="ctr" eaLnBrk="1" hangingPunct="1"/>
            <a:r>
              <a:rPr lang="en-US" sz="3800">
                <a:solidFill>
                  <a:srgbClr val="660033"/>
                </a:solidFill>
                <a:ea typeface="ヒラギノ角ゴ Pro W3" pitchFamily="-95" charset="-128"/>
                <a:cs typeface="ヒラギノ角ゴ Pro W3" pitchFamily="-95" charset="-128"/>
              </a:rPr>
              <a:t>MI/PSB Case #1: </a:t>
            </a:r>
            <a:br>
              <a:rPr lang="en-US" sz="3800">
                <a:solidFill>
                  <a:srgbClr val="660033"/>
                </a:solidFill>
                <a:ea typeface="ヒラギノ角ゴ Pro W3" pitchFamily="-95" charset="-128"/>
                <a:cs typeface="ヒラギノ角ゴ Pro W3" pitchFamily="-95" charset="-128"/>
              </a:rPr>
            </a:br>
            <a:r>
              <a:rPr lang="en-US" sz="3800">
                <a:solidFill>
                  <a:srgbClr val="660033"/>
                </a:solidFill>
                <a:ea typeface="ヒラギノ角ゴ Pro W3" pitchFamily="-95" charset="-128"/>
                <a:cs typeface="ヒラギノ角ゴ Pro W3" pitchFamily="-95" charset="-128"/>
              </a:rPr>
              <a:t>PSBs Due to Psychosis</a:t>
            </a:r>
          </a:p>
        </p:txBody>
      </p:sp>
      <p:sp>
        <p:nvSpPr>
          <p:cNvPr id="110595" name="Rectangle 3"/>
          <p:cNvSpPr>
            <a:spLocks noGrp="1" noChangeArrowheads="1"/>
          </p:cNvSpPr>
          <p:nvPr>
            <p:ph type="body" idx="1"/>
          </p:nvPr>
        </p:nvSpPr>
        <p:spPr/>
        <p:txBody>
          <a:bodyPr/>
          <a:lstStyle/>
          <a:p>
            <a:pPr eaLnBrk="1" hangingPunct="1"/>
            <a:r>
              <a:rPr lang="en-US" sz="2400">
                <a:ea typeface="ヒラギノ角ゴ Pro W3" pitchFamily="-95" charset="-128"/>
                <a:cs typeface="ヒラギノ角ゴ Pro W3" pitchFamily="-95" charset="-128"/>
              </a:rPr>
              <a:t>27-year-old male</a:t>
            </a:r>
          </a:p>
          <a:p>
            <a:pPr eaLnBrk="1" hangingPunct="1"/>
            <a:r>
              <a:rPr lang="en-US" sz="2400">
                <a:ea typeface="ヒラギノ角ゴ Pro W3" pitchFamily="-95" charset="-128"/>
                <a:cs typeface="ヒラギノ角ゴ Pro W3" pitchFamily="-95" charset="-128"/>
              </a:rPr>
              <a:t>Paranoid Schizophrenic Disorder</a:t>
            </a:r>
          </a:p>
          <a:p>
            <a:pPr eaLnBrk="1" hangingPunct="1"/>
            <a:r>
              <a:rPr lang="en-US" sz="2400">
                <a:ea typeface="ヒラギノ角ゴ Pro W3" pitchFamily="-95" charset="-128"/>
                <a:cs typeface="ヒラギノ角ゴ Pro W3" pitchFamily="-95" charset="-128"/>
              </a:rPr>
              <a:t>Risperdal, Benadryl, Ativan, and Aterax</a:t>
            </a:r>
          </a:p>
          <a:p>
            <a:pPr eaLnBrk="1" hangingPunct="1"/>
            <a:r>
              <a:rPr lang="en-US" sz="2400">
                <a:ea typeface="ヒラギノ角ゴ Pro W3" pitchFamily="-95" charset="-128"/>
                <a:cs typeface="ヒラギノ角ゴ Pro W3" pitchFamily="-95" charset="-128"/>
              </a:rPr>
              <a:t>Charged with 3 counts Indecent A&amp;B &lt; 14 but found NGI</a:t>
            </a:r>
          </a:p>
          <a:p>
            <a:pPr eaLnBrk="1" hangingPunct="1"/>
            <a:r>
              <a:rPr lang="en-US" sz="2400">
                <a:ea typeface="ヒラギノ角ゴ Pro W3" pitchFamily="-95" charset="-128"/>
                <a:cs typeface="ヒラギノ角ゴ Pro W3" pitchFamily="-95" charset="-128"/>
              </a:rPr>
              <a:t>Had not been med compliant for several months prior to his offenses</a:t>
            </a:r>
          </a:p>
          <a:p>
            <a:pPr eaLnBrk="1" hangingPunct="1"/>
            <a:r>
              <a:rPr lang="en-US" sz="2400">
                <a:ea typeface="ヒラギノ角ゴ Pro W3" pitchFamily="-95" charset="-128"/>
                <a:cs typeface="ヒラギノ角ゴ Pro W3" pitchFamily="-95" charset="-128"/>
              </a:rPr>
              <a:t>Offenses related to a fixed delusion that people were actually robots, that he had magical powers, and that he could have “eye sex” with children</a:t>
            </a:r>
          </a:p>
          <a:p>
            <a:pPr eaLnBrk="1" hangingPunct="1"/>
            <a:endParaRPr lang="en-US" sz="2400">
              <a:ea typeface="ヒラギノ角ゴ Pro W3" pitchFamily="-95" charset="-128"/>
              <a:cs typeface="ヒラギノ角ゴ Pro W3" pitchFamily="-95"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normAutofit fontScale="90000"/>
          </a:bodyPr>
          <a:lstStyle/>
          <a:p>
            <a:pPr algn="ctr" eaLnBrk="1" hangingPunct="1"/>
            <a:r>
              <a:rPr lang="en-US" sz="3800">
                <a:solidFill>
                  <a:srgbClr val="660033"/>
                </a:solidFill>
                <a:ea typeface="ヒラギノ角ゴ Pro W3" pitchFamily="-95" charset="-128"/>
                <a:cs typeface="ヒラギノ角ゴ Pro W3" pitchFamily="-95" charset="-128"/>
              </a:rPr>
              <a:t>MI/PSB Case #2:</a:t>
            </a:r>
            <a:br>
              <a:rPr lang="en-US" sz="3800">
                <a:solidFill>
                  <a:srgbClr val="660033"/>
                </a:solidFill>
                <a:ea typeface="ヒラギノ角ゴ Pro W3" pitchFamily="-95" charset="-128"/>
                <a:cs typeface="ヒラギノ角ゴ Pro W3" pitchFamily="-95" charset="-128"/>
              </a:rPr>
            </a:br>
            <a:r>
              <a:rPr lang="en-US" sz="3600">
                <a:solidFill>
                  <a:srgbClr val="660033"/>
                </a:solidFill>
                <a:ea typeface="ヒラギノ角ゴ Pro W3" pitchFamily="-95" charset="-128"/>
                <a:cs typeface="ヒラギノ角ゴ Pro W3" pitchFamily="-95" charset="-128"/>
              </a:rPr>
              <a:t>Hypomanic with Underlying Paraphilia</a:t>
            </a:r>
          </a:p>
        </p:txBody>
      </p:sp>
      <p:sp>
        <p:nvSpPr>
          <p:cNvPr id="112643" name="Rectangle 3"/>
          <p:cNvSpPr>
            <a:spLocks noGrp="1" noChangeArrowheads="1"/>
          </p:cNvSpPr>
          <p:nvPr>
            <p:ph type="body" idx="1"/>
          </p:nvPr>
        </p:nvSpPr>
        <p:spPr/>
        <p:txBody>
          <a:bodyPr/>
          <a:lstStyle/>
          <a:p>
            <a:pPr eaLnBrk="1" hangingPunct="1">
              <a:lnSpc>
                <a:spcPct val="90000"/>
              </a:lnSpc>
            </a:pPr>
            <a:r>
              <a:rPr lang="en-US" sz="2400" dirty="0">
                <a:ea typeface="ヒラギノ角ゴ Pro W3" pitchFamily="-95" charset="-128"/>
                <a:cs typeface="ヒラギノ角ゴ Pro W3" pitchFamily="-95" charset="-128"/>
              </a:rPr>
              <a:t>47-year-old male released from prison out of state after serving 15 years for 3 counts of Criminal Sexual Conduct, 1 count Gross Indecency, and 1 count Assault with Intent to Commit Criminal Sexual Conduct</a:t>
            </a:r>
          </a:p>
          <a:p>
            <a:pPr eaLnBrk="1" hangingPunct="1">
              <a:lnSpc>
                <a:spcPct val="90000"/>
              </a:lnSpc>
            </a:pPr>
            <a:r>
              <a:rPr lang="en-US" sz="2400" dirty="0">
                <a:ea typeface="ヒラギノ角ゴ Pro W3" pitchFamily="-95" charset="-128"/>
                <a:cs typeface="ヒラギノ角ゴ Pro W3" pitchFamily="-95" charset="-128"/>
              </a:rPr>
              <a:t>Victims were all under-aged boys</a:t>
            </a:r>
          </a:p>
          <a:p>
            <a:pPr eaLnBrk="1" hangingPunct="1">
              <a:lnSpc>
                <a:spcPct val="90000"/>
              </a:lnSpc>
            </a:pPr>
            <a:r>
              <a:rPr lang="en-US" sz="2400" dirty="0">
                <a:ea typeface="ヒラギノ角ゴ Pro W3" pitchFamily="-95" charset="-128"/>
                <a:cs typeface="ヒラギノ角ゴ Pro W3" pitchFamily="-95" charset="-128"/>
              </a:rPr>
              <a:t>Self-reported approximately 100 victims for which he did not get caught</a:t>
            </a:r>
          </a:p>
          <a:p>
            <a:pPr eaLnBrk="1" hangingPunct="1">
              <a:lnSpc>
                <a:spcPct val="90000"/>
              </a:lnSpc>
            </a:pPr>
            <a:r>
              <a:rPr lang="en-US" sz="2400" dirty="0">
                <a:ea typeface="ヒラギノ角ゴ Pro W3" pitchFamily="-95" charset="-128"/>
                <a:cs typeface="ヒラギノ角ゴ Pro W3" pitchFamily="-95" charset="-128"/>
              </a:rPr>
              <a:t>Recently re-arrested for possession of child porn</a:t>
            </a:r>
          </a:p>
          <a:p>
            <a:pPr eaLnBrk="1" hangingPunct="1">
              <a:lnSpc>
                <a:spcPct val="90000"/>
              </a:lnSpc>
            </a:pPr>
            <a:r>
              <a:rPr lang="en-US" sz="2400" dirty="0" err="1">
                <a:ea typeface="ヒラギノ角ゴ Pro W3" pitchFamily="-95" charset="-128"/>
                <a:cs typeface="ヒラギノ角ゴ Pro W3" pitchFamily="-95" charset="-128"/>
              </a:rPr>
              <a:t>Dx</a:t>
            </a:r>
            <a:r>
              <a:rPr lang="en-US" sz="2400" dirty="0">
                <a:ea typeface="ヒラギノ角ゴ Pro W3" pitchFamily="-95" charset="-128"/>
                <a:cs typeface="ヒラギノ角ゴ Pro W3" pitchFamily="-95" charset="-128"/>
              </a:rPr>
              <a:t>: Bipolar Disorder and </a:t>
            </a:r>
            <a:r>
              <a:rPr lang="en-US" sz="2400" dirty="0" smtClean="0">
                <a:ea typeface="ヒラギノ角ゴ Pro W3" pitchFamily="-95" charset="-128"/>
                <a:cs typeface="ヒラギノ角ゴ Pro W3" pitchFamily="-95" charset="-128"/>
              </a:rPr>
              <a:t>Pedophilic Disorder</a:t>
            </a:r>
          </a:p>
          <a:p>
            <a:pPr eaLnBrk="1" hangingPunct="1">
              <a:lnSpc>
                <a:spcPct val="90000"/>
              </a:lnSpc>
            </a:pPr>
            <a:r>
              <a:rPr lang="en-US" sz="2400" dirty="0">
                <a:ea typeface="ヒラギノ角ゴ Pro W3" pitchFamily="-95" charset="-128"/>
                <a:cs typeface="ヒラギノ角ゴ Pro W3" pitchFamily="-95" charset="-128"/>
              </a:rPr>
              <a:t>Although mania increases </a:t>
            </a:r>
            <a:r>
              <a:rPr lang="en-US" sz="2400" dirty="0" err="1">
                <a:ea typeface="ヒラギノ角ゴ Pro W3" pitchFamily="-95" charset="-128"/>
                <a:cs typeface="ヒラギノ角ゴ Pro W3" pitchFamily="-95" charset="-128"/>
              </a:rPr>
              <a:t>hypersexuality</a:t>
            </a:r>
            <a:r>
              <a:rPr lang="en-US" sz="2400" dirty="0">
                <a:ea typeface="ヒラギノ角ゴ Pro W3" pitchFamily="-95" charset="-128"/>
                <a:cs typeface="ヒラギノ角ゴ Pro W3" pitchFamily="-95" charset="-128"/>
              </a:rPr>
              <a:t>, evidence suggests it didn’t play a significant role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normAutofit fontScale="90000"/>
          </a:bodyPr>
          <a:lstStyle/>
          <a:p>
            <a:pPr algn="ctr" eaLnBrk="1" hangingPunct="1"/>
            <a:r>
              <a:rPr lang="en-US" sz="3400" dirty="0">
                <a:solidFill>
                  <a:srgbClr val="660033"/>
                </a:solidFill>
                <a:ea typeface="ヒラギノ角ゴ Pro W3" pitchFamily="-95" charset="-128"/>
                <a:cs typeface="ヒラギノ角ゴ Pro W3" pitchFamily="-95" charset="-128"/>
              </a:rPr>
              <a:t>MI/PSB Case #3:</a:t>
            </a:r>
            <a:r>
              <a:rPr lang="en-US" sz="3800" dirty="0">
                <a:solidFill>
                  <a:srgbClr val="660033"/>
                </a:solidFill>
                <a:ea typeface="ヒラギノ角ゴ Pro W3" pitchFamily="-95" charset="-128"/>
                <a:cs typeface="ヒラギノ角ゴ Pro W3" pitchFamily="-95" charset="-128"/>
              </a:rPr>
              <a:t/>
            </a:r>
            <a:br>
              <a:rPr lang="en-US" sz="3800" dirty="0">
                <a:solidFill>
                  <a:srgbClr val="660033"/>
                </a:solidFill>
                <a:ea typeface="ヒラギノ角ゴ Pro W3" pitchFamily="-95" charset="-128"/>
                <a:cs typeface="ヒラギノ角ゴ Pro W3" pitchFamily="-95" charset="-128"/>
              </a:rPr>
            </a:br>
            <a:r>
              <a:rPr lang="en-US" sz="3400" dirty="0">
                <a:solidFill>
                  <a:srgbClr val="660033"/>
                </a:solidFill>
                <a:ea typeface="ヒラギノ角ゴ Pro W3" pitchFamily="-95" charset="-128"/>
                <a:cs typeface="ヒラギノ角ゴ Pro W3" pitchFamily="-95" charset="-128"/>
              </a:rPr>
              <a:t>Risk Increases When Psychiatrically Stable</a:t>
            </a:r>
            <a:endParaRPr lang="en-US" sz="3400" dirty="0">
              <a:ea typeface="ヒラギノ角ゴ Pro W3" pitchFamily="-95" charset="-128"/>
              <a:cs typeface="ヒラギノ角ゴ Pro W3" pitchFamily="-95" charset="-128"/>
            </a:endParaRPr>
          </a:p>
        </p:txBody>
      </p:sp>
      <p:sp>
        <p:nvSpPr>
          <p:cNvPr id="114691" name="Rectangle 3"/>
          <p:cNvSpPr>
            <a:spLocks noGrp="1" noChangeArrowheads="1"/>
          </p:cNvSpPr>
          <p:nvPr>
            <p:ph type="body" idx="1"/>
          </p:nvPr>
        </p:nvSpPr>
        <p:spPr>
          <a:xfrm>
            <a:off x="914400" y="1600200"/>
            <a:ext cx="7772400" cy="4953000"/>
          </a:xfrm>
        </p:spPr>
        <p:txBody>
          <a:bodyPr>
            <a:normAutofit lnSpcReduction="10000"/>
          </a:bodyPr>
          <a:lstStyle/>
          <a:p>
            <a:pPr eaLnBrk="1" hangingPunct="1"/>
            <a:r>
              <a:rPr lang="en-US" dirty="0">
                <a:ea typeface="ヒラギノ角ゴ Pro W3" pitchFamily="-95" charset="-128"/>
                <a:cs typeface="ヒラギノ角ゴ Pro W3" pitchFamily="-95" charset="-128"/>
              </a:rPr>
              <a:t>Paranoid Schizophrenic Disorder</a:t>
            </a:r>
          </a:p>
          <a:p>
            <a:pPr eaLnBrk="1" hangingPunct="1"/>
            <a:r>
              <a:rPr lang="en-US" dirty="0" err="1">
                <a:ea typeface="ヒラギノ角ゴ Pro W3" pitchFamily="-95" charset="-128"/>
                <a:cs typeface="ヒラギノ角ゴ Pro W3" pitchFamily="-95" charset="-128"/>
              </a:rPr>
              <a:t>Prolixin</a:t>
            </a:r>
            <a:r>
              <a:rPr lang="en-US" dirty="0">
                <a:ea typeface="ヒラギノ角ゴ Pro W3" pitchFamily="-95" charset="-128"/>
                <a:cs typeface="ヒラギノ角ゴ Pro W3" pitchFamily="-95" charset="-128"/>
              </a:rPr>
              <a:t>, and </a:t>
            </a:r>
            <a:r>
              <a:rPr lang="en-US" dirty="0" err="1">
                <a:ea typeface="ヒラギノ角ゴ Pro W3" pitchFamily="-95" charset="-128"/>
                <a:cs typeface="ヒラギノ角ゴ Pro W3" pitchFamily="-95" charset="-128"/>
              </a:rPr>
              <a:t>Cogentin</a:t>
            </a:r>
            <a:endParaRPr lang="en-US" dirty="0">
              <a:ea typeface="ヒラギノ角ゴ Pro W3" pitchFamily="-95" charset="-128"/>
              <a:cs typeface="ヒラギノ角ゴ Pro W3" pitchFamily="-95" charset="-128"/>
            </a:endParaRPr>
          </a:p>
          <a:p>
            <a:pPr eaLnBrk="1" hangingPunct="1"/>
            <a:r>
              <a:rPr lang="en-US" dirty="0">
                <a:ea typeface="ヒラギノ角ゴ Pro W3" pitchFamily="-95" charset="-128"/>
                <a:cs typeface="ヒラギノ角ゴ Pro W3" pitchFamily="-95" charset="-128"/>
              </a:rPr>
              <a:t>Convicted of Rape and 2 counts Indecent A&amp;B </a:t>
            </a:r>
          </a:p>
          <a:p>
            <a:pPr eaLnBrk="1" hangingPunct="1"/>
            <a:r>
              <a:rPr lang="en-US" dirty="0">
                <a:ea typeface="ヒラギノ角ゴ Pro W3" pitchFamily="-95" charset="-128"/>
                <a:cs typeface="ヒラギノ角ゴ Pro W3" pitchFamily="-95" charset="-128"/>
              </a:rPr>
              <a:t>When non compliant with meds has engaged in more primitive type of offenses (i.e., leering at women, following women, exposing self). When compliant with meds has engaged in more well organized offenses such as grooming behaviors, getting victim incapacitated (i.e., alcohol),</a:t>
            </a:r>
            <a:r>
              <a:rPr lang="en-US" dirty="0" smtClean="0">
                <a:ea typeface="ヒラギノ角ゴ Pro W3" pitchFamily="-95" charset="-128"/>
                <a:cs typeface="ヒラギノ角ゴ Pro W3" pitchFamily="-95" charset="-128"/>
              </a:rPr>
              <a:t> kidnapping, and </a:t>
            </a:r>
            <a:r>
              <a:rPr lang="en-US" dirty="0">
                <a:ea typeface="ヒラギノ角ゴ Pro W3" pitchFamily="-95" charset="-128"/>
                <a:cs typeface="ヒラギノ角ゴ Pro W3" pitchFamily="-95" charset="-128"/>
              </a:rPr>
              <a:t>rape.</a:t>
            </a:r>
          </a:p>
          <a:p>
            <a:pPr eaLnBrk="1" hangingPunct="1"/>
            <a:endParaRPr lang="en-US" dirty="0">
              <a:ea typeface="ヒラギノ角ゴ Pro W3" pitchFamily="-95" charset="-128"/>
              <a:cs typeface="ヒラギノ角ゴ Pro W3" pitchFamily="-95"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Same case</a:t>
            </a:r>
          </a:p>
          <a:p>
            <a:r>
              <a:rPr lang="en-US" dirty="0" smtClean="0"/>
              <a:t>Less meds = more </a:t>
            </a:r>
            <a:r>
              <a:rPr lang="en-US" dirty="0" err="1" smtClean="0"/>
              <a:t>disinhibited</a:t>
            </a:r>
            <a:r>
              <a:rPr lang="en-US" dirty="0" smtClean="0"/>
              <a:t>, impulsive, disorganized sexual behavior</a:t>
            </a:r>
          </a:p>
          <a:p>
            <a:r>
              <a:rPr lang="en-US" dirty="0" smtClean="0"/>
              <a:t>As he gets more psychotic, though, the problematic sexual behaviors decrease</a:t>
            </a:r>
          </a:p>
          <a:p>
            <a:r>
              <a:rPr lang="en-US" dirty="0" smtClean="0"/>
              <a:t>When acutely psychotic, he is catatonic = </a:t>
            </a:r>
            <a:r>
              <a:rPr lang="en-US" u="sng" dirty="0" smtClean="0"/>
              <a:t>Absence of Risk.</a:t>
            </a:r>
          </a:p>
          <a:p>
            <a:endParaRPr lang="en-US" dirty="0"/>
          </a:p>
        </p:txBody>
      </p:sp>
      <p:sp>
        <p:nvSpPr>
          <p:cNvPr id="3" name="Title 2"/>
          <p:cNvSpPr>
            <a:spLocks noGrp="1"/>
          </p:cNvSpPr>
          <p:nvPr>
            <p:ph type="title"/>
          </p:nvPr>
        </p:nvSpPr>
        <p:spPr/>
        <p:txBody>
          <a:bodyPr>
            <a:noAutofit/>
          </a:bodyPr>
          <a:lstStyle/>
          <a:p>
            <a:pPr algn="ctr"/>
            <a:r>
              <a:rPr lang="en-US" sz="3200" dirty="0" smtClean="0">
                <a:solidFill>
                  <a:srgbClr val="660033"/>
                </a:solidFill>
                <a:ea typeface="ヒラギノ角ゴ Pro W3" pitchFamily="-95" charset="-128"/>
                <a:cs typeface="ヒラギノ角ゴ Pro W3" pitchFamily="-95" charset="-128"/>
              </a:rPr>
              <a:t>MI/PSB Case #3: Risk Decreases When Psychiatrically </a:t>
            </a:r>
            <a:r>
              <a:rPr lang="en-US" sz="3200" dirty="0" err="1" smtClean="0">
                <a:solidFill>
                  <a:srgbClr val="660033"/>
                </a:solidFill>
                <a:ea typeface="ヒラギノ角ゴ Pro W3" pitchFamily="-95" charset="-128"/>
                <a:cs typeface="ヒラギノ角ゴ Pro W3" pitchFamily="-95" charset="-128"/>
              </a:rPr>
              <a:t>Decompensated</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7638"/>
            <a:ext cx="8229600" cy="4589653"/>
          </a:xfrm>
        </p:spPr>
        <p:txBody>
          <a:bodyPr>
            <a:normAutofit fontScale="92500" lnSpcReduction="10000"/>
          </a:bodyPr>
          <a:lstStyle/>
          <a:p>
            <a:endParaRPr lang="en-US" dirty="0" smtClean="0"/>
          </a:p>
          <a:p>
            <a:r>
              <a:rPr lang="en-US" dirty="0" smtClean="0"/>
              <a:t>Sexual offenders with Major Mental I</a:t>
            </a:r>
            <a:r>
              <a:rPr lang="en-US" dirty="0"/>
              <a:t>llness </a:t>
            </a:r>
            <a:r>
              <a:rPr lang="en-US" dirty="0" smtClean="0"/>
              <a:t>(SOMMI) are often underserved</a:t>
            </a:r>
          </a:p>
          <a:p>
            <a:pPr lvl="1"/>
            <a:r>
              <a:rPr lang="en-US" dirty="0" smtClean="0"/>
              <a:t>Traditional mental health system lacks expertise in the management of sexual deviance</a:t>
            </a:r>
          </a:p>
          <a:p>
            <a:pPr lvl="1"/>
            <a:r>
              <a:rPr lang="en-US" dirty="0" smtClean="0"/>
              <a:t>Traditional sex offense-specific treatment programs often do not consider unique psychiatric issues</a:t>
            </a:r>
          </a:p>
          <a:p>
            <a:pPr lvl="1"/>
            <a:endParaRPr lang="en-US" dirty="0" smtClean="0"/>
          </a:p>
          <a:p>
            <a:r>
              <a:rPr lang="en-US" dirty="0" smtClean="0"/>
              <a:t>“Best practices” is based on research samples that do not include SOMMI</a:t>
            </a:r>
          </a:p>
          <a:p>
            <a:r>
              <a:rPr lang="en-US" dirty="0" smtClean="0"/>
              <a:t>Tension between what is known/available for this population and risk/treatment needs of population</a:t>
            </a:r>
            <a:endParaRPr lang="en-US" dirty="0"/>
          </a:p>
        </p:txBody>
      </p:sp>
      <p:sp>
        <p:nvSpPr>
          <p:cNvPr id="3" name="Title 2"/>
          <p:cNvSpPr>
            <a:spLocks noGrp="1"/>
          </p:cNvSpPr>
          <p:nvPr>
            <p:ph type="title"/>
          </p:nvPr>
        </p:nvSpPr>
        <p:spPr/>
        <p:txBody>
          <a:bodyPr/>
          <a:lstStyle/>
          <a:p>
            <a:pPr algn="ctr"/>
            <a:r>
              <a:rPr lang="en-US" dirty="0" smtClean="0"/>
              <a:t>Dual Stigma</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Langstrom</a:t>
            </a:r>
            <a:r>
              <a:rPr lang="en-US" dirty="0" smtClean="0"/>
              <a:t> et al. (2004) </a:t>
            </a:r>
            <a:r>
              <a:rPr lang="en-US" dirty="0" smtClean="0">
                <a:latin typeface="Wingdings"/>
                <a:ea typeface="Wingdings"/>
                <a:cs typeface="Wingdings"/>
              </a:rPr>
              <a:t></a:t>
            </a:r>
            <a:r>
              <a:rPr lang="en-US" dirty="0" smtClean="0"/>
              <a:t>N=1,215 sex offenders</a:t>
            </a:r>
          </a:p>
          <a:p>
            <a:pPr lvl="1"/>
            <a:r>
              <a:rPr lang="en-US" dirty="0" smtClean="0"/>
              <a:t>4% had a psych hosp in within the year preceding the index offense</a:t>
            </a:r>
          </a:p>
          <a:p>
            <a:pPr lvl="1"/>
            <a:r>
              <a:rPr lang="en-US" dirty="0" smtClean="0"/>
              <a:t>Sexual recidivism was found to be associated with psychosis, any psychiatric disorder, and any inpatient care.</a:t>
            </a:r>
          </a:p>
          <a:p>
            <a:pPr lvl="1"/>
            <a:r>
              <a:rPr lang="en-US" dirty="0" smtClean="0"/>
              <a:t>However, a prior diagnosis of </a:t>
            </a:r>
            <a:r>
              <a:rPr lang="en-US" dirty="0" err="1" smtClean="0"/>
              <a:t>etoh</a:t>
            </a:r>
            <a:r>
              <a:rPr lang="en-US" dirty="0" smtClean="0"/>
              <a:t> abuse/</a:t>
            </a:r>
            <a:r>
              <a:rPr lang="en-US" dirty="0" err="1" smtClean="0"/>
              <a:t>dep</a:t>
            </a:r>
            <a:r>
              <a:rPr lang="en-US" dirty="0" smtClean="0"/>
              <a:t> more than </a:t>
            </a:r>
            <a:r>
              <a:rPr lang="en-US" i="1" dirty="0" smtClean="0"/>
              <a:t>doubled </a:t>
            </a:r>
            <a:r>
              <a:rPr lang="en-US" dirty="0" smtClean="0"/>
              <a:t>the odds of a sexual reconviction </a:t>
            </a:r>
          </a:p>
          <a:p>
            <a:pPr lvl="1"/>
            <a:r>
              <a:rPr lang="en-US" dirty="0" smtClean="0"/>
              <a:t>A personality disorder diagnosis increased the odds by a magnitude of </a:t>
            </a:r>
            <a:r>
              <a:rPr lang="en-US" i="1" dirty="0" smtClean="0"/>
              <a:t>ten times</a:t>
            </a:r>
            <a:endParaRPr lang="en-US" i="1" dirty="0"/>
          </a:p>
        </p:txBody>
      </p:sp>
      <p:sp>
        <p:nvSpPr>
          <p:cNvPr id="3" name="Title 2"/>
          <p:cNvSpPr>
            <a:spLocks noGrp="1"/>
          </p:cNvSpPr>
          <p:nvPr>
            <p:ph type="title"/>
          </p:nvPr>
        </p:nvSpPr>
        <p:spPr/>
        <p:txBody>
          <a:bodyPr>
            <a:normAutofit/>
          </a:bodyPr>
          <a:lstStyle/>
          <a:p>
            <a:pPr algn="ctr"/>
            <a:r>
              <a:rPr lang="en-US" sz="3200" dirty="0" smtClean="0"/>
              <a:t>Could MMI Symptoms Increase Risk?</a:t>
            </a:r>
            <a:endParaRPr lang="en-US"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err="1" smtClean="0"/>
              <a:t>Olver</a:t>
            </a:r>
            <a:r>
              <a:rPr lang="en-US" dirty="0" smtClean="0"/>
              <a:t>, Stockdale, &amp; </a:t>
            </a:r>
            <a:r>
              <a:rPr lang="en-US" dirty="0" err="1" smtClean="0"/>
              <a:t>Wormith</a:t>
            </a:r>
            <a:r>
              <a:rPr lang="en-US" dirty="0" smtClean="0"/>
              <a:t>, 2011 Meta-analysis of attrition (included sex offender, domestic violence, general correctional, and violent nonsexual offender programs)</a:t>
            </a:r>
          </a:p>
          <a:p>
            <a:pPr lvl="1"/>
            <a:r>
              <a:rPr lang="en-US" dirty="0" smtClean="0"/>
              <a:t>Major mental illness was a mediating variable for recidivism </a:t>
            </a:r>
          </a:p>
          <a:p>
            <a:pPr lvl="1"/>
            <a:r>
              <a:rPr lang="en-US" dirty="0"/>
              <a:t>M</a:t>
            </a:r>
            <a:r>
              <a:rPr lang="en-US" dirty="0" smtClean="0"/>
              <a:t>MI pop (psychotic disorders and BPDs) less likely to complete treatment across all programs. Those who were less likely to complete treatment were more likely to recidivate.</a:t>
            </a:r>
          </a:p>
          <a:p>
            <a:pPr lvl="1"/>
            <a:r>
              <a:rPr lang="en-US" dirty="0" smtClean="0"/>
              <a:t>However, MMI was not the strongest correlate.</a:t>
            </a:r>
          </a:p>
          <a:p>
            <a:pPr lvl="2"/>
            <a:r>
              <a:rPr lang="en-US" dirty="0" smtClean="0"/>
              <a:t>Young, single, unemployed, ethnic minority, male, limited formal </a:t>
            </a:r>
            <a:r>
              <a:rPr lang="en-US" dirty="0" err="1" smtClean="0"/>
              <a:t>ed</a:t>
            </a:r>
            <a:r>
              <a:rPr lang="en-US" dirty="0" smtClean="0"/>
              <a:t>, low SES, </a:t>
            </a:r>
            <a:r>
              <a:rPr lang="en-US" dirty="0" err="1" smtClean="0"/>
              <a:t>hx</a:t>
            </a:r>
            <a:r>
              <a:rPr lang="en-US" dirty="0" smtClean="0"/>
              <a:t> of </a:t>
            </a:r>
            <a:r>
              <a:rPr lang="en-US" dirty="0" err="1" smtClean="0"/>
              <a:t>prev</a:t>
            </a:r>
            <a:r>
              <a:rPr lang="en-US" dirty="0" smtClean="0"/>
              <a:t> offenses, high static risk</a:t>
            </a:r>
          </a:p>
          <a:p>
            <a:pPr lvl="2"/>
            <a:endParaRPr lang="en-US" dirty="0" smtClean="0"/>
          </a:p>
          <a:p>
            <a:pPr lvl="1"/>
            <a:endParaRPr lang="en-US" dirty="0" smtClean="0"/>
          </a:p>
          <a:p>
            <a:pPr lvl="1"/>
            <a:endParaRPr lang="en-US" dirty="0" smtClean="0"/>
          </a:p>
        </p:txBody>
      </p:sp>
      <p:sp>
        <p:nvSpPr>
          <p:cNvPr id="3" name="Title 2"/>
          <p:cNvSpPr>
            <a:spLocks noGrp="1"/>
          </p:cNvSpPr>
          <p:nvPr>
            <p:ph type="title"/>
          </p:nvPr>
        </p:nvSpPr>
        <p:spPr/>
        <p:txBody>
          <a:bodyPr>
            <a:noAutofit/>
          </a:bodyPr>
          <a:lstStyle/>
          <a:p>
            <a:r>
              <a:rPr lang="en-US" sz="3200" dirty="0"/>
              <a:t>Could </a:t>
            </a:r>
            <a:r>
              <a:rPr lang="en-US" sz="3200" dirty="0" smtClean="0"/>
              <a:t>MMI </a:t>
            </a:r>
            <a:r>
              <a:rPr lang="en-US" sz="3200" dirty="0"/>
              <a:t>Symptoms Increase Risk?</a:t>
            </a:r>
          </a:p>
        </p:txBody>
      </p:sp>
    </p:spTree>
    <p:extLst>
      <p:ext uri="{BB962C8B-B14F-4D97-AF65-F5344CB8AC3E}">
        <p14:creationId xmlns:p14="http://schemas.microsoft.com/office/powerpoint/2010/main" val="3562000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Abracen</a:t>
            </a:r>
            <a:r>
              <a:rPr lang="en-US" dirty="0" smtClean="0"/>
              <a:t> &amp; </a:t>
            </a:r>
            <a:r>
              <a:rPr lang="en-US" dirty="0" err="1" smtClean="0"/>
              <a:t>Looman</a:t>
            </a:r>
            <a:r>
              <a:rPr lang="en-US" dirty="0" smtClean="0"/>
              <a:t> (2012 ATSA Conference): </a:t>
            </a:r>
          </a:p>
          <a:p>
            <a:endParaRPr lang="en-US" dirty="0" smtClean="0"/>
          </a:p>
          <a:p>
            <a:r>
              <a:rPr lang="en-US" dirty="0" smtClean="0"/>
              <a:t>Examined 348 high risk sex offenders. Found that after controlling for risk scores on the Static-99R, only those with a history of psychiatric impairment was found to add incrementally to predict recidivism.</a:t>
            </a:r>
          </a:p>
          <a:p>
            <a:endParaRPr lang="en-US" dirty="0"/>
          </a:p>
        </p:txBody>
      </p:sp>
      <p:sp>
        <p:nvSpPr>
          <p:cNvPr id="3" name="Title 2"/>
          <p:cNvSpPr>
            <a:spLocks noGrp="1"/>
          </p:cNvSpPr>
          <p:nvPr>
            <p:ph type="title"/>
          </p:nvPr>
        </p:nvSpPr>
        <p:spPr/>
        <p:txBody>
          <a:bodyPr>
            <a:normAutofit/>
          </a:bodyPr>
          <a:lstStyle/>
          <a:p>
            <a:r>
              <a:rPr lang="en-US" sz="3200" dirty="0"/>
              <a:t>Could </a:t>
            </a:r>
            <a:r>
              <a:rPr lang="en-US" sz="3200" dirty="0" smtClean="0"/>
              <a:t>MMI </a:t>
            </a:r>
            <a:r>
              <a:rPr lang="en-US" sz="3200" dirty="0"/>
              <a:t>Symptoms Increase Risk?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Only study to date to specifically examine the predictive validity of a dynamic risk measure in the SOMMI population</a:t>
            </a:r>
          </a:p>
          <a:p>
            <a:r>
              <a:rPr lang="en-US" dirty="0" smtClean="0"/>
              <a:t>Problems:</a:t>
            </a:r>
          </a:p>
          <a:p>
            <a:pPr lvl="1"/>
            <a:r>
              <a:rPr lang="en-US" dirty="0" smtClean="0"/>
              <a:t>Small N = 61</a:t>
            </a:r>
          </a:p>
          <a:p>
            <a:pPr lvl="1"/>
            <a:r>
              <a:rPr lang="en-US" dirty="0" smtClean="0"/>
              <a:t>Coded by probation officers</a:t>
            </a:r>
          </a:p>
          <a:p>
            <a:pPr lvl="1"/>
            <a:r>
              <a:rPr lang="en-US" dirty="0" smtClean="0"/>
              <a:t>Major mental illness defined as: at least one night in a hospital</a:t>
            </a:r>
          </a:p>
          <a:p>
            <a:pPr lvl="1"/>
            <a:r>
              <a:rPr lang="en-US" dirty="0" smtClean="0"/>
              <a:t>Unknown whether this was due to depression, bereavement, adjustment disorder, personality disorder, malingering, etc…..?</a:t>
            </a:r>
            <a:endParaRPr lang="en-US" dirty="0"/>
          </a:p>
        </p:txBody>
      </p:sp>
      <p:sp>
        <p:nvSpPr>
          <p:cNvPr id="3" name="Title 2"/>
          <p:cNvSpPr>
            <a:spLocks noGrp="1"/>
          </p:cNvSpPr>
          <p:nvPr>
            <p:ph type="title"/>
          </p:nvPr>
        </p:nvSpPr>
        <p:spPr/>
        <p:txBody>
          <a:bodyPr>
            <a:normAutofit fontScale="90000"/>
          </a:bodyPr>
          <a:lstStyle/>
          <a:p>
            <a:r>
              <a:rPr lang="en-US" dirty="0" smtClean="0"/>
              <a:t>Dynamic Supervision Project (Hanson et al., 2007)</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110592"/>
        </p:xfrm>
        <a:graphic>
          <a:graphicData uri="http://schemas.openxmlformats.org/drawingml/2006/table">
            <a:tbl>
              <a:tblPr firstRow="1" bandRow="1">
                <a:tableStyleId>{5C22544A-7EE6-4342-B048-85BDC9FD1C3A}</a:tableStyleId>
              </a:tblPr>
              <a:tblGrid>
                <a:gridCol w="4114800"/>
                <a:gridCol w="4114800"/>
              </a:tblGrid>
              <a:tr h="430666">
                <a:tc>
                  <a:txBody>
                    <a:bodyPr/>
                    <a:lstStyle/>
                    <a:p>
                      <a:endParaRPr lang="en-US" dirty="0"/>
                    </a:p>
                  </a:txBody>
                  <a:tcPr/>
                </a:tc>
                <a:tc>
                  <a:txBody>
                    <a:bodyPr/>
                    <a:lstStyle/>
                    <a:p>
                      <a:r>
                        <a:rPr lang="en-US" dirty="0" smtClean="0"/>
                        <a:t>Major mental disorder</a:t>
                      </a:r>
                      <a:endParaRPr lang="en-US" dirty="0"/>
                    </a:p>
                  </a:txBody>
                  <a:tcPr/>
                </a:tc>
              </a:tr>
              <a:tr h="526596">
                <a:tc>
                  <a:txBody>
                    <a:bodyPr/>
                    <a:lstStyle/>
                    <a:p>
                      <a:r>
                        <a:rPr lang="en-US" dirty="0" smtClean="0"/>
                        <a:t>Recidivists</a:t>
                      </a:r>
                      <a:endParaRPr lang="en-US" dirty="0"/>
                    </a:p>
                  </a:txBody>
                  <a:tcPr/>
                </a:tc>
                <a:tc>
                  <a:txBody>
                    <a:bodyPr/>
                    <a:lstStyle/>
                    <a:p>
                      <a:r>
                        <a:rPr lang="en-US" dirty="0" smtClean="0"/>
                        <a:t>18% (11/61)</a:t>
                      </a:r>
                      <a:endParaRPr lang="en-US" dirty="0"/>
                    </a:p>
                  </a:txBody>
                  <a:tcPr/>
                </a:tc>
              </a:tr>
              <a:tr h="430666">
                <a:tc>
                  <a:txBody>
                    <a:bodyPr/>
                    <a:lstStyle/>
                    <a:p>
                      <a:r>
                        <a:rPr lang="en-US" dirty="0" smtClean="0"/>
                        <a:t>Static-99R</a:t>
                      </a:r>
                      <a:endParaRPr lang="en-US" dirty="0"/>
                    </a:p>
                  </a:txBody>
                  <a:tcPr/>
                </a:tc>
                <a:tc>
                  <a:txBody>
                    <a:bodyPr/>
                    <a:lstStyle/>
                    <a:p>
                      <a:r>
                        <a:rPr lang="en-US" b="1" dirty="0" smtClean="0"/>
                        <a:t>.744*</a:t>
                      </a:r>
                      <a:endParaRPr lang="en-US" b="1" dirty="0"/>
                    </a:p>
                  </a:txBody>
                  <a:tcPr/>
                </a:tc>
              </a:tr>
              <a:tr h="430666">
                <a:tc>
                  <a:txBody>
                    <a:bodyPr/>
                    <a:lstStyle/>
                    <a:p>
                      <a:r>
                        <a:rPr lang="en-US" dirty="0" smtClean="0"/>
                        <a:t>Static-2002R</a:t>
                      </a:r>
                      <a:endParaRPr lang="en-US" dirty="0"/>
                    </a:p>
                  </a:txBody>
                  <a:tcPr/>
                </a:tc>
                <a:tc>
                  <a:txBody>
                    <a:bodyPr/>
                    <a:lstStyle/>
                    <a:p>
                      <a:r>
                        <a:rPr lang="en-US" b="1" dirty="0" smtClean="0"/>
                        <a:t>.727*</a:t>
                      </a:r>
                      <a:endParaRPr lang="en-US" b="1" dirty="0"/>
                    </a:p>
                  </a:txBody>
                  <a:tcPr/>
                </a:tc>
              </a:tr>
              <a:tr h="430666">
                <a:tc>
                  <a:txBody>
                    <a:bodyPr/>
                    <a:lstStyle/>
                    <a:p>
                      <a:r>
                        <a:rPr lang="en-US" dirty="0" smtClean="0"/>
                        <a:t>STABLE-2007</a:t>
                      </a:r>
                      <a:endParaRPr lang="en-US" dirty="0"/>
                    </a:p>
                  </a:txBody>
                  <a:tcPr/>
                </a:tc>
                <a:tc>
                  <a:txBody>
                    <a:bodyPr/>
                    <a:lstStyle/>
                    <a:p>
                      <a:r>
                        <a:rPr lang="en-US" dirty="0" smtClean="0"/>
                        <a:t>.595</a:t>
                      </a:r>
                      <a:endParaRPr lang="en-US" dirty="0"/>
                    </a:p>
                  </a:txBody>
                  <a:tcPr/>
                </a:tc>
              </a:tr>
              <a:tr h="430666">
                <a:tc>
                  <a:txBody>
                    <a:bodyPr/>
                    <a:lstStyle/>
                    <a:p>
                      <a:r>
                        <a:rPr lang="en-US" dirty="0" smtClean="0"/>
                        <a:t>Static-99R/STABLE-2007</a:t>
                      </a:r>
                      <a:endParaRPr lang="en-US" dirty="0"/>
                    </a:p>
                  </a:txBody>
                  <a:tcPr/>
                </a:tc>
                <a:tc>
                  <a:txBody>
                    <a:bodyPr/>
                    <a:lstStyle/>
                    <a:p>
                      <a:r>
                        <a:rPr lang="en-US" dirty="0" smtClean="0"/>
                        <a:t>.669</a:t>
                      </a:r>
                      <a:endParaRPr lang="en-US" dirty="0"/>
                    </a:p>
                  </a:txBody>
                  <a:tcPr/>
                </a:tc>
              </a:tr>
              <a:tr h="430666">
                <a:tc>
                  <a:txBody>
                    <a:bodyPr/>
                    <a:lstStyle/>
                    <a:p>
                      <a:r>
                        <a:rPr lang="en-US" dirty="0" smtClean="0"/>
                        <a:t>Static-2002R/STABLE-2007</a:t>
                      </a:r>
                      <a:endParaRPr lang="en-US" dirty="0"/>
                    </a:p>
                  </a:txBody>
                  <a:tcPr/>
                </a:tc>
                <a:tc>
                  <a:txBody>
                    <a:bodyPr/>
                    <a:lstStyle/>
                    <a:p>
                      <a:r>
                        <a:rPr lang="en-US" b="1" dirty="0" smtClean="0"/>
                        <a:t>.709*</a:t>
                      </a:r>
                      <a:endParaRPr lang="en-US" b="1" dirty="0"/>
                    </a:p>
                  </a:txBody>
                  <a:tcPr/>
                </a:tc>
              </a:tr>
            </a:tbl>
          </a:graphicData>
        </a:graphic>
      </p:graphicFrame>
      <p:sp>
        <p:nvSpPr>
          <p:cNvPr id="3" name="Title 2"/>
          <p:cNvSpPr>
            <a:spLocks noGrp="1"/>
          </p:cNvSpPr>
          <p:nvPr>
            <p:ph type="title"/>
          </p:nvPr>
        </p:nvSpPr>
        <p:spPr/>
        <p:txBody>
          <a:bodyPr/>
          <a:lstStyle/>
          <a:p>
            <a:r>
              <a:rPr lang="en-US" dirty="0" smtClean="0"/>
              <a:t>Sexual Recidivism</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624078" indent="-514350">
              <a:buFont typeface="+mj-lt"/>
              <a:buAutoNum type="arabicPeriod"/>
            </a:pPr>
            <a:r>
              <a:rPr lang="en-US" dirty="0" smtClean="0"/>
              <a:t>Are there risk factors that are unique to the SOMMI population?</a:t>
            </a:r>
          </a:p>
          <a:p>
            <a:pPr marL="624078" indent="-514350">
              <a:buFont typeface="+mj-lt"/>
              <a:buAutoNum type="arabicPeriod"/>
            </a:pPr>
            <a:r>
              <a:rPr lang="en-US" dirty="0" smtClean="0"/>
              <a:t>Do criminogenic needs operate independently of symptoms of a major mental illness?</a:t>
            </a:r>
          </a:p>
          <a:p>
            <a:pPr marL="624078" indent="-514350">
              <a:buFont typeface="+mj-lt"/>
              <a:buAutoNum type="arabicPeriod"/>
            </a:pPr>
            <a:r>
              <a:rPr lang="en-US" dirty="0" smtClean="0"/>
              <a:t>Does the presence of a major mental illness exacerbate pre-existing criminogenic needs?</a:t>
            </a:r>
          </a:p>
          <a:p>
            <a:pPr marL="624078" indent="-514350">
              <a:buFont typeface="+mj-lt"/>
              <a:buAutoNum type="arabicPeriod"/>
            </a:pPr>
            <a:r>
              <a:rPr lang="en-US" dirty="0" smtClean="0"/>
              <a:t>Does the presence of a major mental illness act as a protective factor and serves to moderate the effect of pre-existing criminogenic needs?</a:t>
            </a:r>
          </a:p>
        </p:txBody>
      </p:sp>
      <p:sp>
        <p:nvSpPr>
          <p:cNvPr id="3" name="Title 2"/>
          <p:cNvSpPr>
            <a:spLocks noGrp="1"/>
          </p:cNvSpPr>
          <p:nvPr>
            <p:ph type="title"/>
          </p:nvPr>
        </p:nvSpPr>
        <p:spPr/>
        <p:txBody>
          <a:bodyPr>
            <a:normAutofit fontScale="90000"/>
          </a:bodyPr>
          <a:lstStyle/>
          <a:p>
            <a:pPr algn="ctr"/>
            <a:r>
              <a:rPr lang="en-US" dirty="0" smtClean="0"/>
              <a:t>Relationship Between SO and MMI</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Specific Aims:</a:t>
            </a:r>
          </a:p>
          <a:p>
            <a:pPr marL="624078" indent="-514350">
              <a:buFont typeface="Wingdings" charset="2"/>
              <a:buAutoNum type="arabicPlain"/>
            </a:pPr>
            <a:r>
              <a:rPr lang="en-US" dirty="0" smtClean="0"/>
              <a:t>Determine whether the SRA-FV can be scored reliably on the SOMMI population.  </a:t>
            </a:r>
          </a:p>
          <a:p>
            <a:pPr marL="624078" indent="-514350">
              <a:buFont typeface="Wingdings" charset="2"/>
              <a:buAutoNum type="arabicPlain"/>
            </a:pPr>
            <a:r>
              <a:rPr lang="en-US" dirty="0" smtClean="0"/>
              <a:t>Develop supplementary scoring guidance and training to facilitate the reliable application of the SRA-FV to the SOMMI population.</a:t>
            </a:r>
          </a:p>
          <a:p>
            <a:pPr marL="624078" indent="-514350">
              <a:buFont typeface="Wingdings" charset="2"/>
              <a:buAutoNum type="arabicPlain"/>
            </a:pPr>
            <a:r>
              <a:rPr lang="en-US" dirty="0" smtClean="0"/>
              <a:t>Develop SOMMI norms for the SRA-FV.</a:t>
            </a:r>
          </a:p>
          <a:p>
            <a:pPr marL="624078" indent="-514350">
              <a:buFont typeface="Wingdings" charset="2"/>
              <a:buAutoNum type="arabicPlain"/>
            </a:pPr>
            <a:r>
              <a:rPr lang="en-US" dirty="0" smtClean="0"/>
              <a:t>Identify groupings of </a:t>
            </a:r>
            <a:r>
              <a:rPr lang="en-US" dirty="0" err="1" smtClean="0"/>
              <a:t>criminogenic</a:t>
            </a:r>
            <a:r>
              <a:rPr lang="en-US" dirty="0" smtClean="0"/>
              <a:t> needs within the SOMMI population (and whether they have needs that are unique to this population).</a:t>
            </a:r>
          </a:p>
          <a:p>
            <a:pPr marL="624078" indent="-514350">
              <a:buFont typeface="Wingdings" charset="2"/>
              <a:buAutoNum type="arabicPlain"/>
            </a:pPr>
            <a:r>
              <a:rPr lang="en-US" dirty="0" smtClean="0"/>
              <a:t>Explore whether acute symptoms have a moderating or worsening effect on existing </a:t>
            </a:r>
            <a:r>
              <a:rPr lang="en-US" dirty="0" err="1" smtClean="0"/>
              <a:t>criminogenic</a:t>
            </a:r>
            <a:r>
              <a:rPr lang="en-US" dirty="0" smtClean="0"/>
              <a:t> needs.</a:t>
            </a:r>
          </a:p>
        </p:txBody>
      </p:sp>
      <p:sp>
        <p:nvSpPr>
          <p:cNvPr id="3" name="Title 2"/>
          <p:cNvSpPr>
            <a:spLocks noGrp="1"/>
          </p:cNvSpPr>
          <p:nvPr>
            <p:ph type="title"/>
          </p:nvPr>
        </p:nvSpPr>
        <p:spPr/>
        <p:txBody>
          <a:bodyPr/>
          <a:lstStyle/>
          <a:p>
            <a:r>
              <a:rPr lang="en-US" dirty="0" smtClean="0"/>
              <a:t>SOMMI Study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25067381"/>
              </p:ext>
            </p:extLst>
          </p:nvPr>
        </p:nvGraphicFramePr>
        <p:xfrm>
          <a:off x="457200" y="1481138"/>
          <a:ext cx="8229600" cy="42113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Study</a:t>
                      </a:r>
                      <a:endParaRPr lang="en-US" dirty="0"/>
                    </a:p>
                  </a:txBody>
                  <a:tcPr/>
                </a:tc>
                <a:tc>
                  <a:txBody>
                    <a:bodyPr/>
                    <a:lstStyle/>
                    <a:p>
                      <a:r>
                        <a:rPr lang="en-US" dirty="0" smtClean="0"/>
                        <a:t>Sample Type</a:t>
                      </a:r>
                      <a:endParaRPr lang="en-US" dirty="0"/>
                    </a:p>
                  </a:txBody>
                  <a:tcPr/>
                </a:tc>
                <a:tc>
                  <a:txBody>
                    <a:bodyPr/>
                    <a:lstStyle/>
                    <a:p>
                      <a:r>
                        <a:rPr lang="en-US" dirty="0" smtClean="0"/>
                        <a:t>MMI</a:t>
                      </a:r>
                      <a:r>
                        <a:rPr lang="en-US" baseline="0" dirty="0" smtClean="0"/>
                        <a:t> Rate</a:t>
                      </a:r>
                      <a:endParaRPr lang="en-US" dirty="0"/>
                    </a:p>
                  </a:txBody>
                  <a:tcPr/>
                </a:tc>
              </a:tr>
              <a:tr h="370840">
                <a:tc>
                  <a:txBody>
                    <a:bodyPr/>
                    <a:lstStyle/>
                    <a:p>
                      <a:r>
                        <a:rPr lang="en-US" dirty="0" smtClean="0"/>
                        <a:t>Cochrane et al. (2001)</a:t>
                      </a:r>
                      <a:endParaRPr lang="en-US" dirty="0"/>
                    </a:p>
                  </a:txBody>
                  <a:tcPr/>
                </a:tc>
                <a:tc>
                  <a:txBody>
                    <a:bodyPr/>
                    <a:lstStyle/>
                    <a:p>
                      <a:r>
                        <a:rPr lang="en-US" dirty="0" smtClean="0"/>
                        <a:t>Court</a:t>
                      </a:r>
                      <a:r>
                        <a:rPr lang="en-US" baseline="0" dirty="0" smtClean="0"/>
                        <a:t> clinics across U.S.</a:t>
                      </a:r>
                    </a:p>
                    <a:p>
                      <a:r>
                        <a:rPr lang="en-US" baseline="0" dirty="0" smtClean="0"/>
                        <a:t>N=1,710</a:t>
                      </a:r>
                      <a:endParaRPr lang="en-US" dirty="0"/>
                    </a:p>
                  </a:txBody>
                  <a:tcPr/>
                </a:tc>
                <a:tc>
                  <a:txBody>
                    <a:bodyPr/>
                    <a:lstStyle/>
                    <a:p>
                      <a:r>
                        <a:rPr lang="en-US" dirty="0" smtClean="0"/>
                        <a:t>Psychotic </a:t>
                      </a:r>
                      <a:r>
                        <a:rPr lang="en-US" dirty="0" err="1" smtClean="0"/>
                        <a:t>d/os</a:t>
                      </a:r>
                      <a:r>
                        <a:rPr lang="en-US" dirty="0" smtClean="0"/>
                        <a:t> less</a:t>
                      </a:r>
                      <a:r>
                        <a:rPr lang="en-US" baseline="0" dirty="0" smtClean="0"/>
                        <a:t> </a:t>
                      </a:r>
                      <a:r>
                        <a:rPr lang="en-US" dirty="0" smtClean="0"/>
                        <a:t>freq among sex offenders (16%) compared to general offenders (32%)</a:t>
                      </a:r>
                      <a:endParaRPr lang="en-US" dirty="0"/>
                    </a:p>
                  </a:txBody>
                  <a:tcPr/>
                </a:tc>
              </a:tr>
              <a:tr h="370840">
                <a:tc>
                  <a:txBody>
                    <a:bodyPr/>
                    <a:lstStyle/>
                    <a:p>
                      <a:r>
                        <a:rPr lang="en-US" dirty="0" smtClean="0"/>
                        <a:t>Becker et al. (2003)</a:t>
                      </a:r>
                      <a:endParaRPr lang="en-US" dirty="0"/>
                    </a:p>
                  </a:txBody>
                  <a:tcPr/>
                </a:tc>
                <a:tc>
                  <a:txBody>
                    <a:bodyPr/>
                    <a:lstStyle/>
                    <a:p>
                      <a:r>
                        <a:rPr lang="en-US" dirty="0" smtClean="0"/>
                        <a:t>120 sex offenders awaiting trial for civil commitment for SVP in AZ</a:t>
                      </a:r>
                      <a:endParaRPr lang="en-US" dirty="0"/>
                    </a:p>
                  </a:txBody>
                  <a:tcPr/>
                </a:tc>
                <a:tc>
                  <a:txBody>
                    <a:bodyPr/>
                    <a:lstStyle/>
                    <a:p>
                      <a:r>
                        <a:rPr lang="en-US" dirty="0" smtClean="0"/>
                        <a:t>50% of the Axis I </a:t>
                      </a:r>
                      <a:r>
                        <a:rPr lang="en-US" dirty="0" err="1" smtClean="0"/>
                        <a:t>d/os</a:t>
                      </a:r>
                      <a:r>
                        <a:rPr lang="en-US" dirty="0" smtClean="0"/>
                        <a:t> identified were </a:t>
                      </a:r>
                      <a:r>
                        <a:rPr lang="en-US" dirty="0" err="1" smtClean="0"/>
                        <a:t>rel</a:t>
                      </a:r>
                      <a:r>
                        <a:rPr lang="en-US" dirty="0" smtClean="0"/>
                        <a:t> to </a:t>
                      </a:r>
                      <a:r>
                        <a:rPr lang="en-US" dirty="0" err="1" smtClean="0"/>
                        <a:t>paraphilias</a:t>
                      </a:r>
                      <a:r>
                        <a:rPr lang="en-US" dirty="0" smtClean="0"/>
                        <a:t> and substance use</a:t>
                      </a:r>
                      <a:endParaRPr lang="en-US" dirty="0"/>
                    </a:p>
                  </a:txBody>
                  <a:tcPr/>
                </a:tc>
              </a:tr>
              <a:tr h="370840">
                <a:tc>
                  <a:txBody>
                    <a:bodyPr/>
                    <a:lstStyle/>
                    <a:p>
                      <a:r>
                        <a:rPr lang="en-US" dirty="0" err="1" smtClean="0"/>
                        <a:t>Langstrom</a:t>
                      </a:r>
                      <a:r>
                        <a:rPr lang="en-US" dirty="0" smtClean="0"/>
                        <a:t> et al. (2004)</a:t>
                      </a:r>
                      <a:endParaRPr lang="en-US" dirty="0"/>
                    </a:p>
                  </a:txBody>
                  <a:tcPr/>
                </a:tc>
                <a:tc>
                  <a:txBody>
                    <a:bodyPr/>
                    <a:lstStyle/>
                    <a:p>
                      <a:r>
                        <a:rPr lang="en-US" dirty="0" smtClean="0"/>
                        <a:t>1,215 convicted sex offenders in Sweden</a:t>
                      </a:r>
                      <a:endParaRPr lang="en-US" dirty="0"/>
                    </a:p>
                  </a:txBody>
                  <a:tcPr/>
                </a:tc>
                <a:tc>
                  <a:txBody>
                    <a:bodyPr/>
                    <a:lstStyle/>
                    <a:p>
                      <a:pPr lvl="0"/>
                      <a:r>
                        <a:rPr lang="en-US" dirty="0" smtClean="0"/>
                        <a:t>-34.4% had a psych hosp at some point</a:t>
                      </a:r>
                    </a:p>
                    <a:p>
                      <a:pPr lvl="0"/>
                      <a:r>
                        <a:rPr lang="en-US" dirty="0" smtClean="0"/>
                        <a:t>-1.4% met criteria for a psychotic disorder</a:t>
                      </a:r>
                      <a:endParaRPr lang="en-US" dirty="0"/>
                    </a:p>
                  </a:txBody>
                  <a:tcPr/>
                </a:tc>
              </a:tr>
            </a:tbl>
          </a:graphicData>
        </a:graphic>
      </p:graphicFrame>
      <p:sp>
        <p:nvSpPr>
          <p:cNvPr id="3" name="Title 2"/>
          <p:cNvSpPr>
            <a:spLocks noGrp="1"/>
          </p:cNvSpPr>
          <p:nvPr>
            <p:ph type="title"/>
          </p:nvPr>
        </p:nvSpPr>
        <p:spPr/>
        <p:txBody>
          <a:bodyPr>
            <a:normAutofit/>
          </a:bodyPr>
          <a:lstStyle/>
          <a:p>
            <a:pPr algn="ctr"/>
            <a:r>
              <a:rPr lang="en-US" sz="3500" dirty="0" smtClean="0"/>
              <a:t>Prevalence Rates of MMI Among SOs</a:t>
            </a:r>
            <a:endParaRPr lang="en-US" sz="35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3942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Study</a:t>
                      </a:r>
                      <a:endParaRPr lang="en-US" dirty="0"/>
                    </a:p>
                  </a:txBody>
                  <a:tcPr/>
                </a:tc>
                <a:tc>
                  <a:txBody>
                    <a:bodyPr/>
                    <a:lstStyle/>
                    <a:p>
                      <a:r>
                        <a:rPr lang="en-US" dirty="0" smtClean="0"/>
                        <a:t>Sample Type</a:t>
                      </a:r>
                      <a:endParaRPr lang="en-US" dirty="0"/>
                    </a:p>
                  </a:txBody>
                  <a:tcPr/>
                </a:tc>
                <a:tc>
                  <a:txBody>
                    <a:bodyPr/>
                    <a:lstStyle/>
                    <a:p>
                      <a:r>
                        <a:rPr lang="en-US" dirty="0" smtClean="0"/>
                        <a:t>Offense Rate</a:t>
                      </a:r>
                      <a:endParaRPr lang="en-US" dirty="0"/>
                    </a:p>
                  </a:txBody>
                  <a:tcPr/>
                </a:tc>
              </a:tr>
              <a:tr h="370840">
                <a:tc>
                  <a:txBody>
                    <a:bodyPr/>
                    <a:lstStyle/>
                    <a:p>
                      <a:r>
                        <a:rPr lang="en-US" dirty="0" smtClean="0"/>
                        <a:t>Wallace et al. (2004)</a:t>
                      </a:r>
                      <a:endParaRPr lang="en-US" dirty="0"/>
                    </a:p>
                  </a:txBody>
                  <a:tcPr/>
                </a:tc>
                <a:tc>
                  <a:txBody>
                    <a:bodyPr/>
                    <a:lstStyle/>
                    <a:p>
                      <a:r>
                        <a:rPr lang="en-US" dirty="0" smtClean="0"/>
                        <a:t>2,861 patients with Schizophrenia in Australia over a 25-year period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Sex offense convictions = 1.8%</a:t>
                      </a:r>
                    </a:p>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Fisher et al. (Mass Mental Health – Criminal Justice Cohort Study, 2006)</a:t>
                      </a:r>
                    </a:p>
                  </a:txBody>
                  <a:tcPr/>
                </a:tc>
                <a:tc>
                  <a:txBody>
                    <a:bodyPr/>
                    <a:lstStyle/>
                    <a:p>
                      <a:pPr lvl="0"/>
                      <a:r>
                        <a:rPr lang="en-US" dirty="0" smtClean="0"/>
                        <a:t>Arrest records during a 9 yr period for all DMH </a:t>
                      </a:r>
                      <a:r>
                        <a:rPr lang="en-US" dirty="0" err="1" smtClean="0"/>
                        <a:t>clts</a:t>
                      </a:r>
                      <a:r>
                        <a:rPr lang="en-US" dirty="0" smtClean="0"/>
                        <a:t> </a:t>
                      </a:r>
                    </a:p>
                    <a:p>
                      <a:pPr lvl="0"/>
                      <a:r>
                        <a:rPr lang="en-US" dirty="0" smtClean="0"/>
                        <a:t>(N = 13,978)</a:t>
                      </a:r>
                    </a:p>
                  </a:txBody>
                  <a:tcPr/>
                </a:tc>
                <a:tc>
                  <a:txBody>
                    <a:bodyPr/>
                    <a:lstStyle/>
                    <a:p>
                      <a:pPr lvl="0"/>
                      <a:r>
                        <a:rPr lang="en-US" dirty="0" smtClean="0"/>
                        <a:t>Of the 17,000 arrests, only 272 (1.6%) were for sex offenses</a:t>
                      </a:r>
                    </a:p>
                    <a:p>
                      <a:pPr lvl="0"/>
                      <a:endParaRPr lang="en-US" dirty="0" smtClean="0"/>
                    </a:p>
                    <a:p>
                      <a:pPr lvl="0"/>
                      <a:r>
                        <a:rPr lang="en-US" dirty="0" smtClean="0"/>
                        <a:t>But 255/272 offenses were for serious charges: Indecent Exposure, Indecent A&amp;B on an adult and child, Rape</a:t>
                      </a:r>
                    </a:p>
                  </a:txBody>
                  <a:tcPr/>
                </a:tc>
              </a:tr>
            </a:tbl>
          </a:graphicData>
        </a:graphic>
      </p:graphicFrame>
      <p:sp>
        <p:nvSpPr>
          <p:cNvPr id="3" name="Title 2"/>
          <p:cNvSpPr>
            <a:spLocks noGrp="1"/>
          </p:cNvSpPr>
          <p:nvPr>
            <p:ph type="title"/>
          </p:nvPr>
        </p:nvSpPr>
        <p:spPr/>
        <p:txBody>
          <a:bodyPr>
            <a:normAutofit fontScale="90000"/>
          </a:bodyPr>
          <a:lstStyle/>
          <a:p>
            <a:pPr algn="ctr"/>
            <a:r>
              <a:rPr lang="en-US" dirty="0" smtClean="0"/>
              <a:t>Prevalence Rates of Sex Offenses Among MMI Population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Very few studies</a:t>
            </a:r>
          </a:p>
          <a:p>
            <a:r>
              <a:rPr lang="en-US" dirty="0" smtClean="0"/>
              <a:t>Hanson &amp; </a:t>
            </a:r>
            <a:r>
              <a:rPr lang="en-US" dirty="0" err="1" smtClean="0"/>
              <a:t>Bussiere</a:t>
            </a:r>
            <a:r>
              <a:rPr lang="en-US" dirty="0" smtClean="0"/>
              <a:t> (1998) meta-analysis</a:t>
            </a:r>
          </a:p>
          <a:p>
            <a:pPr lvl="1"/>
            <a:r>
              <a:rPr lang="en-US" dirty="0" smtClean="0"/>
              <a:t>“The large correlation for our ‘severely disordered’ variable could be almost completely attributed to Hackett’s (1971) report that all of his exhibitionists with psychotic symptoms eventually recidivated” (</a:t>
            </a:r>
            <a:r>
              <a:rPr lang="en-US" dirty="0" err="1" smtClean="0"/>
              <a:t>p</a:t>
            </a:r>
            <a:r>
              <a:rPr lang="en-US" dirty="0" smtClean="0"/>
              <a:t>. 353).</a:t>
            </a:r>
          </a:p>
          <a:p>
            <a:pPr lvl="1"/>
            <a:r>
              <a:rPr lang="en-US" dirty="0" smtClean="0"/>
              <a:t>Association not found in follow-up meta-analysis (Hanson &amp; Morton-</a:t>
            </a:r>
            <a:r>
              <a:rPr lang="en-US" dirty="0" err="1" smtClean="0"/>
              <a:t>Bourgon</a:t>
            </a:r>
            <a:r>
              <a:rPr lang="en-US" dirty="0" smtClean="0"/>
              <a:t>, 2004)</a:t>
            </a:r>
          </a:p>
          <a:p>
            <a:r>
              <a:rPr lang="en-US" dirty="0" smtClean="0"/>
              <a:t>Hanson et al. (2007; DSP)</a:t>
            </a:r>
          </a:p>
          <a:p>
            <a:pPr lvl="1"/>
            <a:r>
              <a:rPr lang="en-US" dirty="0" smtClean="0"/>
              <a:t>Twice as many MMI subjects re-offended (18%) as compared to the total sample (9%) </a:t>
            </a:r>
          </a:p>
        </p:txBody>
      </p:sp>
      <p:sp>
        <p:nvSpPr>
          <p:cNvPr id="3" name="Title 2"/>
          <p:cNvSpPr>
            <a:spLocks noGrp="1"/>
          </p:cNvSpPr>
          <p:nvPr>
            <p:ph type="title"/>
          </p:nvPr>
        </p:nvSpPr>
        <p:spPr/>
        <p:txBody>
          <a:bodyPr/>
          <a:lstStyle/>
          <a:p>
            <a:pPr algn="ctr"/>
            <a:r>
              <a:rPr lang="en-US" dirty="0" smtClean="0"/>
              <a:t>Recidivism Rates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Inconsistent findings regarding the relationship between MMI and risk for violence in the general pop</a:t>
            </a:r>
          </a:p>
          <a:p>
            <a:pPr lvl="1"/>
            <a:r>
              <a:rPr lang="en-US" dirty="0" err="1"/>
              <a:t>Bonta</a:t>
            </a:r>
            <a:r>
              <a:rPr lang="en-US" dirty="0"/>
              <a:t> et al. (1998) found that the average association </a:t>
            </a:r>
            <a:r>
              <a:rPr lang="en-US" dirty="0" smtClean="0"/>
              <a:t>between psychosis </a:t>
            </a:r>
            <a:r>
              <a:rPr lang="en-US" dirty="0"/>
              <a:t>and violence was small and negative (</a:t>
            </a:r>
            <a:r>
              <a:rPr lang="en-US" dirty="0" smtClean="0"/>
              <a:t>r=.04</a:t>
            </a:r>
            <a:r>
              <a:rPr lang="en-US" dirty="0"/>
              <a:t>) </a:t>
            </a:r>
            <a:r>
              <a:rPr lang="en-US" dirty="0" smtClean="0"/>
              <a:t>across the </a:t>
            </a:r>
            <a:r>
              <a:rPr lang="en-US" dirty="0"/>
              <a:t>11 studies in their meta-analysis reporting on </a:t>
            </a:r>
            <a:r>
              <a:rPr lang="en-US" dirty="0" smtClean="0"/>
              <a:t>psychosis (results limited to MDOs released from a correctional setting) </a:t>
            </a:r>
          </a:p>
          <a:p>
            <a:pPr lvl="1"/>
            <a:r>
              <a:rPr lang="en-US" dirty="0" smtClean="0"/>
              <a:t>Douglas et al. (2009) meta-analysis involving 204 studies: psychosis associated with a 49%-68% increased likelihood for violence.</a:t>
            </a:r>
          </a:p>
          <a:p>
            <a:pPr lvl="2"/>
            <a:r>
              <a:rPr lang="en-US" dirty="0" smtClean="0"/>
              <a:t>Effect size depends on presence of moderators but MMI found to be a strong risk factor for violence compared to persons without MMI</a:t>
            </a:r>
          </a:p>
          <a:p>
            <a:pPr lvl="1"/>
            <a:endParaRPr lang="en-US" dirty="0"/>
          </a:p>
        </p:txBody>
      </p:sp>
      <p:sp>
        <p:nvSpPr>
          <p:cNvPr id="3" name="Title 2"/>
          <p:cNvSpPr>
            <a:spLocks noGrp="1"/>
          </p:cNvSpPr>
          <p:nvPr>
            <p:ph type="title"/>
          </p:nvPr>
        </p:nvSpPr>
        <p:spPr/>
        <p:txBody>
          <a:bodyPr>
            <a:normAutofit fontScale="90000"/>
          </a:bodyPr>
          <a:lstStyle/>
          <a:p>
            <a:pPr algn="ctr"/>
            <a:r>
              <a:rPr lang="en-US" dirty="0" smtClean="0"/>
              <a:t>What we have learned from the general violence research:</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The relationship b/n violence and MMI is strengthened by the presence of other risk factors: psychopathy, ASPD, substance use (Douglas et al., 2009; Fisher et al., 2006; Monahan et al., 2001)</a:t>
            </a:r>
          </a:p>
          <a:p>
            <a:r>
              <a:rPr lang="en-US" dirty="0" smtClean="0"/>
              <a:t>Positive symptoms of psychosis more strongly related to violence (Douglas et al., 2009)</a:t>
            </a:r>
          </a:p>
          <a:p>
            <a:pPr lvl="1"/>
            <a:r>
              <a:rPr lang="en-US" dirty="0" smtClean="0"/>
              <a:t>Swanson et al. (2006) reported on 1,410 patients with schizophrenia drawn from 57 mental health sites across 24 states. They found that positive symptoms of schizophrenia were associated with both minor and serious violence, even after controlling for numerous possible confounds and covariates.</a:t>
            </a:r>
          </a:p>
        </p:txBody>
      </p:sp>
      <p:sp>
        <p:nvSpPr>
          <p:cNvPr id="3" name="Title 2"/>
          <p:cNvSpPr>
            <a:spLocks noGrp="1"/>
          </p:cNvSpPr>
          <p:nvPr>
            <p:ph type="title"/>
          </p:nvPr>
        </p:nvSpPr>
        <p:spPr/>
        <p:txBody>
          <a:bodyPr>
            <a:normAutofit fontScale="90000"/>
          </a:bodyPr>
          <a:lstStyle/>
          <a:p>
            <a:pPr algn="ctr"/>
            <a:r>
              <a:rPr lang="en-US" dirty="0" smtClean="0"/>
              <a:t>What we have learned from the general violence research:</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No comprehensive study like MacArthur Risk Assessment Study for SOMMI</a:t>
            </a:r>
          </a:p>
          <a:p>
            <a:r>
              <a:rPr lang="en-US" dirty="0"/>
              <a:t>Very broadband </a:t>
            </a:r>
            <a:r>
              <a:rPr lang="en-US" dirty="0" smtClean="0"/>
              <a:t>definitions used in SO studies, </a:t>
            </a:r>
            <a:r>
              <a:rPr lang="en-US" dirty="0"/>
              <a:t>such as “</a:t>
            </a:r>
            <a:r>
              <a:rPr lang="en-US" dirty="0" smtClean="0"/>
              <a:t>any mental </a:t>
            </a:r>
            <a:r>
              <a:rPr lang="en-US" dirty="0"/>
              <a:t>disorder,” are apt to blur important distinctions </a:t>
            </a:r>
            <a:r>
              <a:rPr lang="en-US" dirty="0" smtClean="0"/>
              <a:t>between specific </a:t>
            </a:r>
            <a:r>
              <a:rPr lang="en-US" dirty="0"/>
              <a:t>psychotic syndromes </a:t>
            </a:r>
            <a:r>
              <a:rPr lang="en-US" dirty="0" smtClean="0"/>
              <a:t>(Douglas et al., 2009)</a:t>
            </a:r>
          </a:p>
          <a:p>
            <a:r>
              <a:rPr lang="en-US" dirty="0" smtClean="0"/>
              <a:t>Most articles are descriptive with small sample sizes</a:t>
            </a:r>
          </a:p>
          <a:p>
            <a:pPr lvl="1"/>
            <a:r>
              <a:rPr lang="en-US" dirty="0" smtClean="0"/>
              <a:t>Still provide a good start…</a:t>
            </a:r>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t>Relationship Between SO and MMI</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Phillips et al. (1999) </a:t>
            </a:r>
            <a:r>
              <a:rPr lang="en-US" dirty="0" smtClean="0">
                <a:latin typeface="Wingdings"/>
                <a:ea typeface="Wingdings"/>
                <a:cs typeface="Wingdings"/>
              </a:rPr>
              <a:t></a:t>
            </a:r>
            <a:r>
              <a:rPr lang="en-US" dirty="0" smtClean="0"/>
              <a:t>17 pts with Schizophrenia</a:t>
            </a:r>
          </a:p>
          <a:p>
            <a:pPr lvl="1"/>
            <a:r>
              <a:rPr lang="en-US" dirty="0" smtClean="0"/>
              <a:t>Sex offending usually postdated onset of psychosis </a:t>
            </a:r>
          </a:p>
          <a:p>
            <a:pPr lvl="1"/>
            <a:r>
              <a:rPr lang="en-US" dirty="0" smtClean="0"/>
              <a:t>Majority were psychotic at the time of the offense</a:t>
            </a:r>
          </a:p>
          <a:p>
            <a:pPr lvl="1"/>
            <a:r>
              <a:rPr lang="en-US" dirty="0" smtClean="0"/>
              <a:t>Psychosis was not a direct causal factor but contributed to </a:t>
            </a:r>
            <a:r>
              <a:rPr lang="en-US" dirty="0" err="1" smtClean="0"/>
              <a:t>disinhibited</a:t>
            </a:r>
            <a:r>
              <a:rPr lang="en-US" dirty="0" smtClean="0"/>
              <a:t> sexual behavior.</a:t>
            </a:r>
          </a:p>
          <a:p>
            <a:r>
              <a:rPr lang="en-US" dirty="0" err="1" smtClean="0"/>
              <a:t>Craissaiti</a:t>
            </a:r>
            <a:r>
              <a:rPr lang="en-US" dirty="0" smtClean="0"/>
              <a:t> &amp; </a:t>
            </a:r>
            <a:r>
              <a:rPr lang="en-US" dirty="0" err="1" smtClean="0"/>
              <a:t>Hodes</a:t>
            </a:r>
            <a:r>
              <a:rPr lang="en-US" dirty="0" smtClean="0"/>
              <a:t> (1992) </a:t>
            </a:r>
            <a:r>
              <a:rPr lang="en-US" dirty="0" smtClean="0">
                <a:latin typeface="Wingdings"/>
                <a:ea typeface="Wingdings"/>
                <a:cs typeface="Wingdings"/>
              </a:rPr>
              <a:t></a:t>
            </a:r>
            <a:r>
              <a:rPr lang="en-US" dirty="0" smtClean="0"/>
              <a:t>11 pts with psychosis</a:t>
            </a:r>
          </a:p>
          <a:p>
            <a:pPr lvl="1"/>
            <a:r>
              <a:rPr lang="en-US" dirty="0" smtClean="0"/>
              <a:t>Sex offenses generally non-violent and impulsive</a:t>
            </a:r>
          </a:p>
          <a:p>
            <a:pPr lvl="1"/>
            <a:r>
              <a:rPr lang="en-US" dirty="0" smtClean="0"/>
              <a:t>No evidence the pts attempted to evade capture</a:t>
            </a:r>
          </a:p>
          <a:p>
            <a:pPr lvl="1"/>
            <a:r>
              <a:rPr lang="en-US" dirty="0" smtClean="0"/>
              <a:t>Victims mostly adults and known to offender</a:t>
            </a:r>
          </a:p>
          <a:p>
            <a:pPr lvl="1"/>
            <a:r>
              <a:rPr lang="en-US" dirty="0" smtClean="0"/>
              <a:t>Only 1 pt taken admitted to a hosp following arrest</a:t>
            </a:r>
          </a:p>
          <a:p>
            <a:pPr lvl="1"/>
            <a:r>
              <a:rPr lang="en-US" dirty="0" smtClean="0"/>
              <a:t>4 pts had engaged in mast fantasy prior to offending</a:t>
            </a:r>
          </a:p>
          <a:p>
            <a:pPr lvl="1"/>
            <a:endParaRPr lang="en-US" dirty="0"/>
          </a:p>
        </p:txBody>
      </p:sp>
      <p:sp>
        <p:nvSpPr>
          <p:cNvPr id="3" name="Title 2"/>
          <p:cNvSpPr>
            <a:spLocks noGrp="1"/>
          </p:cNvSpPr>
          <p:nvPr>
            <p:ph type="title"/>
          </p:nvPr>
        </p:nvSpPr>
        <p:spPr/>
        <p:txBody>
          <a:bodyPr>
            <a:normAutofit fontScale="90000"/>
          </a:bodyPr>
          <a:lstStyle/>
          <a:p>
            <a:r>
              <a:rPr lang="en-US" dirty="0" smtClean="0"/>
              <a:t>Relationship Between SO and MMI</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3131</TotalTime>
  <Words>2002</Words>
  <Application>Microsoft Office PowerPoint</Application>
  <PresentationFormat>On-screen Show (4:3)</PresentationFormat>
  <Paragraphs>225</Paragraphs>
  <Slides>26</Slides>
  <Notes>14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Can Current Assessment Tools Accurately Predict Risk Among Sex Offenders with Major Mental Illness?</vt:lpstr>
      <vt:lpstr>Dual Stigma</vt:lpstr>
      <vt:lpstr>Prevalence Rates of MMI Among SOs</vt:lpstr>
      <vt:lpstr>Prevalence Rates of Sex Offenses Among MMI Population</vt:lpstr>
      <vt:lpstr>Recidivism Rates</vt:lpstr>
      <vt:lpstr>What we have learned from the general violence research:</vt:lpstr>
      <vt:lpstr>What we have learned from the general violence research:</vt:lpstr>
      <vt:lpstr>Relationship Between SO and MMI</vt:lpstr>
      <vt:lpstr>Relationship Between SO and MMI</vt:lpstr>
      <vt:lpstr>Relationship Between SO and MMI</vt:lpstr>
      <vt:lpstr>Relationship Between SO and MMI</vt:lpstr>
      <vt:lpstr>Relationship Between SO and MMI</vt:lpstr>
      <vt:lpstr>PowerPoint Presentation</vt:lpstr>
      <vt:lpstr>PowerPoint Presentation</vt:lpstr>
      <vt:lpstr>MI/PSB Case Examples</vt:lpstr>
      <vt:lpstr>MI/PSB Case #1:  PSBs Due to Psychosis</vt:lpstr>
      <vt:lpstr>MI/PSB Case #2: Hypomanic with Underlying Paraphilia</vt:lpstr>
      <vt:lpstr>MI/PSB Case #3: Risk Increases When Psychiatrically Stable</vt:lpstr>
      <vt:lpstr>MI/PSB Case #3: Risk Decreases When Psychiatrically Decompensated</vt:lpstr>
      <vt:lpstr>Could MMI Symptoms Increase Risk?</vt:lpstr>
      <vt:lpstr>Could MMI Symptoms Increase Risk?</vt:lpstr>
      <vt:lpstr>Could MMI Symptoms Increase Risk?</vt:lpstr>
      <vt:lpstr>Dynamic Supervision Project (Hanson et al., 2007)</vt:lpstr>
      <vt:lpstr>Sexual Recidivism</vt:lpstr>
      <vt:lpstr>Relationship Between SO and MMI</vt:lpstr>
      <vt:lpstr>SOMMI Study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Current Assessment Tools Accurately Predict Risk Among Sex Offenders with Major Mental Illness?</dc:title>
  <dc:creator>Sharon Kelley</dc:creator>
  <cp:lastModifiedBy>Landry, AnneJohnson (SEN)</cp:lastModifiedBy>
  <cp:revision>42</cp:revision>
  <dcterms:created xsi:type="dcterms:W3CDTF">2014-08-19T13:58:02Z</dcterms:created>
  <dcterms:modified xsi:type="dcterms:W3CDTF">2014-09-19T16:46:59Z</dcterms:modified>
</cp:coreProperties>
</file>