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92AE"/>
    <a:srgbClr val="91C5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109" d="100"/>
          <a:sy n="109" d="100"/>
        </p:scale>
        <p:origin x="-94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38395823683804198"/>
          <c:y val="3.3333333333333298E-2"/>
        </c:manualLayout>
      </c:layout>
      <c:overlay val="0"/>
      <c:txPr>
        <a:bodyPr/>
        <a:lstStyle/>
        <a:p>
          <a:pPr>
            <a:defRPr sz="2400">
              <a:effectLst>
                <a:outerShdw dist="12700" dir="2700000" algn="tl" rotWithShape="0">
                  <a:srgbClr val="000000"/>
                </a:outerShdw>
              </a:effectLst>
              <a:latin typeface="+mj-lt"/>
            </a:defRPr>
          </a:pPr>
          <a:endParaRPr lang="en-US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Criteria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008000"/>
              </a:solidFill>
            </c:spPr>
          </c:dPt>
          <c:dPt>
            <c:idx val="3"/>
            <c:bubble3D val="0"/>
            <c:spPr>
              <a:solidFill>
                <a:srgbClr val="660066"/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Pt>
            <c:idx val="5"/>
            <c:bubble3D val="0"/>
            <c:spPr>
              <a:solidFill>
                <a:srgbClr val="CCFFCC"/>
              </a:solidFill>
            </c:spPr>
          </c:dPt>
          <c:dLbls>
            <c:dLbl>
              <c:idx val="1"/>
              <c:layout>
                <c:manualLayout>
                  <c:x val="-9.1604974010601595E-2"/>
                  <c:y val="5.20752405949255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6630062786269401E-2"/>
                  <c:y val="-0.2276734470691159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1.7400545520045298E-2"/>
                  <c:y val="-2.230205599300090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2.1234882404405301E-2"/>
                  <c:y val="-6.4849081364829397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effectLst>
                      <a:outerShdw dist="12700" dir="2700000" algn="tl" rotWithShape="0">
                        <a:srgbClr val="000000"/>
                      </a:outerShdw>
                    </a:effectLst>
                    <a:latin typeface="+mj-lt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No Tiering</c:v>
                </c:pt>
                <c:pt idx="1">
                  <c:v>Unspecified </c:v>
                </c:pt>
                <c:pt idx="2">
                  <c:v>Crime</c:v>
                </c:pt>
                <c:pt idx="3">
                  <c:v>SCG</c:v>
                </c:pt>
                <c:pt idx="4">
                  <c:v>State Actuarial</c:v>
                </c:pt>
                <c:pt idx="5">
                  <c:v>Standard Actuarial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2.1000000000000001E-2</c:v>
                </c:pt>
                <c:pt idx="1">
                  <c:v>0.16700000000000001</c:v>
                </c:pt>
                <c:pt idx="2">
                  <c:v>0.625</c:v>
                </c:pt>
                <c:pt idx="3">
                  <c:v>6.3E-2</c:v>
                </c:pt>
                <c:pt idx="4">
                  <c:v>6.3E-2</c:v>
                </c:pt>
                <c:pt idx="5">
                  <c:v>6.3E-2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601088466882794"/>
          <c:y val="0.23455555555555599"/>
          <c:w val="0.30255905511810999"/>
          <c:h val="0.61498293963254602"/>
        </c:manualLayout>
      </c:layout>
      <c:overlay val="0"/>
      <c:txPr>
        <a:bodyPr/>
        <a:lstStyle/>
        <a:p>
          <a:pPr>
            <a:defRPr>
              <a:latin typeface="+mj-lt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AAD76-55C8-484A-839A-7DCE619DB79C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2FB13-E3D4-DB44-A020-61D3D43C3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5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generation strategies</a:t>
            </a:r>
            <a:r>
              <a:rPr lang="en-US" baseline="0" dirty="0" smtClean="0"/>
              <a:t> used unstructured clinical judgments or provided some structured clinical guidelines</a:t>
            </a:r>
          </a:p>
          <a:p>
            <a:r>
              <a:rPr lang="en-US" baseline="0" dirty="0" smtClean="0"/>
              <a:t>Second generation strategies used empirical research to identify and combine mechanically predictive components</a:t>
            </a:r>
          </a:p>
          <a:p>
            <a:r>
              <a:rPr lang="en-US" baseline="0" dirty="0" smtClean="0"/>
              <a:t>The third generation added the assessment of dynamic traits that were consistent across time, but could change.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2FB13-E3D4-DB44-A020-61D3D43C3D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53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Minnesota, Nevada, and New Jersey use state </a:t>
            </a:r>
            <a:r>
              <a:rPr lang="en-US" dirty="0" err="1" smtClean="0"/>
              <a:t>actuarials</a:t>
            </a:r>
            <a:endParaRPr lang="en-US" dirty="0" smtClean="0"/>
          </a:p>
          <a:p>
            <a:r>
              <a:rPr lang="en-US" dirty="0" smtClean="0"/>
              <a:t>Washington</a:t>
            </a:r>
            <a:r>
              <a:rPr lang="en-US" baseline="0" dirty="0" smtClean="0"/>
              <a:t> ? </a:t>
            </a:r>
            <a:r>
              <a:rPr lang="en-US" baseline="0" smtClean="0"/>
              <a:t>And Arizona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2FB13-E3D4-DB44-A020-61D3D43C3D0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76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California,</a:t>
            </a:r>
            <a:r>
              <a:rPr lang="en-US" baseline="0" dirty="0" smtClean="0"/>
              <a:t> Oregon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2FB13-E3D4-DB44-A020-61D3D43C3D0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47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Lanterman</a:t>
            </a:r>
            <a:r>
              <a:rPr lang="en-US" dirty="0" smtClean="0"/>
              <a:t> et al., 2014 Criminal Justice and Behavior</a:t>
            </a:r>
          </a:p>
          <a:p>
            <a:r>
              <a:rPr lang="en-US" dirty="0" smtClean="0"/>
              <a:t>Hawes, </a:t>
            </a:r>
            <a:r>
              <a:rPr lang="en-US" dirty="0" err="1" smtClean="0"/>
              <a:t>Boccaccini</a:t>
            </a:r>
            <a:r>
              <a:rPr lang="en-US" dirty="0" smtClean="0"/>
              <a:t>, &amp; </a:t>
            </a:r>
            <a:r>
              <a:rPr lang="en-US" dirty="0" err="1" smtClean="0"/>
              <a:t>Murrie</a:t>
            </a:r>
            <a:r>
              <a:rPr lang="en-US" dirty="0" smtClean="0"/>
              <a:t>, 2013 – psychopathy</a:t>
            </a:r>
            <a:r>
              <a:rPr lang="en-US" baseline="0" dirty="0" smtClean="0"/>
              <a:t> in meta-analysis does not predict when judgments made in field</a:t>
            </a:r>
          </a:p>
          <a:p>
            <a:r>
              <a:rPr lang="en-US" baseline="0" dirty="0" err="1" smtClean="0"/>
              <a:t>Murrie</a:t>
            </a:r>
            <a:r>
              <a:rPr lang="en-US" baseline="0" dirty="0" smtClean="0"/>
              <a:t> et al. 2012 – predictive power of the PCL dissipated in </a:t>
            </a:r>
            <a:r>
              <a:rPr lang="en-US" baseline="0" smtClean="0"/>
              <a:t>forensic practice.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2FB13-E3D4-DB44-A020-61D3D43C3D0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91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4576763" y="2057400"/>
            <a:ext cx="4191000" cy="1143000"/>
          </a:xfrm>
        </p:spPr>
        <p:txBody>
          <a:bodyPr anchor="ctr"/>
          <a:lstStyle>
            <a:lvl1pPr algn="r">
              <a:defRPr b="1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95800" y="3352800"/>
            <a:ext cx="4271963" cy="1752600"/>
          </a:xfrm>
        </p:spPr>
        <p:txBody>
          <a:bodyPr lIns="92075" tIns="46038" rIns="92075" bIns="46038" anchor="ctr"/>
          <a:lstStyle>
            <a:lvl1pPr marL="0" indent="0" algn="r">
              <a:buFont typeface="Wingdings" charset="0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111" name="Rectangle 3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12" name="Rectangle 4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2613" y="63785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13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8CA7D3C-D4FB-7A4A-85AB-A35FE6C9ED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DB06C-B53F-9443-B63A-938572095C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8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2400"/>
            <a:ext cx="2093913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341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26DF4-EFC7-2341-A94E-79E7521A5F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4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18C44-4D34-6B47-B420-2DF0AE6E77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56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4A27A-64A8-9E49-A663-80C8B397CD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10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DCFAF-63EE-4146-902D-4E846B86AF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6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7303D-B2FD-5946-9796-1F123BE020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69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4481C-E975-FA4B-A589-A287AD19D6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5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F4549-14B5-044E-9194-4E4E8C9078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40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BAF41-45D2-B840-A36E-76D27526F4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6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9DEC1-BAFB-E14B-AB9F-5B08E19FE3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5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7239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7857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785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7857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FFD23DC9-0BCA-4A4E-91E1-B1842EFA402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600200"/>
            <a:ext cx="8229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buChar char="§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buChar char="§"/>
        <a:defRPr sz="2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buChar char="§"/>
        <a:defRPr sz="22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buChar char="§"/>
        <a:defRPr sz="2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buChar char="§"/>
        <a:defRPr sz="2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buChar char="§"/>
        <a:defRPr sz="2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buChar char="§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2400" dirty="0" smtClean="0">
                <a:effectLst>
                  <a:outerShdw dist="12700" dir="2700000" algn="tl" rotWithShape="0">
                    <a:srgbClr val="000000"/>
                  </a:outerShdw>
                </a:effectLst>
              </a:rPr>
              <a:t>Discussion of Risk Assessment Presentation</a:t>
            </a:r>
            <a:endParaRPr lang="en-US" sz="2400" dirty="0">
              <a:effectLst>
                <a:outerShdw dist="12700" dir="2700000" algn="tl" rotWithShape="0">
                  <a:srgbClr val="000000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z="2000" dirty="0" smtClean="0"/>
              <a:t>Raymond Knight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6950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pic>
        <p:nvPicPr>
          <p:cNvPr id="4" name="Picture 3" descr="community 2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06423"/>
            <a:ext cx="7772400" cy="4818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24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Risk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of risk assessment for sexual offenders, and where the SORB criteria fit.</a:t>
            </a:r>
          </a:p>
          <a:p>
            <a:r>
              <a:rPr lang="en-US" dirty="0" smtClean="0"/>
              <a:t>Overview of assessment strategies in other states.</a:t>
            </a:r>
          </a:p>
          <a:p>
            <a:r>
              <a:rPr lang="en-US" dirty="0" smtClean="0"/>
              <a:t>Summary of criteria to evaluate the efficacy of risk instruments.</a:t>
            </a:r>
          </a:p>
          <a:p>
            <a:r>
              <a:rPr lang="en-US" dirty="0" smtClean="0"/>
              <a:t>Examples of strategies using </a:t>
            </a:r>
            <a:r>
              <a:rPr lang="en-US" dirty="0"/>
              <a:t>e</a:t>
            </a:r>
            <a:r>
              <a:rPr lang="en-US" dirty="0" smtClean="0"/>
              <a:t>mpirically validated </a:t>
            </a:r>
            <a:r>
              <a:rPr lang="en-US" dirty="0" err="1" smtClean="0"/>
              <a:t>actuarials</a:t>
            </a:r>
            <a:r>
              <a:rPr lang="en-US" dirty="0" smtClean="0"/>
              <a:t> in NJ and OR.</a:t>
            </a:r>
          </a:p>
          <a:p>
            <a:r>
              <a:rPr lang="en-US" dirty="0" smtClean="0"/>
              <a:t>Potential application of these strategies to 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10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of risk assessment for sexual offenders, and where the SORB criteria fit.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6760" y="1600200"/>
            <a:ext cx="4374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History of risk assessment </a:t>
            </a:r>
            <a:endParaRPr lang="en-US" sz="2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239000" cy="990600"/>
          </a:xfrm>
        </p:spPr>
        <p:txBody>
          <a:bodyPr/>
          <a:lstStyle/>
          <a:p>
            <a:r>
              <a:rPr lang="en-US" dirty="0" smtClean="0"/>
              <a:t>History of risk assessment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143000" y="4114800"/>
            <a:ext cx="7924800" cy="592137"/>
            <a:chOff x="1066798" y="4933477"/>
            <a:chExt cx="7700961" cy="592137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8" name="Right Arrow 7"/>
            <p:cNvSpPr/>
            <p:nvPr/>
          </p:nvSpPr>
          <p:spPr bwMode="auto">
            <a:xfrm rot="17359">
              <a:off x="1066798" y="4933477"/>
              <a:ext cx="7700961" cy="592137"/>
            </a:xfrm>
            <a:prstGeom prst="rightArrow">
              <a:avLst/>
            </a:prstGeom>
            <a:solidFill>
              <a:srgbClr val="87BDF3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62277" y="4991100"/>
              <a:ext cx="27465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effectLst>
                    <a:outerShdw dist="12700" dir="2700000" algn="tl" rotWithShape="0">
                      <a:srgbClr val="000000"/>
                    </a:outerShdw>
                  </a:effectLst>
                </a:rPr>
                <a:t>Predictive Validity</a:t>
              </a:r>
              <a:endParaRPr lang="en-US" b="1" dirty="0">
                <a:solidFill>
                  <a:schemeClr val="bg1"/>
                </a:solidFill>
                <a:effectLst>
                  <a:outerShdw dist="12700" dir="2700000" algn="tl" rotWithShape="0">
                    <a:srgbClr val="000000"/>
                  </a:outerShdw>
                </a:effectLst>
              </a:endParaRPr>
            </a:p>
          </p:txBody>
        </p:sp>
      </p:grpSp>
      <p:pic>
        <p:nvPicPr>
          <p:cNvPr id="10" name="Picture 9" descr="dice_2_rotate_md_clr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3733800"/>
            <a:ext cx="889000" cy="635000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1914228" y="4572000"/>
            <a:ext cx="1095172" cy="1135797"/>
            <a:chOff x="1914228" y="5257800"/>
            <a:chExt cx="1095172" cy="1135797"/>
          </a:xfrm>
        </p:grpSpPr>
        <p:sp>
          <p:nvSpPr>
            <p:cNvPr id="15" name="TextBox 14"/>
            <p:cNvSpPr txBox="1"/>
            <p:nvPr/>
          </p:nvSpPr>
          <p:spPr>
            <a:xfrm>
              <a:off x="1914228" y="5562600"/>
              <a:ext cx="1095172" cy="83099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>
                  <a:effectLst>
                    <a:outerShdw dist="12700" dir="2700000" algn="tl" rotWithShape="0">
                      <a:srgbClr val="000000"/>
                    </a:outerShdw>
                  </a:effectLst>
                </a:rPr>
                <a:t>Clin</a:t>
              </a:r>
              <a:endParaRPr lang="en-US" dirty="0" smtClean="0">
                <a:effectLst>
                  <a:outerShdw dist="12700" dir="2700000" algn="tl" rotWithShape="0">
                    <a:srgbClr val="000000"/>
                  </a:outerShdw>
                </a:effectLst>
              </a:endParaRPr>
            </a:p>
            <a:p>
              <a:pPr algn="ctr"/>
              <a:r>
                <a:rPr lang="en-US" dirty="0" err="1" smtClean="0">
                  <a:effectLst>
                    <a:outerShdw dist="12700" dir="2700000" algn="tl" rotWithShape="0">
                      <a:srgbClr val="000000"/>
                    </a:outerShdw>
                  </a:effectLst>
                </a:rPr>
                <a:t>Judgmt</a:t>
              </a:r>
              <a:endParaRPr lang="en-US" dirty="0">
                <a:effectLst>
                  <a:outerShdw dist="12700" dir="27000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6" name="Up Arrow 15"/>
            <p:cNvSpPr/>
            <p:nvPr/>
          </p:nvSpPr>
          <p:spPr bwMode="auto">
            <a:xfrm>
              <a:off x="2385614" y="5257800"/>
              <a:ext cx="152400" cy="304800"/>
            </a:xfrm>
            <a:prstGeom prst="up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301304" y="4572000"/>
            <a:ext cx="783388" cy="766465"/>
            <a:chOff x="3301304" y="5257800"/>
            <a:chExt cx="783388" cy="766465"/>
          </a:xfrm>
        </p:grpSpPr>
        <p:sp>
          <p:nvSpPr>
            <p:cNvPr id="18" name="TextBox 17"/>
            <p:cNvSpPr txBox="1"/>
            <p:nvPr/>
          </p:nvSpPr>
          <p:spPr>
            <a:xfrm>
              <a:off x="3301304" y="5562600"/>
              <a:ext cx="783388" cy="4616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effectLst>
                    <a:outerShdw dist="12700" dir="2700000" algn="tl" rotWithShape="0">
                      <a:srgbClr val="000000"/>
                    </a:outerShdw>
                  </a:effectLst>
                </a:rPr>
                <a:t>SCG</a:t>
              </a:r>
            </a:p>
          </p:txBody>
        </p:sp>
        <p:sp>
          <p:nvSpPr>
            <p:cNvPr id="19" name="Up Arrow 18"/>
            <p:cNvSpPr/>
            <p:nvPr/>
          </p:nvSpPr>
          <p:spPr bwMode="auto">
            <a:xfrm>
              <a:off x="3616798" y="5257800"/>
              <a:ext cx="152400" cy="304800"/>
            </a:xfrm>
            <a:prstGeom prst="up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376595" y="4572000"/>
            <a:ext cx="1329661" cy="1135797"/>
            <a:chOff x="4376595" y="5257800"/>
            <a:chExt cx="1329661" cy="1135797"/>
          </a:xfrm>
        </p:grpSpPr>
        <p:sp>
          <p:nvSpPr>
            <p:cNvPr id="21" name="TextBox 20"/>
            <p:cNvSpPr txBox="1"/>
            <p:nvPr/>
          </p:nvSpPr>
          <p:spPr>
            <a:xfrm>
              <a:off x="4376595" y="5562600"/>
              <a:ext cx="1329661" cy="83099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effectLst>
                    <a:outerShdw dist="12700" dir="2700000" algn="tl" rotWithShape="0">
                      <a:srgbClr val="000000"/>
                    </a:outerShdw>
                  </a:effectLst>
                </a:rPr>
                <a:t>Emp.</a:t>
              </a:r>
            </a:p>
            <a:p>
              <a:pPr algn="ctr"/>
              <a:r>
                <a:rPr lang="en-US" dirty="0" smtClean="0">
                  <a:effectLst>
                    <a:outerShdw dist="12700" dir="2700000" algn="tl" rotWithShape="0">
                      <a:srgbClr val="000000"/>
                    </a:outerShdw>
                  </a:effectLst>
                </a:rPr>
                <a:t>Actuarial</a:t>
              </a:r>
            </a:p>
          </p:txBody>
        </p:sp>
        <p:sp>
          <p:nvSpPr>
            <p:cNvPr id="22" name="Up Arrow 21"/>
            <p:cNvSpPr/>
            <p:nvPr/>
          </p:nvSpPr>
          <p:spPr bwMode="auto">
            <a:xfrm>
              <a:off x="4965225" y="5257800"/>
              <a:ext cx="152400" cy="304800"/>
            </a:xfrm>
            <a:prstGeom prst="up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049405" y="4572000"/>
            <a:ext cx="1270450" cy="1135797"/>
            <a:chOff x="6049405" y="5257800"/>
            <a:chExt cx="1270450" cy="1135797"/>
          </a:xfrm>
        </p:grpSpPr>
        <p:sp>
          <p:nvSpPr>
            <p:cNvPr id="24" name="TextBox 23"/>
            <p:cNvSpPr txBox="1"/>
            <p:nvPr/>
          </p:nvSpPr>
          <p:spPr>
            <a:xfrm>
              <a:off x="6049405" y="5562600"/>
              <a:ext cx="1270450" cy="83099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>
                  <a:effectLst>
                    <a:outerShdw dist="12700" dir="2700000" algn="tl" rotWithShape="0">
                      <a:srgbClr val="000000"/>
                    </a:outerShdw>
                  </a:effectLst>
                </a:rPr>
                <a:t>Em</a:t>
              </a:r>
              <a:r>
                <a:rPr lang="en-US" dirty="0" smtClean="0">
                  <a:effectLst>
                    <a:outerShdw dist="12700" dir="2700000" algn="tl" rotWithShape="0">
                      <a:srgbClr val="000000"/>
                    </a:outerShdw>
                  </a:effectLst>
                </a:rPr>
                <a:t>. Act.</a:t>
              </a:r>
            </a:p>
            <a:p>
              <a:pPr algn="ctr"/>
              <a:r>
                <a:rPr lang="en-US" dirty="0" smtClean="0">
                  <a:effectLst>
                    <a:outerShdw dist="12700" dir="2700000" algn="tl" rotWithShape="0">
                      <a:srgbClr val="000000"/>
                    </a:outerShdw>
                  </a:effectLst>
                </a:rPr>
                <a:t>+ </a:t>
              </a:r>
              <a:r>
                <a:rPr lang="en-US" dirty="0" err="1" smtClean="0">
                  <a:effectLst>
                    <a:outerShdw dist="12700" dir="2700000" algn="tl" rotWithShape="0">
                      <a:srgbClr val="000000"/>
                    </a:outerShdw>
                  </a:effectLst>
                </a:rPr>
                <a:t>Dyn</a:t>
              </a:r>
              <a:r>
                <a:rPr lang="en-US" dirty="0" smtClean="0">
                  <a:effectLst>
                    <a:outerShdw dist="12700" dir="2700000" algn="tl" rotWithShape="0">
                      <a:srgbClr val="000000"/>
                    </a:outerShdw>
                  </a:effectLst>
                </a:rPr>
                <a:t>.</a:t>
              </a:r>
            </a:p>
          </p:txBody>
        </p:sp>
        <p:sp>
          <p:nvSpPr>
            <p:cNvPr id="25" name="Up Arrow 24"/>
            <p:cNvSpPr/>
            <p:nvPr/>
          </p:nvSpPr>
          <p:spPr bwMode="auto">
            <a:xfrm>
              <a:off x="6608430" y="5257800"/>
              <a:ext cx="152400" cy="304800"/>
            </a:xfrm>
            <a:prstGeom prst="up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516528" y="2743200"/>
            <a:ext cx="988672" cy="1524000"/>
            <a:chOff x="2516528" y="2743200"/>
            <a:chExt cx="988672" cy="1524000"/>
          </a:xfrm>
        </p:grpSpPr>
        <p:sp>
          <p:nvSpPr>
            <p:cNvPr id="26" name="Up Arrow 25"/>
            <p:cNvSpPr/>
            <p:nvPr/>
          </p:nvSpPr>
          <p:spPr bwMode="auto">
            <a:xfrm rot="10800000">
              <a:off x="2858465" y="3581400"/>
              <a:ext cx="304800" cy="685800"/>
            </a:xfrm>
            <a:prstGeom prst="up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16528" y="2743200"/>
              <a:ext cx="988672" cy="83099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effectLst>
                    <a:outerShdw dist="12700" dir="2700000" algn="tl" rotWithShape="0">
                      <a:srgbClr val="000000"/>
                    </a:outerShdw>
                  </a:effectLst>
                </a:rPr>
                <a:t>MA</a:t>
              </a:r>
            </a:p>
            <a:p>
              <a:pPr algn="ctr"/>
              <a:r>
                <a:rPr lang="en-US" dirty="0" smtClean="0">
                  <a:effectLst>
                    <a:outerShdw dist="12700" dir="2700000" algn="tl" rotWithShape="0">
                      <a:srgbClr val="000000"/>
                    </a:outerShdw>
                  </a:effectLst>
                </a:rPr>
                <a:t>SORB</a:t>
              </a:r>
              <a:endParaRPr lang="en-US" dirty="0">
                <a:effectLst>
                  <a:outerShdw dist="12700" dir="27000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28" name="Rounded Rectangular Callout 27"/>
          <p:cNvSpPr/>
          <p:nvPr/>
        </p:nvSpPr>
        <p:spPr bwMode="auto">
          <a:xfrm>
            <a:off x="4191000" y="2514600"/>
            <a:ext cx="2895600" cy="1219200"/>
          </a:xfrm>
          <a:prstGeom prst="wedgeRoundRectCallout">
            <a:avLst>
              <a:gd name="adj1" fmla="val -73673"/>
              <a:gd name="adj2" fmla="val -278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rgbClr val="000000"/>
                </a:solidFill>
              </a:rPr>
              <a:t>Criteria do not provide clear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000000"/>
                </a:solidFill>
              </a:rPr>
              <a:t>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utoffs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and anchors for items;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rgbClr val="000000"/>
                </a:solidFill>
              </a:rPr>
              <a:t>Neither items nor total score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000000"/>
                </a:solidFill>
              </a:rPr>
              <a:t>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re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quantified.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1146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4419E-6 -3.54331E-6 L -0.00591 -0.1382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-6925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4" grpId="1"/>
      <p:bldP spid="4" grpId="2"/>
      <p:bldP spid="6" grpId="0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Assessment Strategies from Other States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755996"/>
              </p:ext>
            </p:extLst>
          </p:nvPr>
        </p:nvGraphicFramePr>
        <p:xfrm>
          <a:off x="1219200" y="16764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Isosceles Triangle 4"/>
          <p:cNvSpPr/>
          <p:nvPr/>
        </p:nvSpPr>
        <p:spPr bwMode="auto">
          <a:xfrm rot="1513593">
            <a:off x="2675105" y="3106454"/>
            <a:ext cx="1208189" cy="308387"/>
          </a:xfrm>
          <a:prstGeom prst="triangle">
            <a:avLst>
              <a:gd name="adj" fmla="val 35332"/>
            </a:avLst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3048000"/>
            <a:ext cx="43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00"/>
                </a:solidFill>
                <a:effectLst>
                  <a:outerShdw dist="12700" dir="2700000" algn="tl" rotWithShape="0">
                    <a:srgbClr val="000000"/>
                  </a:outerShdw>
                </a:effectLst>
                <a:latin typeface="+mj-lt"/>
              </a:rPr>
              <a:t>NJ</a:t>
            </a:r>
            <a:endParaRPr lang="en-US" sz="1600" dirty="0">
              <a:solidFill>
                <a:srgbClr val="FFFF00"/>
              </a:solidFill>
              <a:effectLst>
                <a:outerShdw dist="12700" dir="2700000" algn="tl" rotWithShape="0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0" name="Isosceles Triangle 9"/>
          <p:cNvSpPr/>
          <p:nvPr/>
        </p:nvSpPr>
        <p:spPr bwMode="auto">
          <a:xfrm rot="629820">
            <a:off x="2199727" y="3261535"/>
            <a:ext cx="1418056" cy="269143"/>
          </a:xfrm>
          <a:prstGeom prst="triangle">
            <a:avLst>
              <a:gd name="adj" fmla="val 20770"/>
            </a:avLst>
          </a:prstGeom>
          <a:solidFill>
            <a:srgbClr val="66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11" name="Isosceles Triangle 10"/>
          <p:cNvSpPr/>
          <p:nvPr/>
        </p:nvSpPr>
        <p:spPr bwMode="auto">
          <a:xfrm rot="2756333">
            <a:off x="3335997" y="2900201"/>
            <a:ext cx="838926" cy="447997"/>
          </a:xfrm>
          <a:prstGeom prst="triangle">
            <a:avLst>
              <a:gd name="adj" fmla="val 39832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9000" y="2971800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effectLst>
                  <a:outerShdw dist="25400" dir="2700000" algn="tl" rotWithShape="0">
                    <a:srgbClr val="000000"/>
                  </a:outerShdw>
                </a:effectLst>
                <a:latin typeface="+mj-lt"/>
              </a:rPr>
              <a:t>OR</a:t>
            </a:r>
            <a:endParaRPr lang="en-US" sz="1600" dirty="0">
              <a:solidFill>
                <a:schemeClr val="bg1"/>
              </a:solidFill>
              <a:effectLst>
                <a:outerShdw dist="25400" dir="2700000" algn="tl" rotWithShape="0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2200" y="3200400"/>
            <a:ext cx="4811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660066"/>
                </a:solidFill>
                <a:effectLst>
                  <a:outerShdw dist="12700" dir="2700000" algn="tl" rotWithShape="0">
                    <a:srgbClr val="000000"/>
                  </a:outerShdw>
                </a:effectLst>
                <a:latin typeface="+mj-lt"/>
              </a:rPr>
              <a:t>MA</a:t>
            </a:r>
            <a:endParaRPr lang="en-US" sz="1600" dirty="0">
              <a:solidFill>
                <a:srgbClr val="660066"/>
              </a:solidFill>
              <a:effectLst>
                <a:outerShdw dist="12700" dir="2700000" algn="tl" rotWithShape="0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101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7951E-6 -1.21816E-6 L -0.0929 -0.057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4" y="-28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059E-6 -2.81612E-6 L -0.06668 -0.0889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4" y="-44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9668E-7 -2.44558E-6 L -0.03525 -0.1023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1" y="-5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5" grpId="1" animBg="1"/>
      <p:bldP spid="6" grpId="1"/>
      <p:bldP spid="6" grpId="2"/>
      <p:bldP spid="10" grpId="0" animBg="1"/>
      <p:bldP spid="10" grpId="1" animBg="1"/>
      <p:bldP spid="11" grpId="0" animBg="1"/>
      <p:bldP spid="11" grpId="1" animBg="1"/>
      <p:bldP spid="12" grpId="1"/>
      <p:bldP spid="12" grpId="2"/>
      <p:bldP spid="13" grpId="1"/>
      <p:bldP spid="13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to Evaluate Efficacy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sz="3200" b="1" dirty="0" smtClean="0">
                <a:effectLst>
                  <a:outerShdw dist="12700" dir="2700000" algn="tl" rotWithShape="0">
                    <a:srgbClr val="000000"/>
                  </a:outerShdw>
                </a:effectLst>
              </a:rPr>
              <a:t>Reliability</a:t>
            </a:r>
            <a:r>
              <a:rPr lang="en-US" sz="3200" dirty="0" smtClean="0"/>
              <a:t> – consistency across raters and cohesion among similar items.</a:t>
            </a:r>
          </a:p>
          <a:p>
            <a:r>
              <a:rPr lang="en-US" sz="3200" b="1" dirty="0" smtClean="0">
                <a:effectLst>
                  <a:outerShdw dist="12700" dir="2700000" algn="tl" rotWithShape="0">
                    <a:srgbClr val="000000"/>
                  </a:outerShdw>
                </a:effectLst>
              </a:rPr>
              <a:t>Validity</a:t>
            </a:r>
            <a:r>
              <a:rPr lang="en-US" sz="3200" dirty="0" smtClean="0"/>
              <a:t> – evaluation of how useful the instrument is, especially for prediction.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2535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Examples of Empirically Valid Strategies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effectLst>
                  <a:outerShdw dist="12700" dir="2700000" algn="tl" rotWithShape="0">
                    <a:srgbClr val="000000"/>
                  </a:outerShdw>
                </a:effectLst>
              </a:rPr>
              <a:t>New Jersey </a:t>
            </a:r>
            <a:r>
              <a:rPr lang="en-US" i="1" dirty="0" smtClean="0">
                <a:effectLst>
                  <a:outerShdw dist="12700" dir="2700000" algn="tl" rotWithShape="0">
                    <a:srgbClr val="000000"/>
                  </a:outerShdw>
                </a:effectLst>
              </a:rPr>
              <a:t>(state generated actuarial)</a:t>
            </a:r>
          </a:p>
          <a:p>
            <a:pPr marL="3657600" lvl="8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dirty="0" smtClean="0">
                <a:effectLst>
                  <a:outerShdw dist="12700" dir="2700000" algn="tl" rotWithShape="0">
                    <a:srgbClr val="000000"/>
                  </a:outerShdw>
                </a:effectLst>
              </a:rPr>
              <a:t>Advantages</a:t>
            </a:r>
            <a:r>
              <a:rPr lang="en-US" dirty="0" smtClean="0"/>
              <a:t>—</a:t>
            </a:r>
          </a:p>
          <a:p>
            <a:pPr marL="800100" lvl="2" indent="0">
              <a:buNone/>
            </a:pPr>
            <a:r>
              <a:rPr lang="en-US" dirty="0" smtClean="0"/>
              <a:t>Ultimate product is an empirically validated actuarial, specific to the population of offenders in one’s state.</a:t>
            </a:r>
          </a:p>
          <a:p>
            <a:pPr marL="800100" lvl="2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effectLst>
                  <a:outerShdw dist="12700" dir="2700000" algn="tl" rotWithShape="0">
                    <a:srgbClr val="000000"/>
                  </a:outerShdw>
                </a:effectLst>
              </a:rPr>
              <a:t>Disadvantages</a:t>
            </a:r>
            <a:r>
              <a:rPr lang="en-US" dirty="0" smtClean="0"/>
              <a:t>—</a:t>
            </a:r>
          </a:p>
          <a:p>
            <a:pPr marL="800100" lvl="2" indent="0">
              <a:buNone/>
            </a:pPr>
            <a:r>
              <a:rPr lang="en-US" dirty="0" smtClean="0"/>
              <a:t>It takes a significant amount of time and resources to generate a valid tool, and several years will elapse before one has a working instrument.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60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Examples of Empirically Valid Strategies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effectLst>
                  <a:outerShdw dist="12700" dir="2700000" algn="tl" rotWithShape="0">
                    <a:srgbClr val="000000"/>
                  </a:outerShdw>
                </a:effectLst>
              </a:rPr>
              <a:t>Oregon </a:t>
            </a:r>
            <a:r>
              <a:rPr lang="en-US" i="1" dirty="0" smtClean="0">
                <a:effectLst>
                  <a:outerShdw dist="12700" dir="2700000" algn="tl" rotWithShape="0">
                    <a:srgbClr val="000000"/>
                  </a:outerShdw>
                </a:effectLst>
              </a:rPr>
              <a:t>(adopt standard actuarial)</a:t>
            </a:r>
          </a:p>
          <a:p>
            <a:pPr marL="3657600" lvl="8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dirty="0" smtClean="0">
                <a:effectLst>
                  <a:outerShdw dist="12700" dir="2700000" algn="tl" rotWithShape="0">
                    <a:srgbClr val="000000"/>
                  </a:outerShdw>
                </a:effectLst>
              </a:rPr>
              <a:t>Advantages</a:t>
            </a:r>
            <a:r>
              <a:rPr lang="en-US" dirty="0" smtClean="0"/>
              <a:t>—</a:t>
            </a:r>
          </a:p>
          <a:p>
            <a:pPr marL="800100" lvl="2" indent="0">
              <a:buNone/>
            </a:pPr>
            <a:r>
              <a:rPr lang="en-US" dirty="0" smtClean="0"/>
              <a:t>Have an immediately useful tool with substantial empirical support (i.e., established reliability and validity) and known risk levels for scores.</a:t>
            </a:r>
          </a:p>
          <a:p>
            <a:pPr marL="800100" lvl="2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effectLst>
                  <a:outerShdw dist="12700" dir="2700000" algn="tl" rotWithShape="0">
                    <a:srgbClr val="000000"/>
                  </a:outerShdw>
                </a:effectLst>
              </a:rPr>
              <a:t>Disadvantages</a:t>
            </a:r>
            <a:r>
              <a:rPr lang="en-US" dirty="0" smtClean="0"/>
              <a:t>—</a:t>
            </a:r>
          </a:p>
          <a:p>
            <a:pPr marL="800100" lvl="2" indent="0">
              <a:buNone/>
            </a:pPr>
            <a:r>
              <a:rPr lang="en-US" dirty="0" smtClean="0"/>
              <a:t>It is not an instrument developed specifically for the offenders in MA, and adoption might dissuade assessment of continuous improvement.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8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Examples of Empirically Valid Strategies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effectLst>
                  <a:outerShdw dist="12700" dir="2700000" algn="tl" rotWithShape="0">
                    <a:srgbClr val="000000"/>
                  </a:outerShdw>
                </a:effectLst>
              </a:rPr>
              <a:t>Both Strategies Must Deal </a:t>
            </a:r>
            <a:r>
              <a:rPr lang="en-US" b="1" dirty="0">
                <a:effectLst>
                  <a:outerShdw dist="12700" dir="2700000" algn="tl" rotWithShape="0">
                    <a:srgbClr val="000000"/>
                  </a:outerShdw>
                </a:effectLst>
              </a:rPr>
              <a:t>W</a:t>
            </a:r>
            <a:r>
              <a:rPr lang="en-US" b="1" dirty="0" smtClean="0">
                <a:effectLst>
                  <a:outerShdw dist="12700" dir="2700000" algn="tl" rotWithShape="0">
                    <a:srgbClr val="000000"/>
                  </a:outerShdw>
                </a:effectLst>
              </a:rPr>
              <a:t>ith</a:t>
            </a:r>
            <a:endParaRPr lang="en-US" dirty="0" smtClean="0"/>
          </a:p>
          <a:p>
            <a:pPr marL="3657600" lvl="8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dirty="0" smtClean="0">
                <a:effectLst>
                  <a:outerShdw dist="12700" dir="2700000" algn="tl" rotWithShape="0">
                    <a:srgbClr val="000000"/>
                  </a:outerShdw>
                </a:effectLst>
              </a:rPr>
              <a:t>Problem of Clinical Adjustments to Scores</a:t>
            </a:r>
            <a:r>
              <a:rPr lang="en-US" dirty="0" smtClean="0"/>
              <a:t>—</a:t>
            </a:r>
          </a:p>
          <a:p>
            <a:pPr marL="800100" lvl="2" indent="0">
              <a:buNone/>
            </a:pPr>
            <a:r>
              <a:rPr lang="en-US" dirty="0" smtClean="0"/>
              <a:t>Allowing unscripted adjustments of actuarial scores significantly reduces predictive validity.</a:t>
            </a:r>
          </a:p>
          <a:p>
            <a:pPr marL="800100" lvl="2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effectLst>
                  <a:outerShdw dist="12700" dir="2700000" algn="tl" rotWithShape="0">
                    <a:srgbClr val="000000"/>
                  </a:outerShdw>
                </a:effectLst>
              </a:rPr>
              <a:t>Maintenance of Rating Objectivity and Accuracy</a:t>
            </a:r>
            <a:r>
              <a:rPr lang="en-US" dirty="0" smtClean="0"/>
              <a:t>—</a:t>
            </a:r>
          </a:p>
          <a:p>
            <a:pPr marL="800100" lvl="2" indent="0">
              <a:buNone/>
            </a:pPr>
            <a:r>
              <a:rPr lang="en-US" dirty="0" smtClean="0"/>
              <a:t>Ratings under adversarial conditions are less reliable and raters must have constant checks and training refreshers to maintain accuracy.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42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Applied the Two Strategies to MA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US" dirty="0" smtClean="0">
                <a:effectLst>
                  <a:outerShdw dist="12700" dir="2700000" algn="tl" rotWithShape="0">
                    <a:srgbClr val="000000"/>
                  </a:outerShdw>
                </a:effectLst>
              </a:rPr>
              <a:t>State Generated Strategy</a:t>
            </a:r>
            <a:r>
              <a:rPr lang="en-US" dirty="0" smtClean="0"/>
              <a:t>—</a:t>
            </a:r>
          </a:p>
          <a:p>
            <a:pPr marL="800100" lvl="2" indent="0">
              <a:buNone/>
            </a:pPr>
            <a:r>
              <a:rPr lang="en-US" dirty="0" smtClean="0"/>
              <a:t>Discussed what might be done with SORB criteria to enhance their reliability and validity.</a:t>
            </a:r>
          </a:p>
          <a:p>
            <a:pPr marL="800100" lvl="2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effectLst>
                  <a:outerShdw dist="12700" dir="2700000" algn="tl" rotWithShape="0">
                    <a:srgbClr val="000000"/>
                  </a:outerShdw>
                </a:effectLst>
              </a:rPr>
              <a:t>Adoption of Standard Actuarial</a:t>
            </a:r>
            <a:r>
              <a:rPr lang="en-US" dirty="0" smtClean="0"/>
              <a:t>—</a:t>
            </a:r>
          </a:p>
          <a:p>
            <a:pPr marL="800100" lvl="2" indent="0">
              <a:buNone/>
            </a:pPr>
            <a:r>
              <a:rPr lang="en-US" dirty="0" smtClean="0"/>
              <a:t>Considered the empirical and financial consequences of adopting an instrument like the Static 99R.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98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Legal">
  <a:themeElements>
    <a:clrScheme name="Blank Presentation 1">
      <a:dk1>
        <a:srgbClr val="007278"/>
      </a:dk1>
      <a:lt1>
        <a:srgbClr val="A7B1B3"/>
      </a:lt1>
      <a:dk2>
        <a:srgbClr val="000000"/>
      </a:dk2>
      <a:lt2>
        <a:srgbClr val="000000"/>
      </a:lt2>
      <a:accent1>
        <a:srgbClr val="E6E6E6"/>
      </a:accent1>
      <a:accent2>
        <a:srgbClr val="008F96"/>
      </a:accent2>
      <a:accent3>
        <a:srgbClr val="D0D5D6"/>
      </a:accent3>
      <a:accent4>
        <a:srgbClr val="006065"/>
      </a:accent4>
      <a:accent5>
        <a:srgbClr val="F0F0F0"/>
      </a:accent5>
      <a:accent6>
        <a:srgbClr val="008187"/>
      </a:accent6>
      <a:hlink>
        <a:srgbClr val="72C5C9"/>
      </a:hlink>
      <a:folHlink>
        <a:srgbClr val="003032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7278"/>
        </a:dk1>
        <a:lt1>
          <a:srgbClr val="A7B1B3"/>
        </a:lt1>
        <a:dk2>
          <a:srgbClr val="000000"/>
        </a:dk2>
        <a:lt2>
          <a:srgbClr val="000000"/>
        </a:lt2>
        <a:accent1>
          <a:srgbClr val="E6E6E6"/>
        </a:accent1>
        <a:accent2>
          <a:srgbClr val="008F96"/>
        </a:accent2>
        <a:accent3>
          <a:srgbClr val="D0D5D6"/>
        </a:accent3>
        <a:accent4>
          <a:srgbClr val="006065"/>
        </a:accent4>
        <a:accent5>
          <a:srgbClr val="F0F0F0"/>
        </a:accent5>
        <a:accent6>
          <a:srgbClr val="008187"/>
        </a:accent6>
        <a:hlink>
          <a:srgbClr val="72C5C9"/>
        </a:hlink>
        <a:folHlink>
          <a:srgbClr val="00303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808080"/>
    </a:dk1>
    <a:lt1>
      <a:srgbClr val="FFFFFF"/>
    </a:lt1>
    <a:dk2>
      <a:srgbClr val="0A0E5B"/>
    </a:dk2>
    <a:lt2>
      <a:srgbClr val="4460EE"/>
    </a:lt2>
    <a:accent1>
      <a:srgbClr val="1822CD"/>
    </a:accent1>
    <a:accent2>
      <a:srgbClr val="5DBACA"/>
    </a:accent2>
    <a:accent3>
      <a:srgbClr val="AAAAB5"/>
    </a:accent3>
    <a:accent4>
      <a:srgbClr val="DADADA"/>
    </a:accent4>
    <a:accent5>
      <a:srgbClr val="ABABE3"/>
    </a:accent5>
    <a:accent6>
      <a:srgbClr val="53A8B7"/>
    </a:accent6>
    <a:hlink>
      <a:srgbClr val="F63F1B"/>
    </a:hlink>
    <a:folHlink>
      <a:srgbClr val="FFBF56"/>
    </a:folHlink>
  </a:clrScheme>
  <a:fontScheme name="Office Theme">
    <a:majorFont>
      <a:latin typeface="Arial"/>
      <a:ea typeface="ＭＳ Ｐゴシック"/>
      <a:cs typeface=""/>
    </a:majorFont>
    <a:minorFont>
      <a:latin typeface="Times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Legal</Template>
  <TotalTime>218</TotalTime>
  <Words>504</Words>
  <Application>Microsoft Office PowerPoint</Application>
  <PresentationFormat>On-screen Show (4:3)</PresentationFormat>
  <Paragraphs>81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Legal</vt:lpstr>
      <vt:lpstr>Discussion of Risk Assessment Presentation</vt:lpstr>
      <vt:lpstr>Summary of Risk Presentation</vt:lpstr>
      <vt:lpstr>History of risk assessment</vt:lpstr>
      <vt:lpstr>Assessment Strategies from Other States</vt:lpstr>
      <vt:lpstr>Criteria to Evaluate Efficacy</vt:lpstr>
      <vt:lpstr>Examples of Empirically Valid Strategies</vt:lpstr>
      <vt:lpstr>Examples of Empirically Valid Strategies</vt:lpstr>
      <vt:lpstr>Examples of Empirically Valid Strategies</vt:lpstr>
      <vt:lpstr>Applied the Two Strategies to MA</vt:lpstr>
      <vt:lpstr>Discussion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of Risk Assessment Presentation</dc:title>
  <dc:creator>Landry, AnneJohnson (SEN)</dc:creator>
  <cp:lastModifiedBy>Landry, AnneJohnson (SEN)</cp:lastModifiedBy>
  <cp:revision>21</cp:revision>
  <cp:lastPrinted>1904-01-01T00:00:00Z</cp:lastPrinted>
  <dcterms:created xsi:type="dcterms:W3CDTF">1904-01-01T00:00:00Z</dcterms:created>
  <dcterms:modified xsi:type="dcterms:W3CDTF">2014-10-22T19:11:38Z</dcterms:modified>
</cp:coreProperties>
</file>