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0" r:id="rId5"/>
    <p:sldId id="301" r:id="rId6"/>
    <p:sldId id="302" r:id="rId7"/>
    <p:sldId id="303" r:id="rId8"/>
    <p:sldId id="257" r:id="rId9"/>
    <p:sldId id="258" r:id="rId10"/>
    <p:sldId id="260" r:id="rId11"/>
    <p:sldId id="259" r:id="rId12"/>
    <p:sldId id="261" r:id="rId13"/>
    <p:sldId id="273" r:id="rId14"/>
    <p:sldId id="309" r:id="rId15"/>
    <p:sldId id="272" r:id="rId16"/>
    <p:sldId id="310" r:id="rId17"/>
    <p:sldId id="304" r:id="rId18"/>
    <p:sldId id="305" r:id="rId19"/>
    <p:sldId id="306" r:id="rId20"/>
    <p:sldId id="267" r:id="rId21"/>
    <p:sldId id="268" r:id="rId22"/>
    <p:sldId id="307" r:id="rId23"/>
    <p:sldId id="308" r:id="rId24"/>
    <p:sldId id="269" r:id="rId25"/>
    <p:sldId id="270" r:id="rId26"/>
    <p:sldId id="271" r:id="rId27"/>
    <p:sldId id="274" r:id="rId28"/>
    <p:sldId id="275" r:id="rId29"/>
    <p:sldId id="262" r:id="rId30"/>
    <p:sldId id="263" r:id="rId31"/>
    <p:sldId id="264" r:id="rId32"/>
    <p:sldId id="265" r:id="rId33"/>
    <p:sldId id="266"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9" r:id="rId47"/>
    <p:sldId id="292" r:id="rId48"/>
    <p:sldId id="293" r:id="rId49"/>
    <p:sldId id="291" r:id="rId50"/>
    <p:sldId id="288" r:id="rId51"/>
    <p:sldId id="294" r:id="rId52"/>
    <p:sldId id="295" r:id="rId53"/>
    <p:sldId id="296" r:id="rId54"/>
    <p:sldId id="311" r:id="rId55"/>
    <p:sldId id="29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29FEB-1319-48A3-A3A9-31F16D6FB6BA}"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153946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9FEB-1319-48A3-A3A9-31F16D6FB6BA}"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245179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9FEB-1319-48A3-A3A9-31F16D6FB6BA}"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386753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29FEB-1319-48A3-A3A9-31F16D6FB6BA}"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76444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29FEB-1319-48A3-A3A9-31F16D6FB6BA}" type="datetimeFigureOut">
              <a:rPr lang="en-US" smtClean="0"/>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5532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29FEB-1319-48A3-A3A9-31F16D6FB6BA}"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379588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29FEB-1319-48A3-A3A9-31F16D6FB6BA}" type="datetimeFigureOut">
              <a:rPr lang="en-US" smtClean="0"/>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4502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29FEB-1319-48A3-A3A9-31F16D6FB6BA}" type="datetimeFigureOut">
              <a:rPr lang="en-US" smtClean="0"/>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182458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29FEB-1319-48A3-A3A9-31F16D6FB6BA}" type="datetimeFigureOut">
              <a:rPr lang="en-US" smtClean="0"/>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34837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29FEB-1319-48A3-A3A9-31F16D6FB6BA}"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75490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29FEB-1319-48A3-A3A9-31F16D6FB6BA}" type="datetimeFigureOut">
              <a:rPr lang="en-US" smtClean="0"/>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5D4EF-B6EB-433E-B182-5C5DE8FF12AA}" type="slidenum">
              <a:rPr lang="en-US" smtClean="0"/>
              <a:t>‹#›</a:t>
            </a:fld>
            <a:endParaRPr lang="en-US"/>
          </a:p>
        </p:txBody>
      </p:sp>
    </p:spTree>
    <p:extLst>
      <p:ext uri="{BB962C8B-B14F-4D97-AF65-F5344CB8AC3E}">
        <p14:creationId xmlns:p14="http://schemas.microsoft.com/office/powerpoint/2010/main" val="295872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29FEB-1319-48A3-A3A9-31F16D6FB6BA}" type="datetimeFigureOut">
              <a:rPr lang="en-US" smtClean="0"/>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5D4EF-B6EB-433E-B182-5C5DE8FF12AA}" type="slidenum">
              <a:rPr lang="en-US" smtClean="0"/>
              <a:t>‹#›</a:t>
            </a:fld>
            <a:endParaRPr lang="en-US"/>
          </a:p>
        </p:txBody>
      </p:sp>
    </p:spTree>
    <p:extLst>
      <p:ext uri="{BB962C8B-B14F-4D97-AF65-F5344CB8AC3E}">
        <p14:creationId xmlns:p14="http://schemas.microsoft.com/office/powerpoint/2010/main" val="15297172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1"/>
            <a:ext cx="8534400" cy="2686050"/>
          </a:xfrm>
        </p:spPr>
        <p:txBody>
          <a:bodyPr>
            <a:normAutofit/>
          </a:bodyPr>
          <a:lstStyle/>
          <a:p>
            <a:r>
              <a:rPr lang="en-US" dirty="0" smtClean="0"/>
              <a:t>Swimming Against the Tide:</a:t>
            </a:r>
            <a:br>
              <a:rPr lang="en-US" dirty="0" smtClean="0"/>
            </a:br>
            <a:r>
              <a:rPr lang="en-US" dirty="0" smtClean="0"/>
              <a:t> A Developmental Perspective on Juvenile Sexual Offenders</a:t>
            </a:r>
            <a:endParaRPr lang="en-US" dirty="0"/>
          </a:p>
        </p:txBody>
      </p:sp>
      <p:sp>
        <p:nvSpPr>
          <p:cNvPr id="3" name="Subtitle 2"/>
          <p:cNvSpPr>
            <a:spLocks noGrp="1"/>
          </p:cNvSpPr>
          <p:nvPr>
            <p:ph type="subTitle" idx="1"/>
          </p:nvPr>
        </p:nvSpPr>
        <p:spPr>
          <a:xfrm>
            <a:off x="1371600" y="3886200"/>
            <a:ext cx="6400800" cy="2209800"/>
          </a:xfrm>
        </p:spPr>
        <p:txBody>
          <a:bodyPr>
            <a:normAutofit lnSpcReduction="10000"/>
          </a:bodyPr>
          <a:lstStyle/>
          <a:p>
            <a:r>
              <a:rPr lang="en-US" dirty="0" smtClean="0"/>
              <a:t>Special Commission to Reduce the Recidivism of Sexual Offenders</a:t>
            </a:r>
          </a:p>
          <a:p>
            <a:endParaRPr lang="en-US" dirty="0" smtClean="0"/>
          </a:p>
          <a:p>
            <a:r>
              <a:rPr lang="en-US" dirty="0" smtClean="0"/>
              <a:t>Commonwealth of Massachusetts</a:t>
            </a:r>
            <a:endParaRPr lang="en-US" dirty="0"/>
          </a:p>
        </p:txBody>
      </p:sp>
    </p:spTree>
    <p:extLst>
      <p:ext uri="{BB962C8B-B14F-4D97-AF65-F5344CB8AC3E}">
        <p14:creationId xmlns:p14="http://schemas.microsoft.com/office/powerpoint/2010/main" val="2082088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85800" y="533400"/>
            <a:ext cx="7772400" cy="1600200"/>
          </a:xfrm>
        </p:spPr>
        <p:txBody>
          <a:bodyPr/>
          <a:lstStyle/>
          <a:p>
            <a:r>
              <a:rPr lang="en-US" altLang="en-US" dirty="0" smtClean="0"/>
              <a:t>How do we think about risk, assessment &amp; treatment?</a:t>
            </a:r>
          </a:p>
        </p:txBody>
      </p:sp>
      <p:pic>
        <p:nvPicPr>
          <p:cNvPr id="8195" name="Picture 4" descr="prof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819400"/>
            <a:ext cx="8610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62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Recidivism in JSO</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The following percentage is closest to the JSO sexual recidivism rates most commonly found in the research literature:</a:t>
            </a:r>
          </a:p>
          <a:p>
            <a:pPr lvl="1"/>
            <a:r>
              <a:rPr lang="en-US" dirty="0" smtClean="0"/>
              <a:t>1 percent</a:t>
            </a:r>
          </a:p>
          <a:p>
            <a:pPr lvl="1"/>
            <a:r>
              <a:rPr lang="en-US" dirty="0" smtClean="0"/>
              <a:t>15 percent</a:t>
            </a:r>
          </a:p>
          <a:p>
            <a:pPr lvl="1"/>
            <a:r>
              <a:rPr lang="en-US" dirty="0" smtClean="0"/>
              <a:t>30 percent</a:t>
            </a:r>
          </a:p>
          <a:p>
            <a:pPr lvl="1"/>
            <a:r>
              <a:rPr lang="en-US" dirty="0" smtClean="0"/>
              <a:t>50 percent</a:t>
            </a:r>
          </a:p>
          <a:p>
            <a:pPr lvl="1"/>
            <a:r>
              <a:rPr lang="en-US" dirty="0" smtClean="0"/>
              <a:t>75 percent</a:t>
            </a:r>
          </a:p>
          <a:p>
            <a:pPr lvl="1"/>
            <a:r>
              <a:rPr lang="en-US" dirty="0" smtClean="0"/>
              <a:t>More than 75 percent</a:t>
            </a:r>
          </a:p>
          <a:p>
            <a:endParaRPr lang="en-US" dirty="0"/>
          </a:p>
        </p:txBody>
      </p:sp>
    </p:spTree>
    <p:extLst>
      <p:ext uri="{BB962C8B-B14F-4D97-AF65-F5344CB8AC3E}">
        <p14:creationId xmlns:p14="http://schemas.microsoft.com/office/powerpoint/2010/main" val="316341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Recidivism Risk in Juveniles?</a:t>
            </a:r>
            <a:endParaRPr lang="en-US" dirty="0"/>
          </a:p>
        </p:txBody>
      </p:sp>
      <p:sp>
        <p:nvSpPr>
          <p:cNvPr id="3" name="Content Placeholder 2"/>
          <p:cNvSpPr>
            <a:spLocks noGrp="1"/>
          </p:cNvSpPr>
          <p:nvPr>
            <p:ph idx="1"/>
          </p:nvPr>
        </p:nvSpPr>
        <p:spPr/>
        <p:txBody>
          <a:bodyPr>
            <a:normAutofit/>
          </a:bodyPr>
          <a:lstStyle/>
          <a:p>
            <a:r>
              <a:rPr lang="en-US" dirty="0" smtClean="0"/>
              <a:t>85-95% of JSO have no prior arrests nor subsequent reports or arrests for SO</a:t>
            </a:r>
          </a:p>
          <a:p>
            <a:endParaRPr lang="en-US" dirty="0" smtClean="0"/>
          </a:p>
          <a:p>
            <a:r>
              <a:rPr lang="en-US" dirty="0" smtClean="0"/>
              <a:t>If JSO do reoffend, typically do so for property or drug offenses</a:t>
            </a:r>
          </a:p>
          <a:p>
            <a:endParaRPr lang="en-US" dirty="0"/>
          </a:p>
          <a:p>
            <a:r>
              <a:rPr lang="en-US" dirty="0" smtClean="0"/>
              <a:t>Still very few population-base rate or prevalence studies (but here is one…)</a:t>
            </a:r>
          </a:p>
          <a:p>
            <a:endParaRPr lang="en-US" dirty="0"/>
          </a:p>
        </p:txBody>
      </p:sp>
    </p:spTree>
    <p:extLst>
      <p:ext uri="{BB962C8B-B14F-4D97-AF65-F5344CB8AC3E}">
        <p14:creationId xmlns:p14="http://schemas.microsoft.com/office/powerpoint/2010/main" val="243512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1295400"/>
            <a:ext cx="8610600" cy="525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00FF00"/>
              </a:buClr>
              <a:buSzPct val="75000"/>
              <a:buFont typeface="Monotype Sorts" pitchFamily="2" charset="2"/>
              <a:buChar char="n"/>
              <a:defRPr sz="2800">
                <a:solidFill>
                  <a:schemeClr val="tx1"/>
                </a:solidFill>
                <a:latin typeface="Times New Roman" pitchFamily="18" charset="0"/>
              </a:defRPr>
            </a:lvl1pPr>
            <a:lvl2pPr marL="742950" indent="-285750">
              <a:spcBef>
                <a:spcPct val="20000"/>
              </a:spcBef>
              <a:buClr>
                <a:srgbClr val="FAFD00"/>
              </a:buClr>
              <a:buSzPct val="75000"/>
              <a:buFont typeface="Monotype Sorts" pitchFamily="2" charset="2"/>
              <a:buChar char="n"/>
              <a:defRPr sz="2400">
                <a:solidFill>
                  <a:schemeClr val="tx1"/>
                </a:solidFill>
                <a:latin typeface="Times New Roman" pitchFamily="18" charset="0"/>
              </a:defRPr>
            </a:lvl2pPr>
            <a:lvl3pPr marL="1143000" indent="-228600">
              <a:spcBef>
                <a:spcPct val="20000"/>
              </a:spcBef>
              <a:buClr>
                <a:srgbClr val="FF5008"/>
              </a:buClr>
              <a:buSzPct val="65000"/>
              <a:buFont typeface="Monotype Sorts" pitchFamily="2" charset="2"/>
              <a:buChar char="n"/>
              <a:defRPr sz="2400">
                <a:solidFill>
                  <a:schemeClr val="tx1"/>
                </a:solidFill>
                <a:latin typeface="Times New Roman" pitchFamily="18" charset="0"/>
              </a:defRPr>
            </a:lvl3pPr>
            <a:lvl4pPr marL="1600200" indent="-228600">
              <a:spcBef>
                <a:spcPct val="20000"/>
              </a:spcBef>
              <a:buClr>
                <a:srgbClr val="8901F3"/>
              </a:buClr>
              <a:buSzPct val="65000"/>
              <a:buFont typeface="Monotype Sorts" pitchFamily="2" charset="2"/>
              <a:buChar char="n"/>
              <a:defRPr sz="2000">
                <a:solidFill>
                  <a:schemeClr val="tx1"/>
                </a:solidFill>
                <a:latin typeface="Abadi MT Condensed Extra Bold" pitchFamily="34" charset="0"/>
              </a:defRPr>
            </a:lvl4pPr>
            <a:lvl5pPr marL="2057400" indent="-228600">
              <a:spcBef>
                <a:spcPct val="20000"/>
              </a:spcBef>
              <a:buClr>
                <a:srgbClr val="114FFB"/>
              </a:buClr>
              <a:buSzPct val="65000"/>
              <a:buFont typeface="Monotype Sorts" pitchFamily="2" charset="2"/>
              <a:buChar char="n"/>
              <a:defRPr sz="2000">
                <a:solidFill>
                  <a:schemeClr val="tx1"/>
                </a:solidFill>
                <a:latin typeface="Abadi MT Condensed Extra Bold" pitchFamily="34" charset="0"/>
              </a:defRPr>
            </a:lvl5pPr>
            <a:lvl6pPr marL="2514600" indent="-228600" eaLnBrk="0" fontAlgn="base" hangingPunct="0">
              <a:spcBef>
                <a:spcPct val="20000"/>
              </a:spcBef>
              <a:spcAft>
                <a:spcPct val="0"/>
              </a:spcAft>
              <a:buClr>
                <a:srgbClr val="114FFB"/>
              </a:buClr>
              <a:buSzPct val="65000"/>
              <a:buFont typeface="Monotype Sorts" pitchFamily="2" charset="2"/>
              <a:buChar char="n"/>
              <a:defRPr sz="2000">
                <a:solidFill>
                  <a:schemeClr val="tx1"/>
                </a:solidFill>
                <a:latin typeface="Abadi MT Condensed Extra Bold" pitchFamily="34" charset="0"/>
              </a:defRPr>
            </a:lvl6pPr>
            <a:lvl7pPr marL="2971800" indent="-228600" eaLnBrk="0" fontAlgn="base" hangingPunct="0">
              <a:spcBef>
                <a:spcPct val="20000"/>
              </a:spcBef>
              <a:spcAft>
                <a:spcPct val="0"/>
              </a:spcAft>
              <a:buClr>
                <a:srgbClr val="114FFB"/>
              </a:buClr>
              <a:buSzPct val="65000"/>
              <a:buFont typeface="Monotype Sorts" pitchFamily="2" charset="2"/>
              <a:buChar char="n"/>
              <a:defRPr sz="2000">
                <a:solidFill>
                  <a:schemeClr val="tx1"/>
                </a:solidFill>
                <a:latin typeface="Abadi MT Condensed Extra Bold" pitchFamily="34" charset="0"/>
              </a:defRPr>
            </a:lvl7pPr>
            <a:lvl8pPr marL="3429000" indent="-228600" eaLnBrk="0" fontAlgn="base" hangingPunct="0">
              <a:spcBef>
                <a:spcPct val="20000"/>
              </a:spcBef>
              <a:spcAft>
                <a:spcPct val="0"/>
              </a:spcAft>
              <a:buClr>
                <a:srgbClr val="114FFB"/>
              </a:buClr>
              <a:buSzPct val="65000"/>
              <a:buFont typeface="Monotype Sorts" pitchFamily="2" charset="2"/>
              <a:buChar char="n"/>
              <a:defRPr sz="2000">
                <a:solidFill>
                  <a:schemeClr val="tx1"/>
                </a:solidFill>
                <a:latin typeface="Abadi MT Condensed Extra Bold" pitchFamily="34" charset="0"/>
              </a:defRPr>
            </a:lvl8pPr>
            <a:lvl9pPr marL="3886200" indent="-228600" eaLnBrk="0" fontAlgn="base" hangingPunct="0">
              <a:spcBef>
                <a:spcPct val="20000"/>
              </a:spcBef>
              <a:spcAft>
                <a:spcPct val="0"/>
              </a:spcAft>
              <a:buClr>
                <a:srgbClr val="114FFB"/>
              </a:buClr>
              <a:buSzPct val="65000"/>
              <a:buFont typeface="Monotype Sorts" pitchFamily="2" charset="2"/>
              <a:buChar char="n"/>
              <a:defRPr sz="2000">
                <a:solidFill>
                  <a:schemeClr val="tx1"/>
                </a:solidFill>
                <a:latin typeface="Abadi MT Condensed Extra Bold" pitchFamily="34" charset="0"/>
              </a:defRPr>
            </a:lvl9pPr>
          </a:lstStyle>
          <a:p>
            <a:pPr>
              <a:buFont typeface="Monotype Sorts" pitchFamily="2" charset="2"/>
              <a:buNone/>
            </a:pPr>
            <a:r>
              <a:rPr lang="en-US" altLang="en-US" sz="2600" dirty="0"/>
              <a:t>“</a:t>
            </a:r>
            <a:r>
              <a:rPr lang="en-US" altLang="en-US" sz="2600" dirty="0">
                <a:solidFill>
                  <a:schemeClr val="tx2"/>
                </a:solidFill>
              </a:rPr>
              <a:t>This study reports on the results of a review and meta-analysis of 63 data sets that examine sexual recidivism among juvenile sex offenders. The studies include a total of 11,219 juvenile sex offenders, followed for a weighted mean of 59.4 months (</a:t>
            </a:r>
            <a:r>
              <a:rPr lang="en-US" altLang="en-US" sz="2600" i="1" dirty="0">
                <a:solidFill>
                  <a:schemeClr val="tx2"/>
                </a:solidFill>
              </a:rPr>
              <a:t>SD </a:t>
            </a:r>
            <a:r>
              <a:rPr lang="en-US" altLang="en-US" sz="2600" dirty="0">
                <a:solidFill>
                  <a:schemeClr val="tx2"/>
                </a:solidFill>
              </a:rPr>
              <a:t>= 36.1 months). Recidivism is identified through official records of arrest or conviction. </a:t>
            </a:r>
            <a:endParaRPr lang="en-US" altLang="en-US" sz="2600" dirty="0" smtClean="0">
              <a:solidFill>
                <a:schemeClr val="tx2"/>
              </a:solidFill>
            </a:endParaRPr>
          </a:p>
          <a:p>
            <a:pPr>
              <a:buFont typeface="Monotype Sorts" pitchFamily="2" charset="2"/>
              <a:buNone/>
            </a:pPr>
            <a:endParaRPr lang="en-US" altLang="en-US" sz="2600" dirty="0">
              <a:solidFill>
                <a:schemeClr val="tx2"/>
              </a:solidFill>
            </a:endParaRPr>
          </a:p>
          <a:p>
            <a:pPr>
              <a:buFont typeface="Monotype Sorts" pitchFamily="2" charset="2"/>
              <a:buNone/>
            </a:pPr>
            <a:r>
              <a:rPr lang="en-US" altLang="en-US" sz="2600" dirty="0" smtClean="0">
                <a:solidFill>
                  <a:schemeClr val="tx2"/>
                </a:solidFill>
              </a:rPr>
              <a:t>The </a:t>
            </a:r>
            <a:r>
              <a:rPr lang="en-US" altLang="en-US" sz="2600" dirty="0">
                <a:solidFill>
                  <a:schemeClr val="tx2"/>
                </a:solidFill>
              </a:rPr>
              <a:t>weighted mean </a:t>
            </a:r>
            <a:r>
              <a:rPr lang="en-US" altLang="en-US" sz="2600" b="1" i="1" dirty="0">
                <a:solidFill>
                  <a:schemeClr val="tx2"/>
                </a:solidFill>
              </a:rPr>
              <a:t>sexual recidivism rate is 7.08%     </a:t>
            </a:r>
            <a:r>
              <a:rPr lang="en-US" altLang="en-US" sz="2600" dirty="0">
                <a:solidFill>
                  <a:schemeClr val="tx2"/>
                </a:solidFill>
              </a:rPr>
              <a:t>(</a:t>
            </a:r>
            <a:r>
              <a:rPr lang="en-US" altLang="en-US" sz="2600" i="1" dirty="0">
                <a:solidFill>
                  <a:schemeClr val="tx2"/>
                </a:solidFill>
              </a:rPr>
              <a:t>SD </a:t>
            </a:r>
            <a:r>
              <a:rPr lang="en-US" altLang="en-US" sz="2600" dirty="0">
                <a:solidFill>
                  <a:schemeClr val="tx2"/>
                </a:solidFill>
              </a:rPr>
              <a:t>= 3.9%). The weighted mean rate of </a:t>
            </a:r>
            <a:r>
              <a:rPr lang="en-US" altLang="en-US" sz="2600" b="1" i="1" dirty="0">
                <a:solidFill>
                  <a:schemeClr val="tx2"/>
                </a:solidFill>
              </a:rPr>
              <a:t>general recidivism is 43.4% (SD = 18.9</a:t>
            </a:r>
            <a:r>
              <a:rPr lang="en-US" altLang="en-US" sz="2600" b="1" i="1" dirty="0" smtClean="0">
                <a:solidFill>
                  <a:schemeClr val="tx2"/>
                </a:solidFill>
              </a:rPr>
              <a:t>%).” </a:t>
            </a:r>
            <a:r>
              <a:rPr lang="en-US" altLang="en-US" sz="2600" dirty="0" smtClean="0">
                <a:solidFill>
                  <a:schemeClr val="tx2"/>
                </a:solidFill>
              </a:rPr>
              <a:t>[emphasis added]</a:t>
            </a:r>
            <a:endParaRPr lang="en-US" altLang="en-US" sz="2600" b="1" i="1" dirty="0"/>
          </a:p>
          <a:p>
            <a:pPr>
              <a:buFont typeface="Monotype Sorts" pitchFamily="2" charset="2"/>
              <a:buNone/>
            </a:pPr>
            <a:endParaRPr lang="en-US" altLang="en-US" sz="1800" dirty="0"/>
          </a:p>
          <a:p>
            <a:pPr>
              <a:buFont typeface="Monotype Sorts" pitchFamily="2" charset="2"/>
              <a:buNone/>
            </a:pPr>
            <a:r>
              <a:rPr lang="en-US" altLang="en-US" sz="1800" dirty="0"/>
              <a:t>Caldwell, M.  </a:t>
            </a:r>
            <a:r>
              <a:rPr lang="en-US" altLang="en-US" sz="1800" i="1" dirty="0" err="1"/>
              <a:t>Int</a:t>
            </a:r>
            <a:r>
              <a:rPr lang="en-US" altLang="en-US" sz="1800" i="1" dirty="0"/>
              <a:t> J Offender </a:t>
            </a:r>
            <a:r>
              <a:rPr lang="en-US" altLang="en-US" sz="1800" i="1" dirty="0" err="1"/>
              <a:t>Ther</a:t>
            </a:r>
            <a:r>
              <a:rPr lang="en-US" altLang="en-US" sz="1800" i="1" dirty="0"/>
              <a:t> Comp </a:t>
            </a:r>
            <a:r>
              <a:rPr lang="en-US" altLang="en-US" sz="1800" i="1" dirty="0" err="1"/>
              <a:t>Criminol</a:t>
            </a:r>
            <a:r>
              <a:rPr lang="en-US" altLang="en-US" sz="1800" dirty="0"/>
              <a:t>, January 23, 2009 (online edition)</a:t>
            </a:r>
          </a:p>
          <a:p>
            <a:pPr>
              <a:buFont typeface="Monotype Sorts" pitchFamily="2" charset="2"/>
              <a:buNone/>
            </a:pPr>
            <a:endParaRPr lang="en-US" altLang="en-US" sz="1800" dirty="0"/>
          </a:p>
        </p:txBody>
      </p:sp>
      <p:sp>
        <p:nvSpPr>
          <p:cNvPr id="13315" name="Rectangle 3"/>
          <p:cNvSpPr>
            <a:spLocks noGrp="1" noChangeArrowheads="1"/>
          </p:cNvSpPr>
          <p:nvPr>
            <p:ph type="title"/>
          </p:nvPr>
        </p:nvSpPr>
        <p:spPr>
          <a:xfrm>
            <a:off x="685800" y="152400"/>
            <a:ext cx="8001000" cy="1066800"/>
          </a:xfrm>
        </p:spPr>
        <p:txBody>
          <a:bodyPr>
            <a:normAutofit fontScale="90000"/>
          </a:bodyPr>
          <a:lstStyle/>
          <a:p>
            <a:r>
              <a:rPr lang="en-US" altLang="en-US" dirty="0" smtClean="0"/>
              <a:t>Juvenile sex offender recidivism rates</a:t>
            </a:r>
          </a:p>
        </p:txBody>
      </p:sp>
    </p:spTree>
    <p:extLst>
      <p:ext uri="{BB962C8B-B14F-4D97-AF65-F5344CB8AC3E}">
        <p14:creationId xmlns:p14="http://schemas.microsoft.com/office/powerpoint/2010/main" val="141356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Sexual Recidivism Rates</a:t>
            </a:r>
            <a:endParaRPr lang="en-US" dirty="0"/>
          </a:p>
        </p:txBody>
      </p:sp>
      <p:sp>
        <p:nvSpPr>
          <p:cNvPr id="3" name="Content Placeholder 2"/>
          <p:cNvSpPr>
            <a:spLocks noGrp="1"/>
          </p:cNvSpPr>
          <p:nvPr>
            <p:ph idx="1"/>
          </p:nvPr>
        </p:nvSpPr>
        <p:spPr/>
        <p:txBody>
          <a:bodyPr>
            <a:normAutofit/>
          </a:bodyPr>
          <a:lstStyle/>
          <a:p>
            <a:r>
              <a:rPr lang="en-US" dirty="0" smtClean="0"/>
              <a:t>Distinguishing between specifically </a:t>
            </a:r>
            <a:r>
              <a:rPr lang="en-US" i="1" dirty="0" smtClean="0"/>
              <a:t>sexual recidivism</a:t>
            </a:r>
            <a:r>
              <a:rPr lang="en-US" dirty="0" smtClean="0"/>
              <a:t> with a new sexual offense and </a:t>
            </a:r>
            <a:r>
              <a:rPr lang="en-US" i="1" dirty="0" smtClean="0"/>
              <a:t>general recidivism</a:t>
            </a:r>
            <a:r>
              <a:rPr lang="en-US" dirty="0" smtClean="0"/>
              <a:t> with any new (but non-sexual) offense</a:t>
            </a:r>
          </a:p>
          <a:p>
            <a:endParaRPr lang="en-US" dirty="0"/>
          </a:p>
          <a:p>
            <a:r>
              <a:rPr lang="en-US" dirty="0" smtClean="0"/>
              <a:t>JSO </a:t>
            </a:r>
            <a:r>
              <a:rPr lang="en-US" i="1" dirty="0" smtClean="0"/>
              <a:t>sexual recidivism </a:t>
            </a:r>
            <a:r>
              <a:rPr lang="en-US" dirty="0" smtClean="0"/>
              <a:t>rates across studies using different populations range from 7 – 15 percent over varying follow-up time periods</a:t>
            </a:r>
            <a:endParaRPr lang="en-US" dirty="0"/>
          </a:p>
        </p:txBody>
      </p:sp>
    </p:spTree>
    <p:extLst>
      <p:ext uri="{BB962C8B-B14F-4D97-AF65-F5344CB8AC3E}">
        <p14:creationId xmlns:p14="http://schemas.microsoft.com/office/powerpoint/2010/main" val="383243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52400" y="228600"/>
            <a:ext cx="8839200" cy="1219200"/>
          </a:xfrm>
        </p:spPr>
        <p:txBody>
          <a:bodyPr>
            <a:normAutofit/>
          </a:bodyPr>
          <a:lstStyle/>
          <a:p>
            <a:pPr>
              <a:defRPr/>
            </a:pPr>
            <a:r>
              <a:rPr lang="en-US" sz="2400" dirty="0" smtClean="0"/>
              <a:t>Prevalence of self-reported sexual violence in “normal” 14-21 </a:t>
            </a:r>
            <a:r>
              <a:rPr lang="en-US" sz="2400" dirty="0" err="1" smtClean="0"/>
              <a:t>yr</a:t>
            </a:r>
            <a:r>
              <a:rPr lang="en-US" sz="2400" dirty="0" smtClean="0"/>
              <a:t>-olds</a:t>
            </a:r>
            <a:br>
              <a:rPr lang="en-US" sz="2400" dirty="0" smtClean="0"/>
            </a:br>
            <a:r>
              <a:rPr lang="en-US" sz="1550" dirty="0" smtClean="0"/>
              <a:t>Ybarra ML, Mitchell, KJ. </a:t>
            </a:r>
            <a:r>
              <a:rPr lang="en-US" sz="1550" dirty="0" smtClean="0">
                <a:solidFill>
                  <a:schemeClr val="tx1"/>
                </a:solidFill>
              </a:rPr>
              <a:t>Prevalence Rates of Male and Female Sexual Violence Perpetrators in a National Sample of Adolescents.  </a:t>
            </a:r>
            <a:r>
              <a:rPr lang="en-US" sz="1550" i="1" dirty="0" smtClean="0">
                <a:solidFill>
                  <a:schemeClr val="tx1"/>
                </a:solidFill>
              </a:rPr>
              <a:t>JAMA Pediatr</a:t>
            </a:r>
            <a:r>
              <a:rPr lang="en-US" sz="1550" i="1" dirty="0" smtClean="0"/>
              <a:t>ics </a:t>
            </a:r>
            <a:r>
              <a:rPr lang="en-US" sz="1550" dirty="0" smtClean="0">
                <a:solidFill>
                  <a:schemeClr val="tx1"/>
                </a:solidFill>
              </a:rPr>
              <a:t>Published online 10/07/13</a:t>
            </a:r>
            <a:endParaRPr lang="en-US" sz="1550" dirty="0" smtClean="0"/>
          </a:p>
        </p:txBody>
      </p:sp>
      <p:sp>
        <p:nvSpPr>
          <p:cNvPr id="12291" name="Content Placeholder 3"/>
          <p:cNvSpPr>
            <a:spLocks noGrp="1"/>
          </p:cNvSpPr>
          <p:nvPr>
            <p:ph idx="1"/>
          </p:nvPr>
        </p:nvSpPr>
        <p:spPr>
          <a:xfrm>
            <a:off x="228600" y="1447800"/>
            <a:ext cx="8686800" cy="5257800"/>
          </a:xfrm>
        </p:spPr>
        <p:txBody>
          <a:bodyPr>
            <a:noAutofit/>
          </a:bodyPr>
          <a:lstStyle/>
          <a:p>
            <a:r>
              <a:rPr lang="en-US" altLang="en-US" sz="2400" b="1" dirty="0" smtClean="0"/>
              <a:t>9% admitted coercing a peer to engage in a sexual act</a:t>
            </a:r>
          </a:p>
          <a:p>
            <a:endParaRPr lang="en-US" altLang="en-US" sz="2400" b="1" dirty="0" smtClean="0"/>
          </a:p>
          <a:p>
            <a:r>
              <a:rPr lang="en-US" altLang="en-US" sz="2400" b="1" dirty="0" smtClean="0"/>
              <a:t>4% reported attempted or completed rape</a:t>
            </a:r>
          </a:p>
          <a:p>
            <a:endParaRPr lang="en-US" altLang="en-US" sz="2400" b="1" dirty="0" smtClean="0"/>
          </a:p>
          <a:p>
            <a:r>
              <a:rPr lang="en-US" altLang="en-US" sz="2400" b="1" dirty="0" smtClean="0"/>
              <a:t>Perpetrators  x5 more likely exposure media depictions of persons hurt during sex</a:t>
            </a:r>
          </a:p>
          <a:p>
            <a:pPr marL="0" indent="0">
              <a:buNone/>
            </a:pPr>
            <a:r>
              <a:rPr lang="en-US" altLang="en-US" sz="2400" b="1" dirty="0" smtClean="0"/>
              <a:t> </a:t>
            </a:r>
          </a:p>
          <a:p>
            <a:r>
              <a:rPr lang="en-US" altLang="en-US" sz="2400" b="1" dirty="0" smtClean="0"/>
              <a:t>66% of the perpetrators said they were never caught or reported</a:t>
            </a:r>
            <a:endParaRPr lang="en-US" altLang="en-US" sz="2400" dirty="0" smtClean="0"/>
          </a:p>
          <a:p>
            <a:pPr>
              <a:buFont typeface="Monotype Sorts" pitchFamily="2" charset="2"/>
              <a:buNone/>
            </a:pPr>
            <a:r>
              <a:rPr lang="en-US" altLang="en-US" sz="2400" dirty="0" smtClean="0"/>
              <a:t/>
            </a:r>
            <a:br>
              <a:rPr lang="en-US" altLang="en-US" sz="2400" dirty="0" smtClean="0"/>
            </a:br>
            <a:r>
              <a:rPr lang="en-US" altLang="en-US" sz="1800" dirty="0" smtClean="0"/>
              <a:t> </a:t>
            </a:r>
          </a:p>
        </p:txBody>
      </p:sp>
    </p:spTree>
    <p:extLst>
      <p:ext uri="{BB962C8B-B14F-4D97-AF65-F5344CB8AC3E}">
        <p14:creationId xmlns:p14="http://schemas.microsoft.com/office/powerpoint/2010/main" val="78501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52400" y="228600"/>
            <a:ext cx="8839200" cy="1219200"/>
          </a:xfrm>
        </p:spPr>
        <p:txBody>
          <a:bodyPr>
            <a:normAutofit/>
          </a:bodyPr>
          <a:lstStyle/>
          <a:p>
            <a:pPr>
              <a:defRPr/>
            </a:pPr>
            <a:r>
              <a:rPr lang="en-US" sz="2400" dirty="0" smtClean="0"/>
              <a:t>Prevalence of self-reported sexual violence in “normal” 14-21 </a:t>
            </a:r>
            <a:r>
              <a:rPr lang="en-US" sz="2400" dirty="0" err="1" smtClean="0"/>
              <a:t>yr</a:t>
            </a:r>
            <a:r>
              <a:rPr lang="en-US" sz="2400" dirty="0" smtClean="0"/>
              <a:t>-olds</a:t>
            </a:r>
            <a:br>
              <a:rPr lang="en-US" sz="2400" dirty="0" smtClean="0"/>
            </a:br>
            <a:r>
              <a:rPr lang="en-US" sz="1550" dirty="0" smtClean="0"/>
              <a:t>Ybarra ML, Mitchell, KJ. </a:t>
            </a:r>
            <a:r>
              <a:rPr lang="en-US" sz="1550" dirty="0" smtClean="0">
                <a:solidFill>
                  <a:schemeClr val="tx1"/>
                </a:solidFill>
              </a:rPr>
              <a:t>Prevalence Rates of Male and Female Sexual Violence Perpetrators in a National Sample of Adolescents.  </a:t>
            </a:r>
            <a:r>
              <a:rPr lang="en-US" sz="1550" i="1" dirty="0" smtClean="0">
                <a:solidFill>
                  <a:schemeClr val="tx1"/>
                </a:solidFill>
              </a:rPr>
              <a:t>JAMA Pediatr</a:t>
            </a:r>
            <a:r>
              <a:rPr lang="en-US" sz="1550" i="1" dirty="0" smtClean="0"/>
              <a:t>ics </a:t>
            </a:r>
            <a:r>
              <a:rPr lang="en-US" sz="1550" dirty="0" smtClean="0">
                <a:solidFill>
                  <a:schemeClr val="tx1"/>
                </a:solidFill>
              </a:rPr>
              <a:t>Published online 10/07/13</a:t>
            </a:r>
            <a:endParaRPr lang="en-US" sz="1550" dirty="0" smtClean="0"/>
          </a:p>
        </p:txBody>
      </p:sp>
      <p:sp>
        <p:nvSpPr>
          <p:cNvPr id="12291" name="Content Placeholder 3"/>
          <p:cNvSpPr>
            <a:spLocks noGrp="1"/>
          </p:cNvSpPr>
          <p:nvPr>
            <p:ph idx="1"/>
          </p:nvPr>
        </p:nvSpPr>
        <p:spPr>
          <a:xfrm>
            <a:off x="228600" y="1447800"/>
            <a:ext cx="8686800" cy="5257800"/>
          </a:xfrm>
        </p:spPr>
        <p:txBody>
          <a:bodyPr>
            <a:noAutofit/>
          </a:bodyPr>
          <a:lstStyle/>
          <a:p>
            <a:r>
              <a:rPr lang="en-US" altLang="en-US" sz="1800" dirty="0" smtClean="0"/>
              <a:t> </a:t>
            </a:r>
            <a:r>
              <a:rPr lang="en-US" altLang="en-US" sz="2400" b="1" dirty="0"/>
              <a:t>75% of the victims were romantic partners</a:t>
            </a:r>
          </a:p>
          <a:p>
            <a:endParaRPr lang="en-US" altLang="en-US" sz="2400" b="1" dirty="0"/>
          </a:p>
          <a:p>
            <a:r>
              <a:rPr lang="en-US" altLang="en-US" sz="2400" b="1" dirty="0"/>
              <a:t>90% thought the victim was fully or partially responsible</a:t>
            </a:r>
          </a:p>
          <a:p>
            <a:endParaRPr lang="en-US" altLang="en-US" sz="2400" b="1" dirty="0"/>
          </a:p>
          <a:p>
            <a:r>
              <a:rPr lang="en-US" altLang="en-US" sz="2400" b="1" dirty="0"/>
              <a:t>Age 16 was the modal age of first </a:t>
            </a:r>
            <a:r>
              <a:rPr lang="en-US" altLang="en-US" sz="2400" b="1" dirty="0" smtClean="0"/>
              <a:t>perpetration</a:t>
            </a:r>
          </a:p>
          <a:p>
            <a:endParaRPr lang="en-US" altLang="en-US" sz="2400" b="1" dirty="0"/>
          </a:p>
          <a:p>
            <a:r>
              <a:rPr lang="en-US" altLang="en-US" sz="2400" b="1" dirty="0" smtClean="0"/>
              <a:t>Boys </a:t>
            </a:r>
            <a:r>
              <a:rPr lang="en-US" altLang="en-US" sz="2400" b="1" dirty="0"/>
              <a:t>start younger</a:t>
            </a:r>
          </a:p>
          <a:p>
            <a:endParaRPr lang="en-US" altLang="en-US" sz="2400" b="1" dirty="0"/>
          </a:p>
          <a:p>
            <a:r>
              <a:rPr lang="en-US" altLang="en-US" sz="2400" b="1" dirty="0"/>
              <a:t>Males &amp; females had equal rates of perpetration starting at 18</a:t>
            </a:r>
          </a:p>
          <a:p>
            <a:pPr>
              <a:buFont typeface="Monotype Sorts" pitchFamily="2" charset="2"/>
              <a:buNone/>
            </a:pPr>
            <a:endParaRPr lang="en-US" altLang="en-US" sz="2400" dirty="0" smtClean="0"/>
          </a:p>
        </p:txBody>
      </p:sp>
    </p:spTree>
    <p:extLst>
      <p:ext uri="{BB962C8B-B14F-4D97-AF65-F5344CB8AC3E}">
        <p14:creationId xmlns:p14="http://schemas.microsoft.com/office/powerpoint/2010/main" val="177482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Pause for a Statistics Refresher</a:t>
            </a:r>
            <a:endParaRPr lang="en-US" dirty="0"/>
          </a:p>
        </p:txBody>
      </p:sp>
      <p:sp>
        <p:nvSpPr>
          <p:cNvPr id="3" name="Content Placeholder 2"/>
          <p:cNvSpPr>
            <a:spLocks noGrp="1"/>
          </p:cNvSpPr>
          <p:nvPr>
            <p:ph idx="1"/>
          </p:nvPr>
        </p:nvSpPr>
        <p:spPr>
          <a:xfrm>
            <a:off x="228600" y="1600200"/>
            <a:ext cx="8686800" cy="4800600"/>
          </a:xfrm>
        </p:spPr>
        <p:txBody>
          <a:bodyPr>
            <a:normAutofit lnSpcReduction="10000"/>
          </a:bodyPr>
          <a:lstStyle/>
          <a:p>
            <a:r>
              <a:rPr lang="en-US" dirty="0" smtClean="0"/>
              <a:t>False positives and false negatives</a:t>
            </a:r>
          </a:p>
          <a:p>
            <a:r>
              <a:rPr lang="en-US" dirty="0" smtClean="0"/>
              <a:t>Example:  A Diagnostic Test With Cut-off Score</a:t>
            </a:r>
          </a:p>
          <a:p>
            <a:pPr lvl="1"/>
            <a:r>
              <a:rPr lang="en-US" dirty="0" smtClean="0"/>
              <a:t>True Positive:		You really do have the disease</a:t>
            </a:r>
          </a:p>
          <a:p>
            <a:pPr lvl="1"/>
            <a:r>
              <a:rPr lang="en-US" dirty="0" smtClean="0"/>
              <a:t>True Negative:	You really don’t have the disease</a:t>
            </a:r>
          </a:p>
          <a:p>
            <a:pPr lvl="1"/>
            <a:endParaRPr lang="en-US" dirty="0"/>
          </a:p>
          <a:p>
            <a:pPr lvl="1"/>
            <a:r>
              <a:rPr lang="en-US" dirty="0" smtClean="0"/>
              <a:t>False Positive:	Test says you have the disease 					but you really do not</a:t>
            </a:r>
          </a:p>
          <a:p>
            <a:pPr lvl="1"/>
            <a:endParaRPr lang="en-US" dirty="0"/>
          </a:p>
          <a:p>
            <a:pPr lvl="1"/>
            <a:r>
              <a:rPr lang="en-US" dirty="0" smtClean="0"/>
              <a:t>False Negative	Test says you do not have the 					disease but you really do</a:t>
            </a:r>
          </a:p>
          <a:p>
            <a:pPr marL="0" indent="0">
              <a:buNone/>
            </a:pPr>
            <a:endParaRPr lang="en-US" dirty="0" smtClean="0"/>
          </a:p>
          <a:p>
            <a:endParaRPr lang="en-US" dirty="0"/>
          </a:p>
        </p:txBody>
      </p:sp>
    </p:spTree>
    <p:extLst>
      <p:ext uri="{BB962C8B-B14F-4D97-AF65-F5344CB8AC3E}">
        <p14:creationId xmlns:p14="http://schemas.microsoft.com/office/powerpoint/2010/main" val="290411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Cut-Offs, False (+) and False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5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16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ACCC119-936D-4703-AFC7-F86F88DD57B7}" type="slidenum">
              <a:rPr lang="en-US" altLang="en-US"/>
              <a:pPr/>
              <a:t>19</a:t>
            </a:fld>
            <a:endParaRPr lang="en-US" altLang="en-US"/>
          </a:p>
        </p:txBody>
      </p:sp>
      <p:sp>
        <p:nvSpPr>
          <p:cNvPr id="17410" name="Rectangle 2"/>
          <p:cNvSpPr>
            <a:spLocks noGrp="1" noChangeArrowheads="1"/>
          </p:cNvSpPr>
          <p:nvPr>
            <p:ph type="body" idx="1"/>
          </p:nvPr>
        </p:nvSpPr>
        <p:spPr>
          <a:xfrm>
            <a:off x="457200" y="1600200"/>
            <a:ext cx="8229600" cy="4800600"/>
          </a:xfrm>
        </p:spPr>
        <p:txBody>
          <a:bodyPr>
            <a:normAutofit lnSpcReduction="10000"/>
          </a:bodyPr>
          <a:lstStyle/>
          <a:p>
            <a:pPr>
              <a:lnSpc>
                <a:spcPct val="90000"/>
              </a:lnSpc>
            </a:pPr>
            <a:r>
              <a:rPr lang="en-US" altLang="en-US" dirty="0"/>
              <a:t>Low Base Rate Challenges</a:t>
            </a:r>
          </a:p>
          <a:p>
            <a:pPr lvl="1">
              <a:lnSpc>
                <a:spcPct val="90000"/>
              </a:lnSpc>
            </a:pPr>
            <a:r>
              <a:rPr lang="en-US" altLang="en-US" dirty="0"/>
              <a:t>Example</a:t>
            </a:r>
          </a:p>
          <a:p>
            <a:pPr lvl="2">
              <a:lnSpc>
                <a:spcPct val="90000"/>
              </a:lnSpc>
            </a:pPr>
            <a:r>
              <a:rPr lang="en-US" altLang="en-US" dirty="0"/>
              <a:t>Population of 100,000 persons</a:t>
            </a:r>
          </a:p>
          <a:p>
            <a:pPr lvl="2">
              <a:lnSpc>
                <a:spcPct val="90000"/>
              </a:lnSpc>
            </a:pPr>
            <a:r>
              <a:rPr lang="en-US" altLang="en-US" dirty="0"/>
              <a:t>Assume: 15% have violence potential (N= 15,000)</a:t>
            </a:r>
          </a:p>
          <a:p>
            <a:pPr lvl="2">
              <a:lnSpc>
                <a:spcPct val="90000"/>
              </a:lnSpc>
            </a:pPr>
            <a:r>
              <a:rPr lang="en-US" altLang="en-US" dirty="0"/>
              <a:t>If asked to </a:t>
            </a:r>
            <a:r>
              <a:rPr lang="en-US" altLang="en-US" dirty="0" smtClean="0"/>
              <a:t>risk assessment tool to find these 15,000</a:t>
            </a:r>
            <a:endParaRPr lang="en-US" altLang="en-US" dirty="0"/>
          </a:p>
          <a:p>
            <a:pPr lvl="2">
              <a:lnSpc>
                <a:spcPct val="90000"/>
              </a:lnSpc>
            </a:pPr>
            <a:r>
              <a:rPr lang="en-US" altLang="en-US" dirty="0"/>
              <a:t>Assume: </a:t>
            </a:r>
            <a:r>
              <a:rPr lang="en-US" altLang="en-US" dirty="0" smtClean="0"/>
              <a:t>Assessment tool is </a:t>
            </a:r>
            <a:r>
              <a:rPr lang="en-US" altLang="en-US" dirty="0"/>
              <a:t>80% accurate</a:t>
            </a:r>
          </a:p>
          <a:p>
            <a:pPr lvl="2">
              <a:lnSpc>
                <a:spcPct val="90000"/>
              </a:lnSpc>
            </a:pPr>
            <a:r>
              <a:rPr lang="en-US" altLang="en-US" dirty="0"/>
              <a:t>Population screen (15,000 x .80) = 12,000 persons</a:t>
            </a:r>
          </a:p>
          <a:p>
            <a:pPr lvl="2">
              <a:lnSpc>
                <a:spcPct val="90000"/>
              </a:lnSpc>
            </a:pPr>
            <a:r>
              <a:rPr lang="en-US" altLang="en-US" dirty="0"/>
              <a:t>Population screen (85,000 x .20) = 17,000 false (+)</a:t>
            </a:r>
          </a:p>
          <a:p>
            <a:pPr lvl="2">
              <a:lnSpc>
                <a:spcPct val="90000"/>
              </a:lnSpc>
            </a:pPr>
            <a:r>
              <a:rPr lang="en-US" altLang="en-US" dirty="0"/>
              <a:t>Therefore:  Screen is More </a:t>
            </a:r>
            <a:r>
              <a:rPr lang="en-US" altLang="en-US" dirty="0" smtClean="0"/>
              <a:t>Often Wrong </a:t>
            </a:r>
            <a:r>
              <a:rPr lang="en-US" altLang="en-US" dirty="0"/>
              <a:t>than </a:t>
            </a:r>
            <a:r>
              <a:rPr lang="en-US" altLang="en-US" dirty="0" smtClean="0"/>
              <a:t>Right</a:t>
            </a:r>
          </a:p>
          <a:p>
            <a:pPr lvl="2">
              <a:lnSpc>
                <a:spcPct val="90000"/>
              </a:lnSpc>
            </a:pPr>
            <a:endParaRPr lang="en-US" altLang="en-US" dirty="0"/>
          </a:p>
          <a:p>
            <a:pPr lvl="2">
              <a:lnSpc>
                <a:spcPct val="90000"/>
              </a:lnSpc>
            </a:pPr>
            <a:r>
              <a:rPr lang="en-US" altLang="en-US" dirty="0" smtClean="0"/>
              <a:t>The lower the base rate, the more problematic this devil of low base rates….The lower the “sensitivity” of the tool (here 80%), the higher the rates of error</a:t>
            </a:r>
            <a:endParaRPr lang="en-US" altLang="en-US" dirty="0"/>
          </a:p>
        </p:txBody>
      </p:sp>
      <p:sp>
        <p:nvSpPr>
          <p:cNvPr id="17411" name="Rectangle 3"/>
          <p:cNvSpPr>
            <a:spLocks noGrp="1" noChangeArrowheads="1"/>
          </p:cNvSpPr>
          <p:nvPr>
            <p:ph type="title"/>
          </p:nvPr>
        </p:nvSpPr>
        <p:spPr>
          <a:solidFill>
            <a:schemeClr val="accent1">
              <a:lumMod val="75000"/>
              <a:alpha val="50000"/>
            </a:schemeClr>
          </a:solidFill>
          <a:ln/>
        </p:spPr>
        <p:txBody>
          <a:bodyPr>
            <a:normAutofit/>
          </a:bodyPr>
          <a:lstStyle/>
          <a:p>
            <a:pPr algn="ctr"/>
            <a:r>
              <a:rPr lang="en-US" altLang="en-US" sz="3600" u="sng" dirty="0" smtClean="0"/>
              <a:t>The Devil of Low Base Rates </a:t>
            </a:r>
            <a:r>
              <a:rPr lang="en-US" altLang="en-US" sz="3600" u="sng" dirty="0"/>
              <a:t/>
            </a:r>
            <a:br>
              <a:rPr lang="en-US" altLang="en-US" sz="3600" u="sng" dirty="0"/>
            </a:br>
            <a:r>
              <a:rPr lang="en-US" altLang="en-US" sz="2800" dirty="0"/>
              <a:t>(John Monahan, 1981)</a:t>
            </a:r>
            <a:endParaRPr lang="en-US" altLang="en-US" sz="2800" u="sng" dirty="0"/>
          </a:p>
        </p:txBody>
      </p:sp>
    </p:spTree>
    <p:extLst>
      <p:ext uri="{BB962C8B-B14F-4D97-AF65-F5344CB8AC3E}">
        <p14:creationId xmlns:p14="http://schemas.microsoft.com/office/powerpoint/2010/main" val="26756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1"/>
            <a:ext cx="8382000" cy="1828799"/>
          </a:xfrm>
        </p:spPr>
        <p:txBody>
          <a:bodyPr>
            <a:normAutofit fontScale="90000"/>
          </a:bodyPr>
          <a:lstStyle/>
          <a:p>
            <a:r>
              <a:rPr lang="en-US" sz="2800" dirty="0" smtClean="0"/>
              <a:t>With acknowledgement to Dr. Craig Latham for use of some of his slides and much of his thought and experience in this presentation.  Acknowledgement also to many other colleagues and to the MASOC Board for their commitment to preventing sexual abuse by youth through highest professional practice</a:t>
            </a:r>
            <a:endParaRPr lang="en-US" sz="2800" dirty="0"/>
          </a:p>
        </p:txBody>
      </p:sp>
      <p:sp>
        <p:nvSpPr>
          <p:cNvPr id="3" name="Subtitle 2"/>
          <p:cNvSpPr>
            <a:spLocks noGrp="1"/>
          </p:cNvSpPr>
          <p:nvPr>
            <p:ph type="subTitle" idx="1"/>
          </p:nvPr>
        </p:nvSpPr>
        <p:spPr>
          <a:xfrm>
            <a:off x="1371600" y="4800600"/>
            <a:ext cx="6400800" cy="1752600"/>
          </a:xfrm>
        </p:spPr>
        <p:txBody>
          <a:bodyPr/>
          <a:lstStyle/>
          <a:p>
            <a:endParaRPr lang="en-US" dirty="0"/>
          </a:p>
        </p:txBody>
      </p:sp>
    </p:spTree>
    <p:extLst>
      <p:ext uri="{BB962C8B-B14F-4D97-AF65-F5344CB8AC3E}">
        <p14:creationId xmlns:p14="http://schemas.microsoft.com/office/powerpoint/2010/main" val="1479333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 of Low Base Rates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marL="0" indent="0">
              <a:buNone/>
            </a:pPr>
            <a:r>
              <a:rPr lang="en-US" dirty="0" smtClean="0"/>
              <a:t>Example:  Juvenile Sexual Offense Recidivism Risk Assessment Tool (JSORRAT-II, Epperson, et al, 2006)</a:t>
            </a:r>
          </a:p>
          <a:p>
            <a:pPr marL="0" indent="0">
              <a:buNone/>
            </a:pPr>
            <a:endParaRPr lang="en-US" dirty="0" smtClean="0"/>
          </a:p>
          <a:p>
            <a:r>
              <a:rPr lang="en-US" dirty="0" smtClean="0"/>
              <a:t>Base rate sexual recidivism in sample:	13.6%</a:t>
            </a:r>
          </a:p>
          <a:p>
            <a:endParaRPr lang="en-US" dirty="0" smtClean="0"/>
          </a:p>
          <a:p>
            <a:r>
              <a:rPr lang="en-US" dirty="0" smtClean="0"/>
              <a:t>Cut-offs</a:t>
            </a:r>
          </a:p>
          <a:p>
            <a:pPr lvl="1"/>
            <a:r>
              <a:rPr lang="en-US" dirty="0" smtClean="0"/>
              <a:t>70% in low-moderately low groups</a:t>
            </a:r>
          </a:p>
          <a:p>
            <a:pPr lvl="2"/>
            <a:r>
              <a:rPr lang="en-US" dirty="0" smtClean="0"/>
              <a:t>2.7% recidivism</a:t>
            </a:r>
          </a:p>
          <a:p>
            <a:pPr lvl="1"/>
            <a:r>
              <a:rPr lang="en-US" dirty="0" smtClean="0"/>
              <a:t>30% in moderate, moderately high, high groups</a:t>
            </a:r>
          </a:p>
          <a:p>
            <a:pPr lvl="2"/>
            <a:r>
              <a:rPr lang="en-US" dirty="0" smtClean="0"/>
              <a:t>37% recidivism among group deemed high risk</a:t>
            </a:r>
          </a:p>
          <a:p>
            <a:pPr lvl="2"/>
            <a:r>
              <a:rPr lang="en-US" dirty="0" smtClean="0"/>
              <a:t>Correctly identified 72:84, missed 12:84 classed as lower risk</a:t>
            </a:r>
          </a:p>
          <a:p>
            <a:pPr lvl="2"/>
            <a:r>
              <a:rPr lang="en-US" b="1" dirty="0" smtClean="0"/>
              <a:t>63% classified as high risk did not sexually reoffend</a:t>
            </a:r>
            <a:endParaRPr lang="en-US" b="1" dirty="0"/>
          </a:p>
        </p:txBody>
      </p:sp>
    </p:spTree>
    <p:extLst>
      <p:ext uri="{BB962C8B-B14F-4D97-AF65-F5344CB8AC3E}">
        <p14:creationId xmlns:p14="http://schemas.microsoft.com/office/powerpoint/2010/main" val="159044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Devil of Low Base Rates</a:t>
            </a:r>
            <a:br>
              <a:rPr lang="en-US" dirty="0" smtClean="0"/>
            </a:br>
            <a:r>
              <a:rPr lang="en-US" sz="2700" dirty="0" smtClean="0"/>
              <a:t>(</a:t>
            </a:r>
            <a:r>
              <a:rPr lang="en-US" sz="2700" dirty="0" err="1" smtClean="0"/>
              <a:t>DiCataldo</a:t>
            </a:r>
            <a:r>
              <a:rPr lang="en-US" sz="2700" dirty="0" smtClean="0"/>
              <a:t>, 2009)</a:t>
            </a:r>
            <a:endParaRPr lang="en-US" sz="2700" dirty="0"/>
          </a:p>
        </p:txBody>
      </p:sp>
      <p:sp>
        <p:nvSpPr>
          <p:cNvPr id="3" name="Content Placeholder 2"/>
          <p:cNvSpPr>
            <a:spLocks noGrp="1"/>
          </p:cNvSpPr>
          <p:nvPr>
            <p:ph idx="1"/>
          </p:nvPr>
        </p:nvSpPr>
        <p:spPr>
          <a:xfrm>
            <a:off x="228600" y="1447800"/>
            <a:ext cx="8686800" cy="5181600"/>
          </a:xfrm>
        </p:spPr>
        <p:txBody>
          <a:bodyPr>
            <a:normAutofit fontScale="92500"/>
          </a:bodyPr>
          <a:lstStyle/>
          <a:p>
            <a:r>
              <a:rPr lang="en-US" dirty="0" smtClean="0"/>
              <a:t>Assume 1,000 JSO scored on JSORATT-II</a:t>
            </a:r>
          </a:p>
          <a:p>
            <a:r>
              <a:rPr lang="en-US" dirty="0" smtClean="0"/>
              <a:t>Base rate used is 13.2%</a:t>
            </a:r>
          </a:p>
          <a:p>
            <a:r>
              <a:rPr lang="en-US" dirty="0" smtClean="0"/>
              <a:t>Yields an estimated 132 will sexually reoffend</a:t>
            </a:r>
          </a:p>
          <a:p>
            <a:r>
              <a:rPr lang="en-US" dirty="0" smtClean="0"/>
              <a:t>Tool will identify 114 of them as high risk</a:t>
            </a:r>
          </a:p>
          <a:p>
            <a:r>
              <a:rPr lang="en-US" dirty="0" smtClean="0"/>
              <a:t>But 63% “high risk” youth will not reoffend—a “false positive” rate of almost two-thirds of the group identified as “high risk”</a:t>
            </a:r>
          </a:p>
          <a:p>
            <a:r>
              <a:rPr lang="en-US" dirty="0" smtClean="0"/>
              <a:t>Consequences of being deemed “high risk” include commitment, facility-based care, specialized high-intensity treatment, SORB registration</a:t>
            </a:r>
            <a:endParaRPr lang="en-US" dirty="0"/>
          </a:p>
        </p:txBody>
      </p:sp>
    </p:spTree>
    <p:extLst>
      <p:ext uri="{BB962C8B-B14F-4D97-AF65-F5344CB8AC3E}">
        <p14:creationId xmlns:p14="http://schemas.microsoft.com/office/powerpoint/2010/main" val="2514909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Devil of Low Base Rates</a:t>
            </a:r>
            <a:br>
              <a:rPr lang="en-US" dirty="0" smtClean="0"/>
            </a:br>
            <a:r>
              <a:rPr lang="en-US" sz="3100" dirty="0"/>
              <a:t>(Example from Wikipedia)</a:t>
            </a:r>
          </a:p>
        </p:txBody>
      </p:sp>
      <p:sp>
        <p:nvSpPr>
          <p:cNvPr id="3" name="Content Placeholder 2"/>
          <p:cNvSpPr>
            <a:spLocks noGrp="1"/>
          </p:cNvSpPr>
          <p:nvPr>
            <p:ph idx="1"/>
          </p:nvPr>
        </p:nvSpPr>
        <p:spPr>
          <a:xfrm>
            <a:off x="228600" y="1600200"/>
            <a:ext cx="8686800" cy="4525963"/>
          </a:xfrm>
        </p:spPr>
        <p:txBody>
          <a:bodyPr>
            <a:normAutofit fontScale="92500" lnSpcReduction="10000"/>
          </a:bodyPr>
          <a:lstStyle/>
          <a:p>
            <a:r>
              <a:rPr lang="en-US" dirty="0" smtClean="0"/>
              <a:t>A city with 100 terrorists and 999,000 not terrorist</a:t>
            </a:r>
          </a:p>
          <a:p>
            <a:r>
              <a:rPr lang="en-US" dirty="0" smtClean="0"/>
              <a:t>If randomly grab someone:</a:t>
            </a:r>
          </a:p>
          <a:p>
            <a:pPr lvl="1"/>
            <a:r>
              <a:rPr lang="en-US" dirty="0" smtClean="0"/>
              <a:t>0.0001 chance that person is a terrorist</a:t>
            </a:r>
          </a:p>
          <a:p>
            <a:pPr lvl="1"/>
            <a:r>
              <a:rPr lang="en-US" dirty="0" smtClean="0"/>
              <a:t>0.9999 chance that person is not a terrorist</a:t>
            </a:r>
          </a:p>
          <a:p>
            <a:endParaRPr lang="en-US" dirty="0" smtClean="0"/>
          </a:p>
          <a:p>
            <a:r>
              <a:rPr lang="en-US" dirty="0" smtClean="0"/>
              <a:t>City installs surveillance system that rings a bell if a person is identified as a terrorist</a:t>
            </a:r>
          </a:p>
          <a:p>
            <a:pPr lvl="1"/>
            <a:r>
              <a:rPr lang="en-US" dirty="0" smtClean="0"/>
              <a:t>1% False Negative Rate:  If terrorist will ring 99:100</a:t>
            </a:r>
          </a:p>
          <a:p>
            <a:pPr lvl="1"/>
            <a:r>
              <a:rPr lang="en-US" dirty="0" smtClean="0"/>
              <a:t>1% False Positive Rate:   If not terrorist will ring 1:100</a:t>
            </a:r>
            <a:endParaRPr lang="en-US" dirty="0"/>
          </a:p>
          <a:p>
            <a:endParaRPr lang="en-US" dirty="0"/>
          </a:p>
        </p:txBody>
      </p:sp>
    </p:spTree>
    <p:extLst>
      <p:ext uri="{BB962C8B-B14F-4D97-AF65-F5344CB8AC3E}">
        <p14:creationId xmlns:p14="http://schemas.microsoft.com/office/powerpoint/2010/main" val="98084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Devil of Low Base Rates</a:t>
            </a:r>
            <a:br>
              <a:rPr lang="en-US" dirty="0" smtClean="0"/>
            </a:br>
            <a:endParaRPr lang="en-US" dirty="0"/>
          </a:p>
        </p:txBody>
      </p:sp>
      <p:sp>
        <p:nvSpPr>
          <p:cNvPr id="3" name="Content Placeholder 2"/>
          <p:cNvSpPr>
            <a:spLocks noGrp="1"/>
          </p:cNvSpPr>
          <p:nvPr>
            <p:ph idx="1"/>
          </p:nvPr>
        </p:nvSpPr>
        <p:spPr>
          <a:xfrm>
            <a:off x="457200" y="1600200"/>
            <a:ext cx="8229600" cy="4648200"/>
          </a:xfrm>
        </p:spPr>
        <p:txBody>
          <a:bodyPr/>
          <a:lstStyle/>
          <a:p>
            <a:r>
              <a:rPr lang="en-US" dirty="0" smtClean="0"/>
              <a:t>In this city of one million people, when they are all scanned by the surveillance system with its 1% false (+) rate and 1% false (-) rate:</a:t>
            </a:r>
          </a:p>
          <a:p>
            <a:pPr marL="0" indent="0">
              <a:buNone/>
            </a:pPr>
            <a:endParaRPr lang="en-US" dirty="0"/>
          </a:p>
          <a:p>
            <a:pPr marL="0" indent="0">
              <a:buNone/>
            </a:pPr>
            <a:r>
              <a:rPr lang="en-US" dirty="0" smtClean="0"/>
              <a:t>99:100 Terrorists correctly trigger the alarm</a:t>
            </a:r>
          </a:p>
          <a:p>
            <a:pPr marL="0" indent="0">
              <a:buNone/>
            </a:pPr>
            <a:endParaRPr lang="en-US" dirty="0"/>
          </a:p>
          <a:p>
            <a:pPr marL="0" indent="0">
              <a:buNone/>
            </a:pPr>
            <a:r>
              <a:rPr lang="en-US" dirty="0" smtClean="0"/>
              <a:t>9,999:999,000 </a:t>
            </a:r>
            <a:r>
              <a:rPr lang="en-US" dirty="0" err="1" smtClean="0"/>
              <a:t>Nonterrorists</a:t>
            </a:r>
            <a:r>
              <a:rPr lang="en-US" dirty="0" smtClean="0"/>
              <a:t> falsely trigger alarm</a:t>
            </a:r>
            <a:endParaRPr lang="en-US" dirty="0"/>
          </a:p>
        </p:txBody>
      </p:sp>
    </p:spTree>
    <p:extLst>
      <p:ext uri="{BB962C8B-B14F-4D97-AF65-F5344CB8AC3E}">
        <p14:creationId xmlns:p14="http://schemas.microsoft.com/office/powerpoint/2010/main" val="3715455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 As Heterogeneous Population</a:t>
            </a:r>
            <a:endParaRPr lang="en-US" dirty="0"/>
          </a:p>
        </p:txBody>
      </p:sp>
      <p:sp>
        <p:nvSpPr>
          <p:cNvPr id="3" name="Content Placeholder 2"/>
          <p:cNvSpPr>
            <a:spLocks noGrp="1"/>
          </p:cNvSpPr>
          <p:nvPr>
            <p:ph idx="1"/>
          </p:nvPr>
        </p:nvSpPr>
        <p:spPr>
          <a:xfrm>
            <a:off x="304800" y="1600200"/>
            <a:ext cx="8534400" cy="4800600"/>
          </a:xfrm>
        </p:spPr>
        <p:txBody>
          <a:bodyPr/>
          <a:lstStyle/>
          <a:p>
            <a:r>
              <a:rPr lang="en-US" dirty="0" smtClean="0"/>
              <a:t>Socio-economic, ethnic, other status</a:t>
            </a:r>
          </a:p>
          <a:p>
            <a:r>
              <a:rPr lang="en-US" dirty="0" smtClean="0"/>
              <a:t>Functional capacities from very high to very low</a:t>
            </a:r>
          </a:p>
          <a:p>
            <a:r>
              <a:rPr lang="en-US" dirty="0" smtClean="0"/>
              <a:t>Range of different problematic sexual behaviors</a:t>
            </a:r>
          </a:p>
          <a:p>
            <a:r>
              <a:rPr lang="en-US" dirty="0" smtClean="0"/>
              <a:t>Range of motivations for sexual offense</a:t>
            </a:r>
          </a:p>
          <a:p>
            <a:r>
              <a:rPr lang="en-US" dirty="0" smtClean="0"/>
              <a:t>Range of other rule-breaking or illegal behaviors</a:t>
            </a:r>
          </a:p>
          <a:p>
            <a:r>
              <a:rPr lang="en-US" dirty="0" smtClean="0"/>
              <a:t>Range of victims for sexual offense</a:t>
            </a:r>
          </a:p>
          <a:p>
            <a:r>
              <a:rPr lang="en-US" dirty="0" smtClean="0"/>
              <a:t>Youth still highly “contextual” in behaviors</a:t>
            </a:r>
          </a:p>
          <a:p>
            <a:r>
              <a:rPr lang="en-US" dirty="0" smtClean="0"/>
              <a:t>Ranges of responses to the same SO behaviors</a:t>
            </a:r>
          </a:p>
          <a:p>
            <a:endParaRPr lang="en-US" dirty="0" smtClean="0"/>
          </a:p>
        </p:txBody>
      </p:sp>
    </p:spTree>
    <p:extLst>
      <p:ext uri="{BB962C8B-B14F-4D97-AF65-F5344CB8AC3E}">
        <p14:creationId xmlns:p14="http://schemas.microsoft.com/office/powerpoint/2010/main" val="138452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Underpinning the Complexity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kaleidoscope of developmental psychology and developmental psychopathology in understanding PSB</a:t>
            </a:r>
          </a:p>
          <a:p>
            <a:pPr lvl="1"/>
            <a:r>
              <a:rPr lang="en-US" dirty="0" smtClean="0"/>
              <a:t>Attachment/Relationship</a:t>
            </a:r>
          </a:p>
          <a:p>
            <a:pPr lvl="1"/>
            <a:r>
              <a:rPr lang="en-US" dirty="0" smtClean="0"/>
              <a:t>Emotional regulation</a:t>
            </a:r>
          </a:p>
          <a:p>
            <a:pPr lvl="1"/>
            <a:r>
              <a:rPr lang="en-US" dirty="0" smtClean="0"/>
              <a:t>Cognitive capacities</a:t>
            </a:r>
          </a:p>
          <a:p>
            <a:pPr lvl="1"/>
            <a:r>
              <a:rPr lang="en-US" dirty="0" smtClean="0"/>
              <a:t>Social “intelligence” (perspective-taking, empathy)</a:t>
            </a:r>
          </a:p>
          <a:p>
            <a:pPr lvl="1"/>
            <a:r>
              <a:rPr lang="en-US" dirty="0" smtClean="0"/>
              <a:t>Moving target of age-stage of development</a:t>
            </a:r>
          </a:p>
          <a:p>
            <a:pPr lvl="1"/>
            <a:r>
              <a:rPr lang="en-US" dirty="0" smtClean="0"/>
              <a:t>The social context shaping development</a:t>
            </a:r>
          </a:p>
          <a:p>
            <a:pPr lvl="1"/>
            <a:r>
              <a:rPr lang="en-US" dirty="0" smtClean="0"/>
              <a:t>The attributed meaning of behaviors by others</a:t>
            </a:r>
          </a:p>
          <a:p>
            <a:pPr lvl="1"/>
            <a:r>
              <a:rPr lang="en-US" dirty="0" smtClean="0"/>
              <a:t>The functional purposes served by behaviors</a:t>
            </a:r>
          </a:p>
        </p:txBody>
      </p:sp>
    </p:spTree>
    <p:extLst>
      <p:ext uri="{BB962C8B-B14F-4D97-AF65-F5344CB8AC3E}">
        <p14:creationId xmlns:p14="http://schemas.microsoft.com/office/powerpoint/2010/main" val="353190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Underpinning the Complexity</a:t>
            </a:r>
            <a:endParaRPr lang="en-US" dirty="0"/>
          </a:p>
        </p:txBody>
      </p:sp>
      <p:sp>
        <p:nvSpPr>
          <p:cNvPr id="3" name="Content Placeholder 2"/>
          <p:cNvSpPr>
            <a:spLocks noGrp="1"/>
          </p:cNvSpPr>
          <p:nvPr>
            <p:ph idx="1"/>
          </p:nvPr>
        </p:nvSpPr>
        <p:spPr>
          <a:xfrm>
            <a:off x="457200" y="1371600"/>
            <a:ext cx="8229600" cy="5105399"/>
          </a:xfrm>
        </p:spPr>
        <p:txBody>
          <a:bodyPr>
            <a:normAutofit fontScale="92500"/>
          </a:bodyPr>
          <a:lstStyle/>
          <a:p>
            <a:r>
              <a:rPr lang="en-US" dirty="0" smtClean="0"/>
              <a:t>The limited role of “deviant” sexual arousal as an indicator among youth with PSB/JSO</a:t>
            </a:r>
          </a:p>
          <a:p>
            <a:r>
              <a:rPr lang="en-US" dirty="0" smtClean="0"/>
              <a:t>The limited predictive validity of a history of sexual maltreatment among youth with PSB/JSO</a:t>
            </a:r>
          </a:p>
          <a:p>
            <a:pPr lvl="1"/>
            <a:r>
              <a:rPr lang="en-US" dirty="0" smtClean="0"/>
              <a:t>Most SA victims do not go on to SA others</a:t>
            </a:r>
          </a:p>
          <a:p>
            <a:pPr lvl="1"/>
            <a:r>
              <a:rPr lang="en-US" dirty="0" smtClean="0"/>
              <a:t>SA histories found among non-SO delinquents</a:t>
            </a:r>
          </a:p>
          <a:p>
            <a:pPr lvl="1"/>
            <a:r>
              <a:rPr lang="en-US" dirty="0" smtClean="0"/>
              <a:t>Variable research but mostly finding the majority of JSO youth do not report history of SA or have such histories reported in case records—problems of sample selection, size, definition, when inquiry occurs</a:t>
            </a:r>
          </a:p>
          <a:p>
            <a:pPr lvl="1"/>
            <a:r>
              <a:rPr lang="en-US" dirty="0" smtClean="0"/>
              <a:t>History of SA does not predict recidivism in adult SO</a:t>
            </a:r>
            <a:endParaRPr lang="en-US" dirty="0"/>
          </a:p>
        </p:txBody>
      </p:sp>
    </p:spTree>
    <p:extLst>
      <p:ext uri="{BB962C8B-B14F-4D97-AF65-F5344CB8AC3E}">
        <p14:creationId xmlns:p14="http://schemas.microsoft.com/office/powerpoint/2010/main" val="299699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Underpinning the Complexity</a:t>
            </a:r>
            <a:endParaRPr lang="en-US" dirty="0"/>
          </a:p>
        </p:txBody>
      </p:sp>
      <p:sp>
        <p:nvSpPr>
          <p:cNvPr id="3" name="Content Placeholder 2"/>
          <p:cNvSpPr>
            <a:spLocks noGrp="1"/>
          </p:cNvSpPr>
          <p:nvPr>
            <p:ph idx="1"/>
          </p:nvPr>
        </p:nvSpPr>
        <p:spPr/>
        <p:txBody>
          <a:bodyPr/>
          <a:lstStyle/>
          <a:p>
            <a:r>
              <a:rPr lang="en-US" dirty="0" smtClean="0"/>
              <a:t>Additionally, juvenile delinquent misconduct—even that of chronic and even violent offenders in adolescence—is subject to significant self-desistance as the adolescent enters early young adulthood.  So, in attempting to predict risk of general and sexual recidivism, we are seeking to predict in a tide of diminishing misconduct over time simply as adolescents mature.</a:t>
            </a:r>
            <a:endParaRPr lang="en-US" dirty="0"/>
          </a:p>
        </p:txBody>
      </p:sp>
    </p:spTree>
    <p:extLst>
      <p:ext uri="{BB962C8B-B14F-4D97-AF65-F5344CB8AC3E}">
        <p14:creationId xmlns:p14="http://schemas.microsoft.com/office/powerpoint/2010/main" val="114319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Risk Assessment in JSO</a:t>
            </a:r>
            <a:endParaRPr lang="en-US" dirty="0"/>
          </a:p>
        </p:txBody>
      </p:sp>
      <p:sp>
        <p:nvSpPr>
          <p:cNvPr id="3" name="Content Placeholder 2"/>
          <p:cNvSpPr>
            <a:spLocks noGrp="1"/>
          </p:cNvSpPr>
          <p:nvPr>
            <p:ph idx="1"/>
          </p:nvPr>
        </p:nvSpPr>
        <p:spPr>
          <a:xfrm>
            <a:off x="457200" y="990600"/>
            <a:ext cx="8229600" cy="5562600"/>
          </a:xfrm>
        </p:spPr>
        <p:txBody>
          <a:bodyPr>
            <a:normAutofit fontScale="77500" lnSpcReduction="20000"/>
          </a:bodyPr>
          <a:lstStyle/>
          <a:p>
            <a:r>
              <a:rPr lang="en-US" sz="2900" dirty="0" smtClean="0"/>
              <a:t>Unstructured Clinical Judgment:  Poor practice now</a:t>
            </a:r>
          </a:p>
          <a:p>
            <a:pPr lvl="1"/>
            <a:r>
              <a:rPr lang="en-US" sz="2900" dirty="0" smtClean="0"/>
              <a:t>Poor validity, reliability</a:t>
            </a:r>
          </a:p>
          <a:p>
            <a:pPr lvl="1"/>
            <a:r>
              <a:rPr lang="en-US" sz="2900" dirty="0" smtClean="0"/>
              <a:t>Highly vulnerable to evaluator bias, error</a:t>
            </a:r>
          </a:p>
          <a:p>
            <a:endParaRPr lang="en-US" sz="2900" dirty="0"/>
          </a:p>
          <a:p>
            <a:r>
              <a:rPr lang="en-US" sz="2900" dirty="0" smtClean="0"/>
              <a:t>Actuarial Assessment:  Not there yet</a:t>
            </a:r>
          </a:p>
          <a:p>
            <a:pPr lvl="1"/>
            <a:r>
              <a:rPr lang="en-US" sz="2900" dirty="0" smtClean="0"/>
              <a:t>Due to low base rate, heterogeneity, self-desisting</a:t>
            </a:r>
          </a:p>
          <a:p>
            <a:endParaRPr lang="en-US" sz="2900" dirty="0"/>
          </a:p>
          <a:p>
            <a:r>
              <a:rPr lang="en-US" sz="2900" dirty="0" smtClean="0"/>
              <a:t>Structured Clinical Judgment:  Better</a:t>
            </a:r>
          </a:p>
          <a:p>
            <a:pPr lvl="1"/>
            <a:r>
              <a:rPr lang="en-US" sz="2900" dirty="0" smtClean="0"/>
              <a:t>Tools aiding to structure judgment (e.g., ERASOR)</a:t>
            </a:r>
          </a:p>
          <a:p>
            <a:pPr lvl="1"/>
            <a:r>
              <a:rPr lang="en-US" sz="2900" dirty="0" smtClean="0"/>
              <a:t>Only as good as the factors relied upon to structure judgment</a:t>
            </a:r>
          </a:p>
          <a:p>
            <a:pPr lvl="1"/>
            <a:r>
              <a:rPr lang="en-US" sz="2900" dirty="0" smtClean="0"/>
              <a:t>Can better attend to context, dynamic factors</a:t>
            </a:r>
          </a:p>
          <a:p>
            <a:pPr lvl="1"/>
            <a:r>
              <a:rPr lang="en-US" sz="2900" dirty="0" smtClean="0"/>
              <a:t>Still not good at longer-term risk pool assignment</a:t>
            </a:r>
          </a:p>
          <a:p>
            <a:endParaRPr lang="en-US" sz="2900" dirty="0"/>
          </a:p>
          <a:p>
            <a:r>
              <a:rPr lang="en-US" sz="2900" dirty="0" smtClean="0"/>
              <a:t>Behavioral Threat Assessment:  Alternative?</a:t>
            </a:r>
          </a:p>
          <a:p>
            <a:pPr lvl="1"/>
            <a:r>
              <a:rPr lang="en-US" sz="2900" dirty="0" smtClean="0"/>
              <a:t>Shorter term for risk management, intervention</a:t>
            </a:r>
          </a:p>
          <a:p>
            <a:pPr lvl="1"/>
            <a:r>
              <a:rPr lang="en-US" sz="2900" dirty="0" smtClean="0"/>
              <a:t>Highly individualized, contextual</a:t>
            </a:r>
          </a:p>
          <a:p>
            <a:pPr lvl="1"/>
            <a:endParaRPr lang="en-US" dirty="0" smtClean="0"/>
          </a:p>
          <a:p>
            <a:pPr lvl="1"/>
            <a:endParaRPr lang="en-US" dirty="0"/>
          </a:p>
        </p:txBody>
      </p:sp>
    </p:spTree>
    <p:extLst>
      <p:ext uri="{BB962C8B-B14F-4D97-AF65-F5344CB8AC3E}">
        <p14:creationId xmlns:p14="http://schemas.microsoft.com/office/powerpoint/2010/main" val="283279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762000"/>
          </a:xfrm>
        </p:spPr>
        <p:txBody>
          <a:bodyPr/>
          <a:lstStyle/>
          <a:p>
            <a:r>
              <a:rPr lang="en-US" altLang="en-US" smtClean="0"/>
              <a:t>Old                         Now</a:t>
            </a:r>
          </a:p>
        </p:txBody>
      </p:sp>
      <p:sp>
        <p:nvSpPr>
          <p:cNvPr id="9219" name="Rectangle 3"/>
          <p:cNvSpPr>
            <a:spLocks noGrp="1" noChangeArrowheads="1"/>
          </p:cNvSpPr>
          <p:nvPr>
            <p:ph type="body" sz="half" idx="1"/>
          </p:nvPr>
        </p:nvSpPr>
        <p:spPr>
          <a:xfrm>
            <a:off x="304800" y="1371600"/>
            <a:ext cx="4191000" cy="4953000"/>
          </a:xfrm>
        </p:spPr>
        <p:txBody>
          <a:bodyPr>
            <a:normAutofit/>
          </a:bodyPr>
          <a:lstStyle/>
          <a:p>
            <a:r>
              <a:rPr lang="en-US" altLang="en-US" sz="2300" dirty="0" smtClean="0"/>
              <a:t>Recidivism is nearly 100%</a:t>
            </a:r>
          </a:p>
          <a:p>
            <a:r>
              <a:rPr lang="en-US" altLang="en-US" sz="2300" dirty="0" smtClean="0"/>
              <a:t>All PSB is due to deviant arousal: power &amp; control</a:t>
            </a:r>
          </a:p>
          <a:p>
            <a:r>
              <a:rPr lang="en-US" altLang="en-US" sz="2300" dirty="0" smtClean="0"/>
              <a:t>Treatment is to suppress  negative behavior</a:t>
            </a:r>
          </a:p>
          <a:p>
            <a:r>
              <a:rPr lang="en-US" altLang="en-US" sz="2300" dirty="0" smtClean="0"/>
              <a:t>Relapse prevention is the only treatment that works</a:t>
            </a:r>
          </a:p>
          <a:p>
            <a:r>
              <a:rPr lang="en-US" altLang="en-US" sz="2300" dirty="0" smtClean="0"/>
              <a:t>Treat trauma last if at all</a:t>
            </a:r>
          </a:p>
          <a:p>
            <a:r>
              <a:rPr lang="en-US" altLang="en-US" sz="2300" dirty="0" smtClean="0"/>
              <a:t>“One size fits all” treatment</a:t>
            </a:r>
          </a:p>
          <a:p>
            <a:r>
              <a:rPr lang="en-US" altLang="en-US" sz="2300" dirty="0" smtClean="0"/>
              <a:t>Assessments anchored to “risk factors” without scientific support</a:t>
            </a:r>
          </a:p>
          <a:p>
            <a:pPr>
              <a:buFont typeface="Monotype Sorts" pitchFamily="2" charset="2"/>
              <a:buNone/>
            </a:pPr>
            <a:endParaRPr lang="en-US" altLang="en-US" sz="2400" dirty="0" smtClean="0"/>
          </a:p>
        </p:txBody>
      </p:sp>
      <p:sp>
        <p:nvSpPr>
          <p:cNvPr id="9220" name="Rectangle 4"/>
          <p:cNvSpPr>
            <a:spLocks noGrp="1" noChangeArrowheads="1"/>
          </p:cNvSpPr>
          <p:nvPr>
            <p:ph type="body" sz="half" idx="2"/>
          </p:nvPr>
        </p:nvSpPr>
        <p:spPr>
          <a:xfrm>
            <a:off x="4648200" y="1295400"/>
            <a:ext cx="4191000" cy="5029200"/>
          </a:xfrm>
        </p:spPr>
        <p:txBody>
          <a:bodyPr/>
          <a:lstStyle/>
          <a:p>
            <a:r>
              <a:rPr lang="en-US" altLang="en-US" sz="2300" dirty="0" smtClean="0"/>
              <a:t>Recidivism is at 7% - 15%</a:t>
            </a:r>
          </a:p>
          <a:p>
            <a:r>
              <a:rPr lang="en-US" altLang="en-US" sz="2300" dirty="0" smtClean="0"/>
              <a:t>PSB in kids is rarely due to deviant arousal</a:t>
            </a:r>
          </a:p>
          <a:p>
            <a:r>
              <a:rPr lang="en-US" altLang="en-US" sz="2300" dirty="0" smtClean="0"/>
              <a:t> . . .and enhance positive replacement behavior</a:t>
            </a:r>
          </a:p>
          <a:p>
            <a:r>
              <a:rPr lang="en-US" altLang="en-US" sz="2300" dirty="0" smtClean="0"/>
              <a:t>Relapse prevention is largely ineffective with kids</a:t>
            </a:r>
          </a:p>
          <a:p>
            <a:r>
              <a:rPr lang="en-US" altLang="en-US" sz="2300" dirty="0" smtClean="0"/>
              <a:t>Treat trauma immediately</a:t>
            </a:r>
          </a:p>
          <a:p>
            <a:r>
              <a:rPr lang="en-US" altLang="en-US" sz="2300" dirty="0" smtClean="0"/>
              <a:t>Individualized treatment</a:t>
            </a:r>
          </a:p>
          <a:p>
            <a:r>
              <a:rPr lang="en-US" altLang="en-US" sz="2300" dirty="0" smtClean="0"/>
              <a:t>Assessments include entire child &amp; social ecology</a:t>
            </a:r>
          </a:p>
        </p:txBody>
      </p:sp>
    </p:spTree>
    <p:extLst>
      <p:ext uri="{BB962C8B-B14F-4D97-AF65-F5344CB8AC3E}">
        <p14:creationId xmlns:p14="http://schemas.microsoft.com/office/powerpoint/2010/main" val="397848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Perspectives</a:t>
            </a:r>
            <a:endParaRPr lang="en-US" dirty="0"/>
          </a:p>
        </p:txBody>
      </p:sp>
      <p:sp>
        <p:nvSpPr>
          <p:cNvPr id="3" name="Content Placeholder 2"/>
          <p:cNvSpPr>
            <a:spLocks noGrp="1"/>
          </p:cNvSpPr>
          <p:nvPr>
            <p:ph idx="1"/>
          </p:nvPr>
        </p:nvSpPr>
        <p:spPr>
          <a:xfrm>
            <a:off x="152400" y="1600200"/>
            <a:ext cx="8839200" cy="4800600"/>
          </a:xfrm>
        </p:spPr>
        <p:txBody>
          <a:bodyPr>
            <a:normAutofit fontScale="92500" lnSpcReduction="10000"/>
          </a:bodyPr>
          <a:lstStyle/>
          <a:p>
            <a:r>
              <a:rPr lang="en-US" dirty="0" smtClean="0"/>
              <a:t>Sexual abuse committed by any person is a crime which understandably elicits strong reactions in all of us, including protective and retributive ones</a:t>
            </a:r>
          </a:p>
          <a:p>
            <a:endParaRPr lang="en-US" dirty="0"/>
          </a:p>
          <a:p>
            <a:r>
              <a:rPr lang="en-US" dirty="0" smtClean="0"/>
              <a:t>Fortunately, the research indicates that most juvenile sexual abusers—juvenile sexual offenders if they are prosecuted and found delinquent on a sexual offense—are generally at much lower risk of sexual recidivism than adult sexual abusers and than juveniles who commit non-sexual offenses and have been adjudicated.</a:t>
            </a:r>
            <a:endParaRPr lang="en-US" dirty="0"/>
          </a:p>
        </p:txBody>
      </p:sp>
    </p:spTree>
    <p:extLst>
      <p:ext uri="{BB962C8B-B14F-4D97-AF65-F5344CB8AC3E}">
        <p14:creationId xmlns:p14="http://schemas.microsoft.com/office/powerpoint/2010/main" val="3715533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normAutofit fontScale="90000"/>
          </a:bodyPr>
          <a:lstStyle/>
          <a:p>
            <a:r>
              <a:rPr lang="en-US" altLang="en-US" dirty="0" smtClean="0"/>
              <a:t>Current Corrections Approach: </a:t>
            </a:r>
            <a:br>
              <a:rPr lang="en-US" altLang="en-US" dirty="0" smtClean="0"/>
            </a:br>
            <a:r>
              <a:rPr lang="en-US" altLang="en-US" dirty="0" smtClean="0"/>
              <a:t>Risk, Need, Responsivity</a:t>
            </a:r>
          </a:p>
        </p:txBody>
      </p:sp>
      <p:sp>
        <p:nvSpPr>
          <p:cNvPr id="6" name="Content Placeholder 5"/>
          <p:cNvSpPr>
            <a:spLocks noGrp="1"/>
          </p:cNvSpPr>
          <p:nvPr>
            <p:ph idx="1"/>
          </p:nvPr>
        </p:nvSpPr>
        <p:spPr>
          <a:xfrm>
            <a:off x="304800" y="1676400"/>
            <a:ext cx="8534400" cy="4876800"/>
          </a:xfrm>
        </p:spPr>
        <p:txBody>
          <a:bodyPr>
            <a:normAutofit fontScale="92500" lnSpcReduction="10000"/>
          </a:bodyPr>
          <a:lstStyle/>
          <a:p>
            <a:pPr marL="0" indent="0">
              <a:spcBef>
                <a:spcPts val="0"/>
              </a:spcBef>
              <a:buFont typeface="Monotype Sorts" charset="2"/>
              <a:buNone/>
              <a:defRPr/>
            </a:pPr>
            <a:r>
              <a:rPr lang="en-US" sz="2600" dirty="0" smtClean="0"/>
              <a:t>“The human service interventions that are most effective for general offenders are those that follow the principles of risk, need, and responsivity (RNR; Andrews, </a:t>
            </a:r>
            <a:r>
              <a:rPr lang="en-US" sz="2600" dirty="0" err="1" smtClean="0"/>
              <a:t>Bonta</a:t>
            </a:r>
            <a:r>
              <a:rPr lang="en-US" sz="2600" dirty="0" smtClean="0"/>
              <a:t>, &amp; Hoge, 1990; </a:t>
            </a:r>
            <a:r>
              <a:rPr lang="en-US" sz="2600" dirty="0" err="1" smtClean="0"/>
              <a:t>Bonta</a:t>
            </a:r>
            <a:r>
              <a:rPr lang="en-US" sz="2600" dirty="0" smtClean="0"/>
              <a:t> &amp; Andrews, 2007). </a:t>
            </a:r>
          </a:p>
          <a:p>
            <a:pPr marL="0" indent="0">
              <a:spcBef>
                <a:spcPts val="0"/>
              </a:spcBef>
              <a:buFont typeface="Monotype Sorts" charset="2"/>
              <a:buNone/>
              <a:defRPr/>
            </a:pPr>
            <a:endParaRPr lang="en-US" sz="2600" dirty="0"/>
          </a:p>
          <a:p>
            <a:pPr marL="0" indent="0">
              <a:spcBef>
                <a:spcPts val="0"/>
              </a:spcBef>
              <a:buFont typeface="Monotype Sorts" charset="2"/>
              <a:buNone/>
              <a:defRPr/>
            </a:pPr>
            <a:r>
              <a:rPr lang="en-US" sz="2600" dirty="0" smtClean="0"/>
              <a:t>Briefly stated, treatments are most likely to be effective when they treat offenders who are likely to reoffend (moderate or higher risk), target characteristics that are related to reoffending (criminogenic needs), and match treatment to the offenders’ learning styles and abilities (responsivity; cognitive-behavioral interventions work best).”</a:t>
            </a:r>
          </a:p>
          <a:p>
            <a:pPr marL="0" indent="0">
              <a:spcBef>
                <a:spcPts val="0"/>
              </a:spcBef>
              <a:buFont typeface="Monotype Sorts" charset="2"/>
              <a:buNone/>
              <a:defRPr/>
            </a:pPr>
            <a:r>
              <a:rPr lang="en-US" sz="2600" dirty="0" smtClean="0"/>
              <a:t> </a:t>
            </a:r>
          </a:p>
          <a:p>
            <a:pPr marL="0" indent="0">
              <a:spcBef>
                <a:spcPts val="0"/>
              </a:spcBef>
              <a:buFont typeface="Monotype Sorts" charset="2"/>
              <a:buNone/>
              <a:defRPr/>
            </a:pPr>
            <a:endParaRPr lang="en-US" sz="1100" dirty="0" smtClean="0"/>
          </a:p>
          <a:p>
            <a:pPr>
              <a:buFont typeface="Monotype Sorts" charset="2"/>
              <a:buNone/>
              <a:defRPr/>
            </a:pPr>
            <a:r>
              <a:rPr lang="en-US" sz="1700" dirty="0" smtClean="0"/>
              <a:t>Hanson et al, The Principles of Effective Correctional Treatment Also Apply to Sexual Offenders.</a:t>
            </a:r>
          </a:p>
          <a:p>
            <a:pPr>
              <a:buFont typeface="Monotype Sorts" charset="2"/>
              <a:buNone/>
              <a:defRPr/>
            </a:pPr>
            <a:r>
              <a:rPr lang="en-US" sz="1700" i="1" dirty="0" smtClean="0"/>
              <a:t>Criminal Justice and Behavior</a:t>
            </a:r>
            <a:r>
              <a:rPr lang="en-US" sz="1700" dirty="0" smtClean="0"/>
              <a:t>, Vol. 36 No. 9, September 2009. 865-891</a:t>
            </a:r>
          </a:p>
          <a:p>
            <a:pPr marL="0" indent="0">
              <a:spcBef>
                <a:spcPts val="0"/>
              </a:spcBef>
              <a:buFont typeface="Monotype Sorts" charset="2"/>
              <a:buNone/>
              <a:defRPr/>
            </a:pPr>
            <a:endParaRPr lang="en-US" sz="1700" dirty="0" smtClean="0"/>
          </a:p>
          <a:p>
            <a:pPr marL="0" indent="0">
              <a:spcBef>
                <a:spcPts val="0"/>
              </a:spcBef>
              <a:buFont typeface="Monotype Sorts" charset="2"/>
              <a:buNone/>
              <a:defRPr/>
            </a:pPr>
            <a:endParaRPr lang="en-US" sz="1200" dirty="0"/>
          </a:p>
        </p:txBody>
      </p:sp>
    </p:spTree>
    <p:extLst>
      <p:ext uri="{BB962C8B-B14F-4D97-AF65-F5344CB8AC3E}">
        <p14:creationId xmlns:p14="http://schemas.microsoft.com/office/powerpoint/2010/main" val="313053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r>
              <a:rPr lang="en-US" altLang="en-US" smtClean="0"/>
              <a:t>Risk</a:t>
            </a:r>
          </a:p>
        </p:txBody>
      </p:sp>
      <p:sp>
        <p:nvSpPr>
          <p:cNvPr id="11267" name="Content Placeholder 2"/>
          <p:cNvSpPr>
            <a:spLocks noGrp="1"/>
          </p:cNvSpPr>
          <p:nvPr>
            <p:ph idx="1"/>
          </p:nvPr>
        </p:nvSpPr>
        <p:spPr>
          <a:xfrm>
            <a:off x="228600" y="1219200"/>
            <a:ext cx="8686800" cy="5181600"/>
          </a:xfrm>
        </p:spPr>
        <p:txBody>
          <a:bodyPr/>
          <a:lstStyle/>
          <a:p>
            <a:r>
              <a:rPr lang="en-US" altLang="en-US" dirty="0" smtClean="0"/>
              <a:t>Focus interventions: medium/high risk persons</a:t>
            </a:r>
          </a:p>
          <a:p>
            <a:endParaRPr lang="en-US" altLang="en-US" dirty="0" smtClean="0"/>
          </a:p>
          <a:p>
            <a:r>
              <a:rPr lang="en-US" altLang="en-US" dirty="0" smtClean="0"/>
              <a:t>Odds of reducing risk in a low-risk person is low</a:t>
            </a:r>
          </a:p>
          <a:p>
            <a:endParaRPr lang="en-US" altLang="en-US" dirty="0" smtClean="0"/>
          </a:p>
          <a:p>
            <a:r>
              <a:rPr lang="en-US" altLang="en-US" dirty="0" smtClean="0"/>
              <a:t>Not cost effective: resources on low-risk persons</a:t>
            </a:r>
          </a:p>
          <a:p>
            <a:endParaRPr lang="en-US" altLang="en-US" dirty="0" smtClean="0"/>
          </a:p>
          <a:p>
            <a:r>
              <a:rPr lang="en-US" altLang="en-US" dirty="0" smtClean="0"/>
              <a:t>Real possibility that supervision and intervention with a low risk person may </a:t>
            </a:r>
            <a:r>
              <a:rPr lang="en-US" altLang="en-US" b="1" i="1" dirty="0" smtClean="0"/>
              <a:t>increase</a:t>
            </a:r>
            <a:r>
              <a:rPr lang="en-US" altLang="en-US" dirty="0" smtClean="0"/>
              <a:t> the risk</a:t>
            </a:r>
          </a:p>
          <a:p>
            <a:pPr>
              <a:buFont typeface="Monotype Sorts" pitchFamily="2" charset="2"/>
              <a:buNone/>
            </a:pPr>
            <a:endParaRPr lang="en-US" altLang="en-US" dirty="0" smtClean="0"/>
          </a:p>
          <a:p>
            <a:pPr>
              <a:buFont typeface="Monotype Sorts" pitchFamily="2" charset="2"/>
              <a:buNone/>
            </a:pPr>
            <a:endParaRPr lang="en-US" altLang="en-US" dirty="0" smtClean="0"/>
          </a:p>
        </p:txBody>
      </p:sp>
    </p:spTree>
    <p:extLst>
      <p:ext uri="{BB962C8B-B14F-4D97-AF65-F5344CB8AC3E}">
        <p14:creationId xmlns:p14="http://schemas.microsoft.com/office/powerpoint/2010/main" val="55551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152400"/>
            <a:ext cx="7772400" cy="914400"/>
          </a:xfrm>
        </p:spPr>
        <p:txBody>
          <a:bodyPr/>
          <a:lstStyle/>
          <a:p>
            <a:r>
              <a:rPr lang="en-US" altLang="en-US" dirty="0" smtClean="0"/>
              <a:t>Need</a:t>
            </a:r>
          </a:p>
        </p:txBody>
      </p:sp>
      <p:sp>
        <p:nvSpPr>
          <p:cNvPr id="12291" name="Content Placeholder 2"/>
          <p:cNvSpPr>
            <a:spLocks noGrp="1"/>
          </p:cNvSpPr>
          <p:nvPr>
            <p:ph idx="1"/>
          </p:nvPr>
        </p:nvSpPr>
        <p:spPr>
          <a:xfrm>
            <a:off x="381000" y="1143000"/>
            <a:ext cx="8305800" cy="5257800"/>
          </a:xfrm>
        </p:spPr>
        <p:txBody>
          <a:bodyPr>
            <a:normAutofit fontScale="85000" lnSpcReduction="20000"/>
          </a:bodyPr>
          <a:lstStyle/>
          <a:p>
            <a:r>
              <a:rPr lang="en-US" altLang="en-US" dirty="0" smtClean="0"/>
              <a:t>“Criminogenic need” refers to the emotional, psychological, physical characteristics of the individual that lead to criminal behavior</a:t>
            </a:r>
          </a:p>
          <a:p>
            <a:endParaRPr lang="en-US" altLang="en-US" dirty="0" smtClean="0"/>
          </a:p>
          <a:p>
            <a:r>
              <a:rPr lang="en-US" altLang="en-US" dirty="0" smtClean="0"/>
              <a:t>Some criminogenic needs can only be met through criminal behavior</a:t>
            </a:r>
          </a:p>
          <a:p>
            <a:endParaRPr lang="en-US" altLang="en-US" dirty="0" smtClean="0"/>
          </a:p>
          <a:p>
            <a:r>
              <a:rPr lang="en-US" altLang="en-US" dirty="0" smtClean="0"/>
              <a:t>Some criminogenic needs may be common and legal, such as needs for food or affection, but lead to criminal behavior by the client because of the way chosen to meet the need</a:t>
            </a:r>
          </a:p>
          <a:p>
            <a:endParaRPr lang="en-US" altLang="en-US" dirty="0" smtClean="0"/>
          </a:p>
          <a:p>
            <a:r>
              <a:rPr lang="en-US" altLang="en-US" dirty="0" smtClean="0"/>
              <a:t>Focus interventions on the criminogenic needs</a:t>
            </a:r>
          </a:p>
          <a:p>
            <a:endParaRPr lang="en-US" altLang="en-US" dirty="0" smtClean="0"/>
          </a:p>
        </p:txBody>
      </p:sp>
    </p:spTree>
    <p:extLst>
      <p:ext uri="{BB962C8B-B14F-4D97-AF65-F5344CB8AC3E}">
        <p14:creationId xmlns:p14="http://schemas.microsoft.com/office/powerpoint/2010/main" val="2024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Responsivity and Interventions</a:t>
            </a:r>
          </a:p>
        </p:txBody>
      </p:sp>
      <p:sp>
        <p:nvSpPr>
          <p:cNvPr id="13315" name="Content Placeholder 2"/>
          <p:cNvSpPr>
            <a:spLocks noGrp="1"/>
          </p:cNvSpPr>
          <p:nvPr>
            <p:ph idx="1"/>
          </p:nvPr>
        </p:nvSpPr>
        <p:spPr>
          <a:xfrm>
            <a:off x="304800" y="1600200"/>
            <a:ext cx="8534400" cy="4953000"/>
          </a:xfrm>
        </p:spPr>
        <p:txBody>
          <a:bodyPr>
            <a:normAutofit lnSpcReduction="10000"/>
          </a:bodyPr>
          <a:lstStyle/>
          <a:p>
            <a:r>
              <a:rPr lang="en-US" altLang="en-US" dirty="0" smtClean="0"/>
              <a:t>One size does not fit all!</a:t>
            </a:r>
          </a:p>
          <a:p>
            <a:endParaRPr lang="en-US" altLang="en-US" dirty="0" smtClean="0"/>
          </a:p>
          <a:p>
            <a:r>
              <a:rPr lang="en-US" altLang="en-US" dirty="0" smtClean="0"/>
              <a:t>Like an IEP for students with learning disability</a:t>
            </a:r>
          </a:p>
          <a:p>
            <a:endParaRPr lang="en-US" altLang="en-US" dirty="0" smtClean="0"/>
          </a:p>
          <a:p>
            <a:r>
              <a:rPr lang="en-US" altLang="en-US" dirty="0" smtClean="0"/>
              <a:t>Accommodations made for learning styles, LD</a:t>
            </a:r>
          </a:p>
          <a:p>
            <a:endParaRPr lang="en-US" altLang="en-US" dirty="0" smtClean="0"/>
          </a:p>
          <a:p>
            <a:r>
              <a:rPr lang="en-US" altLang="en-US" dirty="0" smtClean="0"/>
              <a:t>Match interventions to the client’s learning style, taking into account criminogenic risks and needs, and risks of “over-intervention.”</a:t>
            </a:r>
          </a:p>
        </p:txBody>
      </p:sp>
    </p:spTree>
    <p:extLst>
      <p:ext uri="{BB962C8B-B14F-4D97-AF65-F5344CB8AC3E}">
        <p14:creationId xmlns:p14="http://schemas.microsoft.com/office/powerpoint/2010/main" val="173587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Different Interventions For JSO</a:t>
            </a:r>
            <a:endParaRPr lang="en-US" dirty="0"/>
          </a:p>
        </p:txBody>
      </p:sp>
      <p:sp>
        <p:nvSpPr>
          <p:cNvPr id="3" name="Content Placeholder 2"/>
          <p:cNvSpPr>
            <a:spLocks noGrp="1"/>
          </p:cNvSpPr>
          <p:nvPr>
            <p:ph idx="1"/>
          </p:nvPr>
        </p:nvSpPr>
        <p:spPr>
          <a:xfrm>
            <a:off x="228600" y="1600200"/>
            <a:ext cx="8686800" cy="5029200"/>
          </a:xfrm>
        </p:spPr>
        <p:txBody>
          <a:bodyPr>
            <a:normAutofit fontScale="85000" lnSpcReduction="10000"/>
          </a:bodyPr>
          <a:lstStyle/>
          <a:p>
            <a:r>
              <a:rPr lang="en-US" dirty="0" smtClean="0"/>
              <a:t>Delinquents where SO part of broader offending</a:t>
            </a:r>
          </a:p>
          <a:p>
            <a:endParaRPr lang="en-US" dirty="0"/>
          </a:p>
          <a:p>
            <a:r>
              <a:rPr lang="en-US" dirty="0" smtClean="0"/>
              <a:t>Adolescent consensual acts but can’t give legal consent</a:t>
            </a:r>
          </a:p>
          <a:p>
            <a:endParaRPr lang="en-US" dirty="0"/>
          </a:p>
          <a:p>
            <a:r>
              <a:rPr lang="en-US" dirty="0" smtClean="0"/>
              <a:t>Youth with functional deficits relevant to PSB</a:t>
            </a:r>
          </a:p>
          <a:p>
            <a:pPr lvl="1"/>
            <a:r>
              <a:rPr lang="en-US" dirty="0" smtClean="0"/>
              <a:t>Autism Spectrum Disorders/Developmental Disability</a:t>
            </a:r>
          </a:p>
          <a:p>
            <a:pPr lvl="1"/>
            <a:r>
              <a:rPr lang="en-US" dirty="0" smtClean="0"/>
              <a:t>Intellectual Disability (MR) and Significant LD</a:t>
            </a:r>
          </a:p>
          <a:p>
            <a:pPr lvl="1"/>
            <a:r>
              <a:rPr lang="en-US" dirty="0" smtClean="0"/>
              <a:t>Mental illness impairing social judgment</a:t>
            </a:r>
          </a:p>
          <a:p>
            <a:pPr lvl="1"/>
            <a:r>
              <a:rPr lang="en-US" dirty="0" smtClean="0"/>
              <a:t>Executive functioning impairments (e.g., impulsivity)</a:t>
            </a:r>
          </a:p>
          <a:p>
            <a:pPr lvl="1"/>
            <a:endParaRPr lang="en-US" dirty="0" smtClean="0"/>
          </a:p>
          <a:p>
            <a:r>
              <a:rPr lang="en-US" dirty="0" smtClean="0"/>
              <a:t>Youth with compulsive sexual behaviors</a:t>
            </a:r>
            <a:endParaRPr lang="en-US" dirty="0"/>
          </a:p>
        </p:txBody>
      </p:sp>
    </p:spTree>
    <p:extLst>
      <p:ext uri="{BB962C8B-B14F-4D97-AF65-F5344CB8AC3E}">
        <p14:creationId xmlns:p14="http://schemas.microsoft.com/office/powerpoint/2010/main" val="4076581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Different Interventions for JSO</a:t>
            </a:r>
            <a:endParaRPr lang="en-US" dirty="0"/>
          </a:p>
        </p:txBody>
      </p:sp>
      <p:sp>
        <p:nvSpPr>
          <p:cNvPr id="3" name="Content Placeholder 2"/>
          <p:cNvSpPr>
            <a:spLocks noGrp="1"/>
          </p:cNvSpPr>
          <p:nvPr>
            <p:ph idx="1"/>
          </p:nvPr>
        </p:nvSpPr>
        <p:spPr>
          <a:xfrm>
            <a:off x="228600" y="1295400"/>
            <a:ext cx="8610600" cy="5029200"/>
          </a:xfrm>
        </p:spPr>
        <p:txBody>
          <a:bodyPr>
            <a:normAutofit fontScale="92500" lnSpcReduction="20000"/>
          </a:bodyPr>
          <a:lstStyle/>
          <a:p>
            <a:r>
              <a:rPr lang="en-US" dirty="0" smtClean="0"/>
              <a:t>Younger children whose PSB is close in time to their own sexual victimization (“sexual abuse reactive”)</a:t>
            </a:r>
          </a:p>
          <a:p>
            <a:endParaRPr lang="en-US" dirty="0"/>
          </a:p>
          <a:p>
            <a:r>
              <a:rPr lang="en-US" dirty="0" smtClean="0"/>
              <a:t>Extensive mutual sexual behaviors in families with poor sexual boundaries, often intergenerational </a:t>
            </a:r>
          </a:p>
          <a:p>
            <a:endParaRPr lang="en-US" dirty="0"/>
          </a:p>
          <a:p>
            <a:r>
              <a:rPr lang="en-US" dirty="0" smtClean="0"/>
              <a:t>Youth in peer groups which support sexualized conduct which are also sexual offenses</a:t>
            </a:r>
          </a:p>
          <a:p>
            <a:endParaRPr lang="en-US" dirty="0"/>
          </a:p>
          <a:p>
            <a:r>
              <a:rPr lang="en-US" dirty="0" smtClean="0"/>
              <a:t>Aggressive children/adolescents whose aggression can also be sexual behaviors with a range of potential motives</a:t>
            </a:r>
            <a:endParaRPr lang="en-US" dirty="0"/>
          </a:p>
        </p:txBody>
      </p:sp>
    </p:spTree>
    <p:extLst>
      <p:ext uri="{BB962C8B-B14F-4D97-AF65-F5344CB8AC3E}">
        <p14:creationId xmlns:p14="http://schemas.microsoft.com/office/powerpoint/2010/main" val="2069338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lstStyle/>
          <a:p>
            <a:r>
              <a:rPr lang="en-US" dirty="0" smtClean="0"/>
              <a:t>Registration and Notification for Juvenile Sexual Offenders</a:t>
            </a:r>
            <a:endParaRPr lang="en-US" dirty="0"/>
          </a:p>
        </p:txBody>
      </p:sp>
      <p:sp>
        <p:nvSpPr>
          <p:cNvPr id="3" name="Subtitle 2"/>
          <p:cNvSpPr>
            <a:spLocks noGrp="1"/>
          </p:cNvSpPr>
          <p:nvPr>
            <p:ph type="subTitle" idx="1"/>
          </p:nvPr>
        </p:nvSpPr>
        <p:spPr/>
        <p:txBody>
          <a:bodyPr/>
          <a:lstStyle/>
          <a:p>
            <a:r>
              <a:rPr lang="en-US" dirty="0" smtClean="0"/>
              <a:t>Slides from the Center for Sexual Offender Management (CSOM)</a:t>
            </a:r>
          </a:p>
          <a:p>
            <a:r>
              <a:rPr lang="en-US" dirty="0" smtClean="0"/>
              <a:t>Downloaded 10.17.14</a:t>
            </a:r>
            <a:endParaRPr lang="en-US" dirty="0"/>
          </a:p>
        </p:txBody>
      </p:sp>
    </p:spTree>
    <p:extLst>
      <p:ext uri="{BB962C8B-B14F-4D97-AF65-F5344CB8AC3E}">
        <p14:creationId xmlns:p14="http://schemas.microsoft.com/office/powerpoint/2010/main" val="2295364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19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02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5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198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1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901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Orienting Perspectives</a:t>
            </a:r>
            <a:endParaRPr lang="en-US" dirty="0"/>
          </a:p>
        </p:txBody>
      </p:sp>
      <p:sp>
        <p:nvSpPr>
          <p:cNvPr id="3" name="Content Placeholder 2"/>
          <p:cNvSpPr>
            <a:spLocks noGrp="1"/>
          </p:cNvSpPr>
          <p:nvPr>
            <p:ph idx="1"/>
          </p:nvPr>
        </p:nvSpPr>
        <p:spPr>
          <a:xfrm>
            <a:off x="457200" y="1066800"/>
            <a:ext cx="8229600" cy="5486400"/>
          </a:xfrm>
        </p:spPr>
        <p:txBody>
          <a:bodyPr>
            <a:normAutofit fontScale="40000" lnSpcReduction="20000"/>
          </a:bodyPr>
          <a:lstStyle/>
          <a:p>
            <a:r>
              <a:rPr lang="en-US" sz="5900" dirty="0" smtClean="0"/>
              <a:t>Nonetheless, there are some JSO who are dangerous, need containment, and require highly specialized and individualized interventions—sometimes for extended periods of time.  Also, many adult offenders report they began sexually offending while in adolescence.</a:t>
            </a:r>
          </a:p>
          <a:p>
            <a:pPr marL="0" indent="0">
              <a:buNone/>
            </a:pPr>
            <a:endParaRPr lang="en-US" sz="5900" dirty="0" smtClean="0"/>
          </a:p>
          <a:p>
            <a:r>
              <a:rPr lang="en-US" sz="5900" dirty="0" smtClean="0"/>
              <a:t>Sometimes this elevated risk of </a:t>
            </a:r>
            <a:r>
              <a:rPr lang="en-US" sz="5900" dirty="0" err="1" smtClean="0"/>
              <a:t>reoffense</a:t>
            </a:r>
            <a:r>
              <a:rPr lang="en-US" sz="5900" dirty="0" smtClean="0"/>
              <a:t> is because of the nature of their sexual offending itself.  Sometimes this is because sexual offending is part of a pervasive pattern of delinquent misconduct.</a:t>
            </a:r>
          </a:p>
          <a:p>
            <a:endParaRPr lang="en-US" sz="5900" dirty="0" smtClean="0"/>
          </a:p>
          <a:p>
            <a:r>
              <a:rPr lang="en-US" sz="5900" dirty="0" smtClean="0"/>
              <a:t>Juveniles adjudicated as JSO may also be required to submit to longer-term supervision in the form of Sexual Offender Registration.</a:t>
            </a:r>
          </a:p>
        </p:txBody>
      </p:sp>
    </p:spTree>
    <p:extLst>
      <p:ext uri="{BB962C8B-B14F-4D97-AF65-F5344CB8AC3E}">
        <p14:creationId xmlns:p14="http://schemas.microsoft.com/office/powerpoint/2010/main" val="4212357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5339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08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0009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021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19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058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533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637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05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340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CSOM</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59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673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Juvenile Registration in South Carolina</a:t>
            </a:r>
            <a:br>
              <a:rPr lang="en-US" dirty="0" smtClean="0"/>
            </a:br>
            <a:r>
              <a:rPr lang="en-US" sz="3100" dirty="0" smtClean="0"/>
              <a:t>(Letourneau, 2009)</a:t>
            </a:r>
            <a:endParaRPr lang="en-US" sz="3100" dirty="0"/>
          </a:p>
        </p:txBody>
      </p:sp>
      <p:sp>
        <p:nvSpPr>
          <p:cNvPr id="3" name="Content Placeholder 2"/>
          <p:cNvSpPr>
            <a:spLocks noGrp="1"/>
          </p:cNvSpPr>
          <p:nvPr>
            <p:ph idx="1"/>
          </p:nvPr>
        </p:nvSpPr>
        <p:spPr>
          <a:xfrm>
            <a:off x="304800" y="1600200"/>
            <a:ext cx="8610600" cy="4876800"/>
          </a:xfrm>
        </p:spPr>
        <p:txBody>
          <a:bodyPr/>
          <a:lstStyle/>
          <a:p>
            <a:r>
              <a:rPr lang="en-US" dirty="0" smtClean="0"/>
              <a:t>No impact upon recidivism rates of JSO</a:t>
            </a:r>
          </a:p>
          <a:p>
            <a:r>
              <a:rPr lang="en-US" dirty="0" smtClean="0"/>
              <a:t>Increased risk of arrest for “nuisance” offenses</a:t>
            </a:r>
          </a:p>
          <a:p>
            <a:r>
              <a:rPr lang="en-US" dirty="0" smtClean="0"/>
              <a:t>Increased new SO arrests </a:t>
            </a:r>
            <a:r>
              <a:rPr lang="en-US" b="1" i="1" dirty="0" smtClean="0"/>
              <a:t>but not convictions</a:t>
            </a:r>
          </a:p>
          <a:p>
            <a:r>
              <a:rPr lang="en-US" dirty="0" smtClean="0"/>
              <a:t>Deterred prosecution of 1</a:t>
            </a:r>
            <a:r>
              <a:rPr lang="en-US" baseline="30000" dirty="0" smtClean="0"/>
              <a:t>st</a:t>
            </a:r>
            <a:r>
              <a:rPr lang="en-US" dirty="0" smtClean="0"/>
              <a:t> offense SO cases</a:t>
            </a:r>
          </a:p>
          <a:p>
            <a:r>
              <a:rPr lang="en-US" dirty="0" smtClean="0"/>
              <a:t>Deterred prosecution of  repeat SO cases</a:t>
            </a:r>
          </a:p>
          <a:p>
            <a:r>
              <a:rPr lang="en-US" dirty="0" smtClean="0"/>
              <a:t>Threefold increase pleading SO to non-SO counts</a:t>
            </a:r>
          </a:p>
          <a:p>
            <a:pPr marL="0" indent="0">
              <a:buNone/>
            </a:pPr>
            <a:endParaRPr lang="en-US" dirty="0" smtClean="0"/>
          </a:p>
          <a:p>
            <a:pPr marL="0" indent="0" algn="ctr">
              <a:buNone/>
            </a:pPr>
            <a:r>
              <a:rPr lang="en-US" i="1" dirty="0" smtClean="0"/>
              <a:t>Overall impact to diminish public safety?</a:t>
            </a:r>
          </a:p>
          <a:p>
            <a:endParaRPr lang="en-US" dirty="0" smtClean="0"/>
          </a:p>
          <a:p>
            <a:endParaRPr lang="en-US" dirty="0"/>
          </a:p>
        </p:txBody>
      </p:sp>
    </p:spTree>
    <p:extLst>
      <p:ext uri="{BB962C8B-B14F-4D97-AF65-F5344CB8AC3E}">
        <p14:creationId xmlns:p14="http://schemas.microsoft.com/office/powerpoint/2010/main" val="3890693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a:xfrm>
            <a:off x="381000" y="1371600"/>
            <a:ext cx="8458200" cy="5105400"/>
          </a:xfrm>
        </p:spPr>
        <p:txBody>
          <a:bodyPr>
            <a:normAutofit lnSpcReduction="10000"/>
          </a:bodyPr>
          <a:lstStyle/>
          <a:p>
            <a:r>
              <a:rPr lang="en-US" dirty="0" smtClean="0"/>
              <a:t>Specific certification process for professionals who will be providing JSO evaluations for court-involved youth?  Additional training for those working with special populations such as autism spectrum, cognitively disabled, younger than age 12, significant mental illness?</a:t>
            </a:r>
          </a:p>
          <a:p>
            <a:endParaRPr lang="en-US" dirty="0" smtClean="0"/>
          </a:p>
          <a:p>
            <a:r>
              <a:rPr lang="en-US" dirty="0" smtClean="0"/>
              <a:t>Specific certification process for community-based and facilities-based specialized JSO treatment programs?</a:t>
            </a:r>
          </a:p>
          <a:p>
            <a:endParaRPr lang="en-US" dirty="0"/>
          </a:p>
          <a:p>
            <a:endParaRPr lang="en-US" dirty="0"/>
          </a:p>
        </p:txBody>
      </p:sp>
    </p:spTree>
    <p:extLst>
      <p:ext uri="{BB962C8B-B14F-4D97-AF65-F5344CB8AC3E}">
        <p14:creationId xmlns:p14="http://schemas.microsoft.com/office/powerpoint/2010/main" val="2731749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a:solidFill>
                  <a:prstClr val="white"/>
                </a:solidFill>
              </a:rPr>
              <a:t>Delay Juvenile Court waiver of duty to register until near conclusion of any term of probation, and </a:t>
            </a:r>
            <a:r>
              <a:rPr lang="en-US" sz="3000" dirty="0" smtClean="0">
                <a:solidFill>
                  <a:prstClr val="white"/>
                </a:solidFill>
              </a:rPr>
              <a:t>require </a:t>
            </a:r>
            <a:r>
              <a:rPr lang="en-US" sz="3000" dirty="0">
                <a:solidFill>
                  <a:prstClr val="white"/>
                </a:solidFill>
              </a:rPr>
              <a:t>delay if probation involves a course of intervention (including assessment of changes in R-N-R profile and review of conduct/progress since </a:t>
            </a:r>
            <a:r>
              <a:rPr lang="en-US" sz="3000" dirty="0" smtClean="0">
                <a:solidFill>
                  <a:prstClr val="white"/>
                </a:solidFill>
              </a:rPr>
              <a:t>adjudication)</a:t>
            </a:r>
          </a:p>
          <a:p>
            <a:pPr marL="0" indent="0">
              <a:buNone/>
            </a:pPr>
            <a:endParaRPr lang="en-US" sz="3000" dirty="0">
              <a:solidFill>
                <a:prstClr val="white"/>
              </a:solidFill>
            </a:endParaRPr>
          </a:p>
          <a:p>
            <a:r>
              <a:rPr lang="en-US" sz="3000" dirty="0" smtClean="0">
                <a:solidFill>
                  <a:prstClr val="white"/>
                </a:solidFill>
              </a:rPr>
              <a:t>Funding mechanisms to create community-based specialized treatment capacity to avoid “default” placement in residential treatment facilities or DYS when a youth could remain safely in the community with adequate supervision and intervention</a:t>
            </a:r>
            <a:endParaRPr lang="en-US" dirty="0"/>
          </a:p>
        </p:txBody>
      </p:sp>
    </p:spTree>
    <p:extLst>
      <p:ext uri="{BB962C8B-B14F-4D97-AF65-F5344CB8AC3E}">
        <p14:creationId xmlns:p14="http://schemas.microsoft.com/office/powerpoint/2010/main" val="2975169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20000"/>
          </a:bodyPr>
          <a:lstStyle/>
          <a:p>
            <a:r>
              <a:rPr lang="en-US" dirty="0" smtClean="0"/>
              <a:t>Separate procedure for SORB registration for JSO with separate and specific procedures for:</a:t>
            </a:r>
          </a:p>
          <a:p>
            <a:pPr marL="0" indent="0">
              <a:buNone/>
            </a:pPr>
            <a:endParaRPr lang="en-US" dirty="0" smtClean="0"/>
          </a:p>
          <a:p>
            <a:pPr lvl="1"/>
            <a:r>
              <a:rPr lang="en-US" dirty="0" smtClean="0"/>
              <a:t>Evidence-based or “best practices” developmentally appropriate for youth</a:t>
            </a:r>
          </a:p>
          <a:p>
            <a:pPr lvl="1"/>
            <a:endParaRPr lang="en-US" dirty="0" smtClean="0"/>
          </a:p>
          <a:p>
            <a:pPr lvl="1"/>
            <a:r>
              <a:rPr lang="en-US" dirty="0" smtClean="0"/>
              <a:t>Factors triggering obligation or review for waiver of obligation to register</a:t>
            </a:r>
          </a:p>
          <a:p>
            <a:pPr lvl="1"/>
            <a:endParaRPr lang="en-US" dirty="0" smtClean="0"/>
          </a:p>
          <a:p>
            <a:pPr lvl="1"/>
            <a:r>
              <a:rPr lang="en-US" dirty="0" smtClean="0"/>
              <a:t>Procedures for community and other notifications</a:t>
            </a:r>
          </a:p>
          <a:p>
            <a:pPr marL="457200" lvl="1" indent="0">
              <a:buNone/>
            </a:pPr>
            <a:endParaRPr lang="en-US" dirty="0" smtClean="0"/>
          </a:p>
          <a:p>
            <a:pPr lvl="1"/>
            <a:r>
              <a:rPr lang="en-US" dirty="0" smtClean="0"/>
              <a:t>Mechanism to petition for release of obligation after a term of registration through petition to Juvenile Court or other non-SORB decision-maker</a:t>
            </a:r>
            <a:endParaRPr lang="en-US" dirty="0"/>
          </a:p>
        </p:txBody>
      </p:sp>
    </p:spTree>
    <p:extLst>
      <p:ext uri="{BB962C8B-B14F-4D97-AF65-F5344CB8AC3E}">
        <p14:creationId xmlns:p14="http://schemas.microsoft.com/office/powerpoint/2010/main" val="803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Perspectives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t>For various reasons we will be discussing, reliably distinguishing JSO likely to continue to reoffend from those who will not is difficult.</a:t>
            </a:r>
          </a:p>
          <a:p>
            <a:endParaRPr lang="en-US" dirty="0"/>
          </a:p>
          <a:p>
            <a:r>
              <a:rPr lang="en-US" dirty="0" smtClean="0"/>
              <a:t>This creates a challenge:  “Under-intervention” with JSO who will reoffend creates a serious public safety risk.  “Over-intervention” with JSO who will not may inadvertently increase their risk of </a:t>
            </a:r>
            <a:r>
              <a:rPr lang="en-US" dirty="0" err="1" smtClean="0"/>
              <a:t>reoffense</a:t>
            </a:r>
            <a:r>
              <a:rPr lang="en-US" dirty="0" smtClean="0"/>
              <a:t>, especially if we place them in specialized JSO programs and/or in locked settings with other high risk delinquent youth.</a:t>
            </a:r>
            <a:endParaRPr lang="en-US" dirty="0"/>
          </a:p>
        </p:txBody>
      </p:sp>
    </p:spTree>
    <p:extLst>
      <p:ext uri="{BB962C8B-B14F-4D97-AF65-F5344CB8AC3E}">
        <p14:creationId xmlns:p14="http://schemas.microsoft.com/office/powerpoint/2010/main" val="1406336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a:xfrm>
            <a:off x="304800" y="1371600"/>
            <a:ext cx="8610600" cy="4754563"/>
          </a:xfrm>
        </p:spPr>
        <p:txBody>
          <a:bodyPr>
            <a:normAutofit lnSpcReduction="10000"/>
          </a:bodyPr>
          <a:lstStyle/>
          <a:p>
            <a:r>
              <a:rPr lang="en-US" dirty="0" smtClean="0"/>
              <a:t>Base JSO registration requirements upon objective measures of general recidivism risk (for which there are better risk tools) plus R-N-R assessment of intervention needs, not solely or primarily based upon the adjudicated offense</a:t>
            </a:r>
          </a:p>
          <a:p>
            <a:endParaRPr lang="en-US" dirty="0"/>
          </a:p>
          <a:p>
            <a:r>
              <a:rPr lang="en-US" dirty="0" smtClean="0"/>
              <a:t>Duration of terms of registration for JSOs be developmentally informed and informed by individualized assessment </a:t>
            </a:r>
            <a:r>
              <a:rPr lang="en-US" i="1" dirty="0" smtClean="0"/>
              <a:t>specifically of SO risk </a:t>
            </a:r>
            <a:r>
              <a:rPr lang="en-US" dirty="0" smtClean="0"/>
              <a:t>in the context of their general recidivism risk</a:t>
            </a:r>
            <a:endParaRPr lang="en-US" i="1"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5161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r>
              <a:rPr lang="en-US" dirty="0" smtClean="0"/>
              <a:t>Statutory change to create a rebuttable presumption that youth under 12 years of age will not be charged with a SO and will instead be handled as a CRA unless specific articulated factors as found by a Juvenile Court overcome this rebuttable presumption</a:t>
            </a:r>
          </a:p>
          <a:p>
            <a:endParaRPr lang="en-US" dirty="0"/>
          </a:p>
          <a:p>
            <a:r>
              <a:rPr lang="en-US" dirty="0" smtClean="0"/>
              <a:t>Statutory clarification that the mandatory ASAP evaluation that is required when a youth is alleged to have engaged in a problematic sexual behavior while in DCF substitute care (e.g., foster placement) may not be relied upon for prosecution of that youth for a SO.</a:t>
            </a:r>
            <a:endParaRPr lang="en-US" dirty="0"/>
          </a:p>
        </p:txBody>
      </p:sp>
    </p:spTree>
    <p:extLst>
      <p:ext uri="{BB962C8B-B14F-4D97-AF65-F5344CB8AC3E}">
        <p14:creationId xmlns:p14="http://schemas.microsoft.com/office/powerpoint/2010/main" val="25502790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p:txBody>
          <a:bodyPr/>
          <a:lstStyle/>
          <a:p>
            <a:r>
              <a:rPr lang="en-US" dirty="0" smtClean="0"/>
              <a:t>Statutory clarification to create a rebuttable presumption that “statutory rape” will not be charged if the individuals are within two years of age of each other and the sexual conduct is otherwise consensual although one or both of the parties may not be able to provide legal consent.</a:t>
            </a:r>
            <a:endParaRPr lang="en-US" dirty="0"/>
          </a:p>
        </p:txBody>
      </p:sp>
    </p:spTree>
    <p:extLst>
      <p:ext uri="{BB962C8B-B14F-4D97-AF65-F5344CB8AC3E}">
        <p14:creationId xmlns:p14="http://schemas.microsoft.com/office/powerpoint/2010/main" val="17448369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MA</a:t>
            </a:r>
            <a:endParaRPr lang="en-US" dirty="0"/>
          </a:p>
        </p:txBody>
      </p:sp>
      <p:sp>
        <p:nvSpPr>
          <p:cNvPr id="3" name="Content Placeholder 2"/>
          <p:cNvSpPr>
            <a:spLocks noGrp="1"/>
          </p:cNvSpPr>
          <p:nvPr>
            <p:ph idx="1"/>
          </p:nvPr>
        </p:nvSpPr>
        <p:spPr/>
        <p:txBody>
          <a:bodyPr/>
          <a:lstStyle/>
          <a:p>
            <a:r>
              <a:rPr lang="en-US" dirty="0" smtClean="0"/>
              <a:t>That this Commission inquire (or recommend that another entity inquire) into issues arising from electronic technologies specifically by juveniles (e.g., “sexting,” sending images of oneself or another person which could legally be considered child pornography, harassment through sending nude or sexual images of a person)</a:t>
            </a:r>
            <a:endParaRPr lang="en-US" dirty="0"/>
          </a:p>
        </p:txBody>
      </p:sp>
    </p:spTree>
    <p:extLst>
      <p:ext uri="{BB962C8B-B14F-4D97-AF65-F5344CB8AC3E}">
        <p14:creationId xmlns:p14="http://schemas.microsoft.com/office/powerpoint/2010/main" val="1183378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Points</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r>
              <a:rPr lang="en-US" dirty="0" smtClean="0"/>
              <a:t>JSO pose different challenges and opportunities than do adult SO for identification, assessment, supervision or containment, and intervention</a:t>
            </a:r>
          </a:p>
          <a:p>
            <a:endParaRPr lang="en-US" dirty="0"/>
          </a:p>
          <a:p>
            <a:r>
              <a:rPr lang="en-US" dirty="0" smtClean="0"/>
              <a:t>These differences warrant distinct approaches in law, policy and practice for JSO than for adult SO to maximize public safety, assure future victim prevention, optimize JSO rehabilitation, and avoid inadvertent consequences that compromise these mutual goals.</a:t>
            </a:r>
          </a:p>
          <a:p>
            <a:endParaRPr lang="en-US" dirty="0"/>
          </a:p>
        </p:txBody>
      </p:sp>
    </p:spTree>
    <p:extLst>
      <p:ext uri="{BB962C8B-B14F-4D97-AF65-F5344CB8AC3E}">
        <p14:creationId xmlns:p14="http://schemas.microsoft.com/office/powerpoint/2010/main" val="1761173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9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71" name="Rectangle 6"/>
          <p:cNvSpPr>
            <a:spLocks noGrp="1" noChangeArrowheads="1"/>
          </p:cNvSpPr>
          <p:nvPr>
            <p:ph type="title"/>
          </p:nvPr>
        </p:nvSpPr>
        <p:spPr>
          <a:xfrm>
            <a:off x="152400" y="228600"/>
            <a:ext cx="3048000" cy="4648200"/>
          </a:xfrm>
        </p:spPr>
        <p:txBody>
          <a:bodyPr>
            <a:normAutofit fontScale="90000"/>
          </a:bodyPr>
          <a:lstStyle/>
          <a:p>
            <a:r>
              <a:rPr lang="en-US" altLang="en-US" dirty="0" smtClean="0"/>
              <a:t>Thank you for your attention and consideration</a:t>
            </a:r>
            <a:br>
              <a:rPr lang="en-US" altLang="en-US" dirty="0" smtClean="0"/>
            </a:br>
            <a:r>
              <a:rPr lang="en-US" altLang="en-US" dirty="0"/>
              <a:t/>
            </a:r>
            <a:br>
              <a:rPr lang="en-US" altLang="en-US" dirty="0"/>
            </a:br>
            <a:r>
              <a:rPr lang="en-US" altLang="en-US" dirty="0" smtClean="0"/>
              <a:t>Questions or Comments? </a:t>
            </a:r>
            <a:br>
              <a:rPr lang="en-US" altLang="en-US" dirty="0" smtClean="0"/>
            </a:br>
            <a:endParaRPr lang="en-US" altLang="en-US" dirty="0" smtClean="0"/>
          </a:p>
        </p:txBody>
      </p:sp>
    </p:spTree>
    <p:extLst>
      <p:ext uri="{BB962C8B-B14F-4D97-AF65-F5344CB8AC3E}">
        <p14:creationId xmlns:p14="http://schemas.microsoft.com/office/powerpoint/2010/main" val="133575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Perspectives</a:t>
            </a:r>
            <a:endParaRPr lang="en-US" dirty="0"/>
          </a:p>
        </p:txBody>
      </p:sp>
      <p:sp>
        <p:nvSpPr>
          <p:cNvPr id="3" name="Content Placeholder 2"/>
          <p:cNvSpPr>
            <a:spLocks noGrp="1"/>
          </p:cNvSpPr>
          <p:nvPr>
            <p:ph idx="1"/>
          </p:nvPr>
        </p:nvSpPr>
        <p:spPr/>
        <p:txBody>
          <a:bodyPr/>
          <a:lstStyle/>
          <a:p>
            <a:r>
              <a:rPr lang="en-US" dirty="0" smtClean="0"/>
              <a:t>Emerging research also suggests that unnecessary registration on a SORB for a juvenile may also inadvertently increase public safety risk by the individual juvenile while also introducing subtle but profound changes in “systems” practices which increase public safety risk over time.</a:t>
            </a:r>
            <a:endParaRPr lang="en-US" dirty="0"/>
          </a:p>
        </p:txBody>
      </p:sp>
    </p:spTree>
    <p:extLst>
      <p:ext uri="{BB962C8B-B14F-4D97-AF65-F5344CB8AC3E}">
        <p14:creationId xmlns:p14="http://schemas.microsoft.com/office/powerpoint/2010/main" val="383751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Perspectives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It is very important to grapple with the complexity of these challenges since a common goal for all of us is </a:t>
            </a:r>
            <a:r>
              <a:rPr lang="en-US" b="1" i="1" dirty="0" smtClean="0"/>
              <a:t>Future Victim Prevention</a:t>
            </a:r>
            <a:r>
              <a:rPr lang="en-US" dirty="0" smtClean="0"/>
              <a:t> through supporting the best policies and practices.</a:t>
            </a:r>
          </a:p>
          <a:p>
            <a:endParaRPr lang="en-US" dirty="0"/>
          </a:p>
          <a:p>
            <a:r>
              <a:rPr lang="en-US" dirty="0" smtClean="0"/>
              <a:t>This will require a forthright balancing of interests in justice for victims, safety for our communities, and responses most likely to rehabilitate juvenile sexual offenders without creating inadvertent consequences which undermine justice, community safety, or rehabilitation.</a:t>
            </a:r>
            <a:endParaRPr lang="en-US" dirty="0"/>
          </a:p>
        </p:txBody>
      </p:sp>
    </p:spTree>
    <p:extLst>
      <p:ext uri="{BB962C8B-B14F-4D97-AF65-F5344CB8AC3E}">
        <p14:creationId xmlns:p14="http://schemas.microsoft.com/office/powerpoint/2010/main" val="285964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Under Age 18:</a:t>
            </a:r>
            <a:br>
              <a:rPr lang="en-US" dirty="0" smtClean="0"/>
            </a:br>
            <a:r>
              <a:rPr lang="en-US" sz="2700" dirty="0" smtClean="0"/>
              <a:t>(</a:t>
            </a:r>
            <a:r>
              <a:rPr lang="en-US" sz="2700" dirty="0" err="1" smtClean="0"/>
              <a:t>Finkelhor</a:t>
            </a:r>
            <a:r>
              <a:rPr lang="en-US" sz="2700" dirty="0" smtClean="0"/>
              <a:t> et al, 2009)</a:t>
            </a:r>
            <a:endParaRPr lang="en-US" sz="2700" dirty="0"/>
          </a:p>
        </p:txBody>
      </p:sp>
      <p:sp>
        <p:nvSpPr>
          <p:cNvPr id="3" name="Content Placeholder 2"/>
          <p:cNvSpPr>
            <a:spLocks noGrp="1"/>
          </p:cNvSpPr>
          <p:nvPr>
            <p:ph idx="1"/>
          </p:nvPr>
        </p:nvSpPr>
        <p:spPr>
          <a:xfrm>
            <a:off x="228600" y="1600200"/>
            <a:ext cx="8686800" cy="4800600"/>
          </a:xfrm>
        </p:spPr>
        <p:txBody>
          <a:bodyPr>
            <a:normAutofit fontScale="92500" lnSpcReduction="10000"/>
          </a:bodyPr>
          <a:lstStyle/>
          <a:p>
            <a:r>
              <a:rPr lang="en-US" dirty="0" smtClean="0"/>
              <a:t>25.8% of all SO are committed by a juvenile</a:t>
            </a:r>
          </a:p>
          <a:p>
            <a:endParaRPr lang="en-US" dirty="0" smtClean="0"/>
          </a:p>
          <a:p>
            <a:r>
              <a:rPr lang="en-US" dirty="0" smtClean="0"/>
              <a:t>35.6% of cases with minor victim known to police </a:t>
            </a:r>
          </a:p>
          <a:p>
            <a:endParaRPr lang="en-US" dirty="0"/>
          </a:p>
          <a:p>
            <a:r>
              <a:rPr lang="en-US" dirty="0" smtClean="0"/>
              <a:t>More likely to SO in groups and at schools</a:t>
            </a:r>
          </a:p>
          <a:p>
            <a:endParaRPr lang="en-US" dirty="0"/>
          </a:p>
          <a:p>
            <a:r>
              <a:rPr lang="en-US" dirty="0" smtClean="0"/>
              <a:t>More likely to have male victims, younger victims</a:t>
            </a:r>
          </a:p>
          <a:p>
            <a:endParaRPr lang="en-US" dirty="0"/>
          </a:p>
          <a:p>
            <a:r>
              <a:rPr lang="en-US" dirty="0" smtClean="0"/>
              <a:t>1:8   Juvenile perpetrators are under age 12</a:t>
            </a:r>
            <a:endParaRPr lang="en-US" dirty="0"/>
          </a:p>
        </p:txBody>
      </p:sp>
    </p:spTree>
    <p:extLst>
      <p:ext uri="{BB962C8B-B14F-4D97-AF65-F5344CB8AC3E}">
        <p14:creationId xmlns:p14="http://schemas.microsoft.com/office/powerpoint/2010/main" val="416973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Under Age 18:</a:t>
            </a:r>
            <a:br>
              <a:rPr lang="en-US" dirty="0" smtClean="0"/>
            </a:br>
            <a:r>
              <a:rPr lang="en-US" sz="2700" dirty="0" smtClean="0"/>
              <a:t>(</a:t>
            </a:r>
            <a:r>
              <a:rPr lang="en-US" sz="2700" dirty="0" err="1" smtClean="0"/>
              <a:t>Finkelhor</a:t>
            </a:r>
            <a:r>
              <a:rPr lang="en-US" sz="2700" dirty="0" smtClean="0"/>
              <a:t> et al, 2009)</a:t>
            </a:r>
            <a:endParaRPr lang="en-US" sz="2700" dirty="0"/>
          </a:p>
        </p:txBody>
      </p:sp>
      <p:sp>
        <p:nvSpPr>
          <p:cNvPr id="3" name="Content Placeholder 2"/>
          <p:cNvSpPr>
            <a:spLocks noGrp="1"/>
          </p:cNvSpPr>
          <p:nvPr>
            <p:ph idx="1"/>
          </p:nvPr>
        </p:nvSpPr>
        <p:spPr>
          <a:xfrm>
            <a:off x="228600" y="1600200"/>
            <a:ext cx="8686800" cy="4525963"/>
          </a:xfrm>
        </p:spPr>
        <p:txBody>
          <a:bodyPr>
            <a:normAutofit fontScale="85000" lnSpcReduction="20000"/>
          </a:bodyPr>
          <a:lstStyle/>
          <a:p>
            <a:r>
              <a:rPr lang="en-US" dirty="0" smtClean="0"/>
              <a:t>Surge of JSO cases coming to police attention at age 12 and plateaus at age 14 </a:t>
            </a:r>
          </a:p>
          <a:p>
            <a:endParaRPr lang="en-US" dirty="0"/>
          </a:p>
          <a:p>
            <a:r>
              <a:rPr lang="en-US" dirty="0" smtClean="0"/>
              <a:t>Early adolescence peak for SO against younger children, SO against peers increases until mid to late adolescence while SO against victims &lt; age 12 drops</a:t>
            </a:r>
          </a:p>
          <a:p>
            <a:endParaRPr lang="en-US" dirty="0"/>
          </a:p>
          <a:p>
            <a:r>
              <a:rPr lang="en-US" dirty="0" smtClean="0"/>
              <a:t>7% JSO cases are female perpetrators</a:t>
            </a:r>
          </a:p>
          <a:p>
            <a:pPr lvl="1"/>
            <a:r>
              <a:rPr lang="en-US" dirty="0" smtClean="0"/>
              <a:t>More frequently as younger teens than older teens</a:t>
            </a:r>
          </a:p>
          <a:p>
            <a:pPr lvl="1"/>
            <a:r>
              <a:rPr lang="en-US" dirty="0" smtClean="0"/>
              <a:t>More multiple victim, multiple perpetrators incidents</a:t>
            </a:r>
          </a:p>
          <a:p>
            <a:pPr lvl="1"/>
            <a:r>
              <a:rPr lang="en-US" dirty="0" smtClean="0"/>
              <a:t>Increased likelihood victim was a family member</a:t>
            </a:r>
          </a:p>
          <a:p>
            <a:pPr lvl="1"/>
            <a:r>
              <a:rPr lang="en-US" dirty="0" smtClean="0"/>
              <a:t>Increased likelihood that the victim was a male</a:t>
            </a:r>
          </a:p>
          <a:p>
            <a:endParaRPr lang="en-US" dirty="0"/>
          </a:p>
          <a:p>
            <a:pPr marL="0" indent="0">
              <a:buNone/>
            </a:pPr>
            <a:endParaRPr lang="en-US" dirty="0"/>
          </a:p>
        </p:txBody>
      </p:sp>
    </p:spTree>
    <p:extLst>
      <p:ext uri="{BB962C8B-B14F-4D97-AF65-F5344CB8AC3E}">
        <p14:creationId xmlns:p14="http://schemas.microsoft.com/office/powerpoint/2010/main" val="411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2815</Words>
  <Application>Microsoft Office PowerPoint</Application>
  <PresentationFormat>On-screen Show (4:3)</PresentationFormat>
  <Paragraphs>315</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Swimming Against the Tide:  A Developmental Perspective on Juvenile Sexual Offenders</vt:lpstr>
      <vt:lpstr>With acknowledgement to Dr. Craig Latham for use of some of his slides and much of his thought and experience in this presentation.  Acknowledgement also to many other colleagues and to the MASOC Board for their commitment to preventing sexual abuse by youth through highest professional practice</vt:lpstr>
      <vt:lpstr>Orienting Perspectives</vt:lpstr>
      <vt:lpstr>Orienting Perspectives</vt:lpstr>
      <vt:lpstr>Orienting Perspectives</vt:lpstr>
      <vt:lpstr>Orienting Perspectives</vt:lpstr>
      <vt:lpstr>Orienting Perspectives</vt:lpstr>
      <vt:lpstr>Persons Under Age 18: (Finkelhor et al, 2009)</vt:lpstr>
      <vt:lpstr>Persons Under Age 18: (Finkelhor et al, 2009)</vt:lpstr>
      <vt:lpstr>How do we think about risk, assessment &amp; treatment?</vt:lpstr>
      <vt:lpstr>Sexual Recidivism in JSO</vt:lpstr>
      <vt:lpstr>Sexual Recidivism Risk in Juveniles?</vt:lpstr>
      <vt:lpstr>Juvenile sex offender recidivism rates</vt:lpstr>
      <vt:lpstr>Juvenile Sexual Recidivism Rates</vt:lpstr>
      <vt:lpstr>Prevalence of self-reported sexual violence in “normal” 14-21 yr-olds Ybarra ML, Mitchell, KJ. Prevalence Rates of Male and Female Sexual Violence Perpetrators in a National Sample of Adolescents.  JAMA Pediatrics Published online 10/07/13</vt:lpstr>
      <vt:lpstr>Prevalence of self-reported sexual violence in “normal” 14-21 yr-olds Ybarra ML, Mitchell, KJ. Prevalence Rates of Male and Female Sexual Violence Perpetrators in a National Sample of Adolescents.  JAMA Pediatrics Published online 10/07/13</vt:lpstr>
      <vt:lpstr>Brief Pause for a Statistics Refresher</vt:lpstr>
      <vt:lpstr>Cut-Offs, False (+) and False (-)</vt:lpstr>
      <vt:lpstr>The Devil of Low Base Rates  (John Monahan, 1981)</vt:lpstr>
      <vt:lpstr>The Devil of Low Base Rates</vt:lpstr>
      <vt:lpstr>The Devil of Low Base Rates (DiCataldo, 2009)</vt:lpstr>
      <vt:lpstr>Devil of Low Base Rates (Example from Wikipedia)</vt:lpstr>
      <vt:lpstr>Devil of Low Base Rates </vt:lpstr>
      <vt:lpstr>JSO As Heterogeneous Population</vt:lpstr>
      <vt:lpstr>Underpinning the Complexity</vt:lpstr>
      <vt:lpstr>Underpinning the Complexity</vt:lpstr>
      <vt:lpstr>Underpinning the Complexity</vt:lpstr>
      <vt:lpstr>Risk Assessment in JSO</vt:lpstr>
      <vt:lpstr>Old                         Now</vt:lpstr>
      <vt:lpstr>Current Corrections Approach:  Risk, Need, Responsivity</vt:lpstr>
      <vt:lpstr>Risk</vt:lpstr>
      <vt:lpstr>Need</vt:lpstr>
      <vt:lpstr>Responsivity and Interventions</vt:lpstr>
      <vt:lpstr>Different Interventions For JSO</vt:lpstr>
      <vt:lpstr>Different Interventions for JSO</vt:lpstr>
      <vt:lpstr>Registration and Notification for Juvenile Sexual Offenders</vt:lpstr>
      <vt:lpstr>CSOM</vt:lpstr>
      <vt:lpstr>CSOM</vt:lpstr>
      <vt:lpstr>CSOM</vt:lpstr>
      <vt:lpstr>CSOM</vt:lpstr>
      <vt:lpstr>CSOM</vt:lpstr>
      <vt:lpstr>CSOM</vt:lpstr>
      <vt:lpstr>CSOM</vt:lpstr>
      <vt:lpstr>CSOM</vt:lpstr>
      <vt:lpstr>CSOM</vt:lpstr>
      <vt:lpstr>Juvenile Registration in South Carolina (Letourneau, 2009)</vt:lpstr>
      <vt:lpstr>Considerations for MA</vt:lpstr>
      <vt:lpstr>Considerations for MA</vt:lpstr>
      <vt:lpstr>Considerations for MA</vt:lpstr>
      <vt:lpstr>Considerations for MA</vt:lpstr>
      <vt:lpstr>Considerations for MA</vt:lpstr>
      <vt:lpstr>Considerations for MA</vt:lpstr>
      <vt:lpstr>Considerations for MA</vt:lpstr>
      <vt:lpstr>Summary of Key Points</vt:lpstr>
      <vt:lpstr>Thank you for your attention and consideration  Questions or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Against the Tide:  A Developmental Perspective on Juvenile Sexual Offenders</dc:title>
  <dc:creator>Robert Kinscherff</dc:creator>
  <cp:lastModifiedBy>Landry, AnneJohnson (SEN)</cp:lastModifiedBy>
  <cp:revision>29</cp:revision>
  <dcterms:created xsi:type="dcterms:W3CDTF">2014-10-17T23:27:38Z</dcterms:created>
  <dcterms:modified xsi:type="dcterms:W3CDTF">2014-10-22T19:12:38Z</dcterms:modified>
</cp:coreProperties>
</file>