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5" r:id="rId2"/>
    <p:sldMasterId id="2147483721" r:id="rId3"/>
    <p:sldMasterId id="2147483735" r:id="rId4"/>
    <p:sldMasterId id="2147483747" r:id="rId5"/>
    <p:sldMasterId id="2147483759" r:id="rId6"/>
    <p:sldMasterId id="2147483771" r:id="rId7"/>
    <p:sldMasterId id="2147483783" r:id="rId8"/>
    <p:sldMasterId id="2147483795" r:id="rId9"/>
    <p:sldMasterId id="2147483807" r:id="rId10"/>
    <p:sldMasterId id="2147483819" r:id="rId11"/>
    <p:sldMasterId id="2147483843" r:id="rId12"/>
  </p:sldMasterIdLst>
  <p:notesMasterIdLst>
    <p:notesMasterId r:id="rId50"/>
  </p:notesMasterIdLst>
  <p:sldIdLst>
    <p:sldId id="257" r:id="rId13"/>
    <p:sldId id="325" r:id="rId14"/>
    <p:sldId id="330" r:id="rId15"/>
    <p:sldId id="356" r:id="rId16"/>
    <p:sldId id="343" r:id="rId17"/>
    <p:sldId id="279" r:id="rId18"/>
    <p:sldId id="284" r:id="rId19"/>
    <p:sldId id="351" r:id="rId20"/>
    <p:sldId id="365" r:id="rId21"/>
    <p:sldId id="332" r:id="rId22"/>
    <p:sldId id="333" r:id="rId23"/>
    <p:sldId id="338" r:id="rId24"/>
    <p:sldId id="366" r:id="rId25"/>
    <p:sldId id="368" r:id="rId26"/>
    <p:sldId id="331" r:id="rId27"/>
    <p:sldId id="386" r:id="rId28"/>
    <p:sldId id="357" r:id="rId29"/>
    <p:sldId id="358" r:id="rId30"/>
    <p:sldId id="359" r:id="rId31"/>
    <p:sldId id="360" r:id="rId32"/>
    <p:sldId id="361" r:id="rId33"/>
    <p:sldId id="362" r:id="rId34"/>
    <p:sldId id="350" r:id="rId35"/>
    <p:sldId id="347" r:id="rId36"/>
    <p:sldId id="352" r:id="rId37"/>
    <p:sldId id="349" r:id="rId38"/>
    <p:sldId id="355" r:id="rId39"/>
    <p:sldId id="364" r:id="rId40"/>
    <p:sldId id="346" r:id="rId41"/>
    <p:sldId id="344" r:id="rId42"/>
    <p:sldId id="367" r:id="rId43"/>
    <p:sldId id="381" r:id="rId44"/>
    <p:sldId id="380" r:id="rId45"/>
    <p:sldId id="382" r:id="rId46"/>
    <p:sldId id="384" r:id="rId47"/>
    <p:sldId id="385" r:id="rId48"/>
    <p:sldId id="369" r:id="rId4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ＭＳ Ｐゴシック" charset="0"/>
        <a:cs typeface="+mn-cs"/>
      </a:defRPr>
    </a:lvl1pPr>
    <a:lvl2pPr marL="457200" algn="ctr" rtl="0" fontAlgn="base">
      <a:spcBef>
        <a:spcPct val="0"/>
      </a:spcBef>
      <a:spcAft>
        <a:spcPct val="0"/>
      </a:spcAft>
      <a:defRPr kern="1200">
        <a:solidFill>
          <a:schemeClr val="tx1"/>
        </a:solidFill>
        <a:latin typeface="Arial" charset="0"/>
        <a:ea typeface="ＭＳ Ｐゴシック" charset="0"/>
        <a:cs typeface="+mn-cs"/>
      </a:defRPr>
    </a:lvl2pPr>
    <a:lvl3pPr marL="914400" algn="ctr" rtl="0" fontAlgn="base">
      <a:spcBef>
        <a:spcPct val="0"/>
      </a:spcBef>
      <a:spcAft>
        <a:spcPct val="0"/>
      </a:spcAft>
      <a:defRPr kern="1200">
        <a:solidFill>
          <a:schemeClr val="tx1"/>
        </a:solidFill>
        <a:latin typeface="Arial" charset="0"/>
        <a:ea typeface="ＭＳ Ｐゴシック" charset="0"/>
        <a:cs typeface="+mn-cs"/>
      </a:defRPr>
    </a:lvl3pPr>
    <a:lvl4pPr marL="1371600" algn="ctr" rtl="0" fontAlgn="base">
      <a:spcBef>
        <a:spcPct val="0"/>
      </a:spcBef>
      <a:spcAft>
        <a:spcPct val="0"/>
      </a:spcAft>
      <a:defRPr kern="1200">
        <a:solidFill>
          <a:schemeClr val="tx1"/>
        </a:solidFill>
        <a:latin typeface="Arial" charset="0"/>
        <a:ea typeface="ＭＳ Ｐゴシック" charset="0"/>
        <a:cs typeface="+mn-cs"/>
      </a:defRPr>
    </a:lvl4pPr>
    <a:lvl5pPr marL="1828800" algn="ctr"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4F4F"/>
    <a:srgbClr val="5A5A5A"/>
    <a:srgbClr val="FFFFFF"/>
    <a:srgbClr val="CBAF93"/>
    <a:srgbClr val="E3AEC8"/>
    <a:srgbClr val="D8D800"/>
    <a:srgbClr val="7318A4"/>
    <a:srgbClr val="9BFFE3"/>
    <a:srgbClr val="B6FFE9"/>
    <a:srgbClr val="005F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8" d="100"/>
          <a:sy n="108" d="100"/>
        </p:scale>
        <p:origin x="-91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7AE4CE-AE3B-9B4E-B076-7A9926798166}" type="datetimeFigureOut">
              <a:rPr lang="en-US" smtClean="0"/>
              <a:t>12/5/14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50169C-E6D7-954D-82EA-12379C6B7C08}" type="slidenum">
              <a:rPr lang="en-US" smtClean="0"/>
              <a:t>‹#›</a:t>
            </a:fld>
            <a:endParaRPr lang="en-US"/>
          </a:p>
        </p:txBody>
      </p:sp>
    </p:spTree>
    <p:extLst>
      <p:ext uri="{BB962C8B-B14F-4D97-AF65-F5344CB8AC3E}">
        <p14:creationId xmlns:p14="http://schemas.microsoft.com/office/powerpoint/2010/main" val="13755580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Drs. </a:t>
            </a:r>
            <a:r>
              <a:rPr lang="en-US" dirty="0" err="1" smtClean="0"/>
              <a:t>Kaitlyn</a:t>
            </a:r>
            <a:r>
              <a:rPr lang="en-US" dirty="0" smtClean="0"/>
              <a:t> </a:t>
            </a:r>
            <a:r>
              <a:rPr lang="en-US" dirty="0" err="1" smtClean="0"/>
              <a:t>Peretti</a:t>
            </a:r>
            <a:r>
              <a:rPr lang="en-US" dirty="0" smtClean="0"/>
              <a:t> and Brooke </a:t>
            </a:r>
            <a:r>
              <a:rPr lang="en-US" dirty="0" err="1" smtClean="0"/>
              <a:t>Berard</a:t>
            </a:r>
            <a:r>
              <a:rPr lang="en-US" dirty="0" smtClean="0"/>
              <a:t> will talk on treatment and</a:t>
            </a:r>
            <a:r>
              <a:rPr lang="en-US" baseline="0" dirty="0" smtClean="0"/>
              <a:t> management of incarcerated offenders.</a:t>
            </a:r>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1</a:t>
            </a:fld>
            <a:endParaRPr lang="en-US"/>
          </a:p>
        </p:txBody>
      </p:sp>
    </p:spTree>
    <p:extLst>
      <p:ext uri="{BB962C8B-B14F-4D97-AF65-F5344CB8AC3E}">
        <p14:creationId xmlns:p14="http://schemas.microsoft.com/office/powerpoint/2010/main" val="171469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D.A./A.G. = District Attorney and Attorney General</a:t>
            </a:r>
          </a:p>
          <a:p>
            <a:r>
              <a:rPr lang="en-US" dirty="0" smtClean="0"/>
              <a:t>QE</a:t>
            </a:r>
            <a:r>
              <a:rPr lang="en-US" baseline="0" dirty="0" smtClean="0"/>
              <a:t> = Qualified Examiner </a:t>
            </a:r>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25</a:t>
            </a:fld>
            <a:endParaRPr lang="en-US"/>
          </a:p>
        </p:txBody>
      </p:sp>
    </p:spTree>
    <p:extLst>
      <p:ext uri="{BB962C8B-B14F-4D97-AF65-F5344CB8AC3E}">
        <p14:creationId xmlns:p14="http://schemas.microsoft.com/office/powerpoint/2010/main" val="203722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31</a:t>
            </a:fld>
            <a:endParaRPr lang="en-US" dirty="0"/>
          </a:p>
        </p:txBody>
      </p:sp>
    </p:spTree>
    <p:extLst>
      <p:ext uri="{BB962C8B-B14F-4D97-AF65-F5344CB8AC3E}">
        <p14:creationId xmlns:p14="http://schemas.microsoft.com/office/powerpoint/2010/main" val="102186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32</a:t>
            </a:fld>
            <a:endParaRPr lang="en-US" dirty="0"/>
          </a:p>
        </p:txBody>
      </p:sp>
    </p:spTree>
    <p:extLst>
      <p:ext uri="{BB962C8B-B14F-4D97-AF65-F5344CB8AC3E}">
        <p14:creationId xmlns:p14="http://schemas.microsoft.com/office/powerpoint/2010/main" val="102186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33</a:t>
            </a:fld>
            <a:endParaRPr lang="en-US" dirty="0"/>
          </a:p>
        </p:txBody>
      </p:sp>
    </p:spTree>
    <p:extLst>
      <p:ext uri="{BB962C8B-B14F-4D97-AF65-F5344CB8AC3E}">
        <p14:creationId xmlns:p14="http://schemas.microsoft.com/office/powerpoint/2010/main" val="1021861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37</a:t>
            </a:fld>
            <a:endParaRPr lang="en-US"/>
          </a:p>
        </p:txBody>
      </p:sp>
    </p:spTree>
    <p:extLst>
      <p:ext uri="{BB962C8B-B14F-4D97-AF65-F5344CB8AC3E}">
        <p14:creationId xmlns:p14="http://schemas.microsoft.com/office/powerpoint/2010/main" val="102186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230AA18-8BBF-394C-99DA-C8EDB51BCB41}" type="slidenum">
              <a:rPr lang="en-US">
                <a:latin typeface="Arial" pitchFamily="1" charset="0"/>
                <a:ea typeface="ＭＳ Ｐゴシック" pitchFamily="1" charset="-128"/>
                <a:cs typeface="ＭＳ Ｐゴシック" pitchFamily="1" charset="-128"/>
              </a:rPr>
              <a:pPr/>
              <a:t>2</a:t>
            </a:fld>
            <a:endParaRPr lang="en-US" dirty="0">
              <a:latin typeface="Arial" pitchFamily="1" charset="0"/>
              <a:ea typeface="ＭＳ Ｐゴシック" pitchFamily="1" charset="-128"/>
              <a:cs typeface="ＭＳ Ｐゴシック" pitchFamily="1" charset="-128"/>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3</a:t>
            </a:fld>
            <a:endParaRPr lang="en-US"/>
          </a:p>
        </p:txBody>
      </p:sp>
    </p:spTree>
    <p:extLst>
      <p:ext uri="{BB962C8B-B14F-4D97-AF65-F5344CB8AC3E}">
        <p14:creationId xmlns:p14="http://schemas.microsoft.com/office/powerpoint/2010/main" val="59124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4</a:t>
            </a:fld>
            <a:endParaRPr lang="en-US"/>
          </a:p>
        </p:txBody>
      </p:sp>
    </p:spTree>
    <p:extLst>
      <p:ext uri="{BB962C8B-B14F-4D97-AF65-F5344CB8AC3E}">
        <p14:creationId xmlns:p14="http://schemas.microsoft.com/office/powerpoint/2010/main" val="328230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8</a:t>
            </a:fld>
            <a:endParaRPr lang="en-US"/>
          </a:p>
        </p:txBody>
      </p:sp>
    </p:spTree>
    <p:extLst>
      <p:ext uri="{BB962C8B-B14F-4D97-AF65-F5344CB8AC3E}">
        <p14:creationId xmlns:p14="http://schemas.microsoft.com/office/powerpoint/2010/main" val="422716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Levenson</a:t>
            </a:r>
            <a:r>
              <a:rPr lang="en-US" dirty="0" smtClean="0"/>
              <a:t> (2010?) – cost per committed offender varies from $70,000 to $103,000</a:t>
            </a:r>
            <a:r>
              <a:rPr lang="en-US" baseline="0" dirty="0" smtClean="0"/>
              <a:t> per year.</a:t>
            </a:r>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13</a:t>
            </a:fld>
            <a:endParaRPr lang="en-US"/>
          </a:p>
        </p:txBody>
      </p:sp>
    </p:spTree>
    <p:extLst>
      <p:ext uri="{BB962C8B-B14F-4D97-AF65-F5344CB8AC3E}">
        <p14:creationId xmlns:p14="http://schemas.microsoft.com/office/powerpoint/2010/main" val="57422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1938-1939-California, Illinois, Michigan, and Minnesota– this developed out of a movement that </a:t>
            </a:r>
            <a:r>
              <a:rPr lang="en-US" sz="1200" kern="1200" dirty="0" err="1" smtClean="0">
                <a:solidFill>
                  <a:schemeClr val="tx1"/>
                </a:solidFill>
                <a:effectLst/>
                <a:latin typeface="+mn-lt"/>
                <a:ea typeface="+mn-ea"/>
                <a:cs typeface="+mn-cs"/>
              </a:rPr>
              <a:t>medicalized</a:t>
            </a:r>
            <a:r>
              <a:rPr lang="en-US" sz="1200" kern="1200" dirty="0" smtClean="0">
                <a:solidFill>
                  <a:schemeClr val="tx1"/>
                </a:solidFill>
                <a:effectLst/>
                <a:latin typeface="+mn-lt"/>
                <a:ea typeface="+mn-ea"/>
                <a:cs typeface="+mn-cs"/>
              </a:rPr>
              <a:t> criminality and emphasized</a:t>
            </a:r>
            <a:r>
              <a:rPr lang="en-US" sz="1200" kern="1200" baseline="0" dirty="0" smtClean="0">
                <a:solidFill>
                  <a:schemeClr val="tx1"/>
                </a:solidFill>
                <a:effectLst/>
                <a:latin typeface="+mn-lt"/>
                <a:ea typeface="+mn-ea"/>
                <a:cs typeface="+mn-cs"/>
              </a:rPr>
              <a:t> treatment over punishment.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its height</a:t>
            </a:r>
            <a:r>
              <a:rPr lang="en-US" sz="1200" kern="1200" baseline="0" dirty="0" smtClean="0">
                <a:solidFill>
                  <a:schemeClr val="tx1"/>
                </a:solidFill>
                <a:effectLst/>
                <a:latin typeface="+mn-lt"/>
                <a:ea typeface="+mn-ea"/>
                <a:cs typeface="+mn-cs"/>
              </a:rPr>
              <a:t> 26 states + DC had civil commitment for sex offenders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contrast to the present situation, commitment was an alternative to criminal sentencing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the 60’s and 70’s declined because SO not considered mentally ill, treatment not scene as effective, and costly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As waning, MA hit by severe case of an offender who was being released from prison, indicating that he was going to offend. Nothing could be done and he killed 2 young boys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Wave 2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All share the three necessary commitments requirements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"sexually violent predator" as a person</a:t>
            </a: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sz="1200" b="0" kern="1200" dirty="0" smtClean="0">
                <a:solidFill>
                  <a:schemeClr val="tx1"/>
                </a:solidFill>
                <a:latin typeface="+mn-lt"/>
                <a:ea typeface="+mn-ea"/>
                <a:cs typeface="+mn-cs"/>
              </a:rPr>
              <a:t>who has been convicted of or charged with a sexually violent offense and </a:t>
            </a: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sz="1200" b="0" kern="1200" dirty="0" smtClean="0">
                <a:solidFill>
                  <a:schemeClr val="tx1"/>
                </a:solidFill>
                <a:latin typeface="+mn-lt"/>
                <a:ea typeface="+mn-ea"/>
                <a:cs typeface="+mn-cs"/>
              </a:rPr>
              <a:t>who suffers from a mental abnormality or personality disorder </a:t>
            </a: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sz="1200" b="0" kern="1200" dirty="0" smtClean="0">
                <a:solidFill>
                  <a:schemeClr val="tx1"/>
                </a:solidFill>
                <a:latin typeface="+mn-lt"/>
                <a:ea typeface="+mn-ea"/>
                <a:cs typeface="+mn-cs"/>
              </a:rPr>
              <a:t>that makes the person likely to engage in acts of sexual violence.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17</a:t>
            </a:fld>
            <a:endParaRPr lang="en-US"/>
          </a:p>
        </p:txBody>
      </p:sp>
    </p:spTree>
    <p:extLst>
      <p:ext uri="{BB962C8B-B14F-4D97-AF65-F5344CB8AC3E}">
        <p14:creationId xmlns:p14="http://schemas.microsoft.com/office/powerpoint/2010/main" val="170310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261 SDP petitions</a:t>
            </a:r>
          </a:p>
          <a:p>
            <a:r>
              <a:rPr lang="en-US" dirty="0" smtClean="0"/>
              <a:t>197 Probable Cause</a:t>
            </a:r>
          </a:p>
          <a:p>
            <a:r>
              <a:rPr lang="en-US" dirty="0" smtClean="0"/>
              <a:t>108 trials</a:t>
            </a:r>
          </a:p>
          <a:p>
            <a:r>
              <a:rPr lang="en-US" dirty="0" smtClean="0"/>
              <a:t>60 Found SDP</a:t>
            </a:r>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23</a:t>
            </a:fld>
            <a:endParaRPr lang="en-US"/>
          </a:p>
        </p:txBody>
      </p:sp>
    </p:spTree>
    <p:extLst>
      <p:ext uri="{BB962C8B-B14F-4D97-AF65-F5344CB8AC3E}">
        <p14:creationId xmlns:p14="http://schemas.microsoft.com/office/powerpoint/2010/main" val="284307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261 SDP petitions</a:t>
            </a:r>
          </a:p>
          <a:p>
            <a:r>
              <a:rPr lang="en-US" dirty="0" smtClean="0"/>
              <a:t>197 Probable Cause</a:t>
            </a:r>
          </a:p>
          <a:p>
            <a:r>
              <a:rPr lang="en-US" dirty="0" smtClean="0"/>
              <a:t>108 trials</a:t>
            </a:r>
          </a:p>
          <a:p>
            <a:r>
              <a:rPr lang="en-US" dirty="0" smtClean="0"/>
              <a:t>60 Found SDP</a:t>
            </a:r>
          </a:p>
          <a:p>
            <a:endParaRPr lang="en-US" dirty="0" smtClean="0"/>
          </a:p>
          <a:p>
            <a:r>
              <a:rPr lang="en-US" dirty="0" smtClean="0"/>
              <a:t>D.A./A.G. = District Attorney and Attorney General</a:t>
            </a:r>
          </a:p>
          <a:p>
            <a:endParaRPr lang="en-US" dirty="0" smtClean="0"/>
          </a:p>
          <a:p>
            <a:r>
              <a:rPr lang="en-US" dirty="0" smtClean="0"/>
              <a:t>QE</a:t>
            </a:r>
            <a:r>
              <a:rPr lang="en-US" baseline="0" dirty="0" smtClean="0"/>
              <a:t> = Qualified Examiner –are Designated Forensic Professionals-- </a:t>
            </a:r>
            <a:r>
              <a:rPr lang="en-US" baseline="0" dirty="0" err="1" smtClean="0"/>
              <a:t>Licenced</a:t>
            </a:r>
            <a:r>
              <a:rPr lang="en-US" baseline="0" dirty="0" smtClean="0"/>
              <a:t> psychiatrist or psychologist with 2 years of experience with the dx or </a:t>
            </a:r>
            <a:r>
              <a:rPr lang="en-US" baseline="0" dirty="0" err="1" smtClean="0"/>
              <a:t>trt</a:t>
            </a:r>
            <a:r>
              <a:rPr lang="en-US" baseline="0" dirty="0" smtClean="0"/>
              <a:t> of sex offenders.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QE credentials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Required to give the Static-99R as part of the evaluation.</a:t>
            </a:r>
          </a:p>
          <a:p>
            <a:endParaRPr lang="en-US" baseline="0" dirty="0" smtClean="0"/>
          </a:p>
          <a:p>
            <a:r>
              <a:rPr lang="en-US" i="1" baseline="0" dirty="0" err="1" smtClean="0"/>
              <a:t>Turay</a:t>
            </a:r>
            <a:r>
              <a:rPr lang="en-US" i="1" baseline="0" dirty="0" smtClean="0"/>
              <a:t> v. </a:t>
            </a:r>
            <a:r>
              <a:rPr lang="en-US" i="1" baseline="0" dirty="0" err="1" smtClean="0"/>
              <a:t>Seling</a:t>
            </a:r>
            <a:r>
              <a:rPr lang="en-US" i="1" baseline="0" dirty="0" smtClean="0"/>
              <a:t>/Weston  </a:t>
            </a:r>
            <a:r>
              <a:rPr lang="en-US" baseline="0" dirty="0" smtClean="0"/>
              <a:t>-- Probable Cause in Washington</a:t>
            </a:r>
            <a:endParaRPr lang="en-US" dirty="0"/>
          </a:p>
        </p:txBody>
      </p:sp>
      <p:sp>
        <p:nvSpPr>
          <p:cNvPr id="4" name="Slide Number Placeholder 3"/>
          <p:cNvSpPr>
            <a:spLocks noGrp="1"/>
          </p:cNvSpPr>
          <p:nvPr>
            <p:ph type="sldNum" sz="quarter" idx="10"/>
          </p:nvPr>
        </p:nvSpPr>
        <p:spPr/>
        <p:txBody>
          <a:bodyPr/>
          <a:lstStyle/>
          <a:p>
            <a:fld id="{5850169C-E6D7-954D-82EA-12379C6B7C08}" type="slidenum">
              <a:rPr lang="en-US" smtClean="0"/>
              <a:t>24</a:t>
            </a:fld>
            <a:endParaRPr lang="en-US"/>
          </a:p>
        </p:txBody>
      </p:sp>
    </p:spTree>
    <p:extLst>
      <p:ext uri="{BB962C8B-B14F-4D97-AF65-F5344CB8AC3E}">
        <p14:creationId xmlns:p14="http://schemas.microsoft.com/office/powerpoint/2010/main" val="203722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447800" y="2971800"/>
            <a:ext cx="4114800" cy="1219200"/>
          </a:xfrm>
        </p:spPr>
        <p:txBody>
          <a:bodyPr/>
          <a:lstStyle>
            <a:lvl1pPr>
              <a:defRPr sz="4800"/>
            </a:lvl1pPr>
          </a:lstStyle>
          <a:p>
            <a:pPr lvl="0"/>
            <a:r>
              <a:rPr lang="en-US" noProof="0" smtClean="0"/>
              <a:t>Click to edit Master title style</a:t>
            </a:r>
          </a:p>
        </p:txBody>
      </p:sp>
      <p:sp>
        <p:nvSpPr>
          <p:cNvPr id="16387" name="Rectangle 3"/>
          <p:cNvSpPr>
            <a:spLocks noGrp="1" noChangeArrowheads="1"/>
          </p:cNvSpPr>
          <p:nvPr>
            <p:ph type="subTitle" idx="1"/>
          </p:nvPr>
        </p:nvSpPr>
        <p:spPr>
          <a:xfrm>
            <a:off x="1447800" y="4191000"/>
            <a:ext cx="4114800" cy="609600"/>
          </a:xfrm>
        </p:spPr>
        <p:txBody>
          <a:bodyPr/>
          <a:lstStyle>
            <a:lvl1pPr marL="0" indent="0">
              <a:buFontTx/>
              <a:buNone/>
              <a:defRPr>
                <a:solidFill>
                  <a:srgbClr val="4D4D4D"/>
                </a:solidFill>
              </a:defRPr>
            </a:lvl1pPr>
          </a:lstStyle>
          <a:p>
            <a:pPr lvl="0"/>
            <a:r>
              <a:rPr lang="en-US" noProof="0" smtClean="0"/>
              <a:t>Click to edit Master subtitle style</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956729"/>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95418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17192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71740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61662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45709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92226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5189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33603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26689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349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371600"/>
            <a:ext cx="1562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371600"/>
            <a:ext cx="4533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938768"/>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2966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95418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17192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71740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61662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45709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9222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518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33603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2668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05" name="Picture 9" descr="wse3-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228600" y="228600"/>
            <a:ext cx="8686800" cy="1295400"/>
          </a:xfrm>
        </p:spPr>
        <p:txBody>
          <a:bodyPr/>
          <a:lstStyle>
            <a:lvl1pPr>
              <a:defRPr sz="4400" b="1"/>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228600" y="5791200"/>
            <a:ext cx="8686800" cy="838200"/>
          </a:xfrm>
        </p:spPr>
        <p:txBody>
          <a:bodyPr/>
          <a:lstStyle>
            <a:lvl1pPr marL="0" indent="0" algn="ctr">
              <a:buFontTx/>
              <a:buNone/>
              <a:defRPr sz="1600"/>
            </a:lvl1pPr>
          </a:lstStyle>
          <a:p>
            <a:pPr lvl="0"/>
            <a:r>
              <a:rPr lang="en-US" noProof="0" smtClean="0"/>
              <a:t>Click to edit Master subtitle style</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34931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2966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95418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17192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71740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61662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45709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92226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5189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3360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550560"/>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26689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34931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2966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9541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7858874"/>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621659"/>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1631457"/>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1299047"/>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45466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3476958"/>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719341"/>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5676836"/>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9356246"/>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242410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590800"/>
            <a:ext cx="7772400" cy="116205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762000" y="4038600"/>
            <a:ext cx="7086600" cy="533400"/>
          </a:xfrm>
        </p:spPr>
        <p:txBody>
          <a:bodyPr/>
          <a:lstStyle>
            <a:lvl1pPr marL="0" indent="0">
              <a:buFontTx/>
              <a:buNone/>
              <a:defRPr sz="1800"/>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AD171142-7C80-E54D-89A6-A869548F560A}" type="slidenum">
              <a:rPr lang="en-US" smtClean="0"/>
              <a:pPr/>
              <a:t>‹#›</a:t>
            </a:fld>
            <a:endParaRPr lang="en-US"/>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7A869B-5154-1D4F-A5DA-176AFA667C57}" type="slidenum">
              <a:rPr lang="en-US" smtClean="0"/>
              <a:pPr/>
              <a:t>‹#›</a:t>
            </a:fld>
            <a:endParaRPr lang="en-US"/>
          </a:p>
        </p:txBody>
      </p:sp>
    </p:spTree>
    <p:extLst>
      <p:ext uri="{BB962C8B-B14F-4D97-AF65-F5344CB8AC3E}">
        <p14:creationId xmlns:p14="http://schemas.microsoft.com/office/powerpoint/2010/main" val="3282471975"/>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85FE6D-3372-5040-95E7-8206F5815B8B}" type="slidenum">
              <a:rPr lang="en-US" smtClean="0"/>
              <a:pPr/>
              <a:t>‹#›</a:t>
            </a:fld>
            <a:endParaRPr lang="en-US"/>
          </a:p>
        </p:txBody>
      </p:sp>
    </p:spTree>
    <p:extLst>
      <p:ext uri="{BB962C8B-B14F-4D97-AF65-F5344CB8AC3E}">
        <p14:creationId xmlns:p14="http://schemas.microsoft.com/office/powerpoint/2010/main" val="4030713590"/>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2954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4D9A2C-FED8-4046-B4B0-45628D292C15}" type="slidenum">
              <a:rPr lang="en-US" smtClean="0"/>
              <a:pPr/>
              <a:t>‹#›</a:t>
            </a:fld>
            <a:endParaRPr lang="en-US"/>
          </a:p>
        </p:txBody>
      </p:sp>
    </p:spTree>
    <p:extLst>
      <p:ext uri="{BB962C8B-B14F-4D97-AF65-F5344CB8AC3E}">
        <p14:creationId xmlns:p14="http://schemas.microsoft.com/office/powerpoint/2010/main" val="878120637"/>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33EB527-B5F1-4446-B184-5F5C2435DD42}" type="slidenum">
              <a:rPr lang="en-US" smtClean="0"/>
              <a:pPr/>
              <a:t>‹#›</a:t>
            </a:fld>
            <a:endParaRPr lang="en-US"/>
          </a:p>
        </p:txBody>
      </p:sp>
    </p:spTree>
    <p:extLst>
      <p:ext uri="{BB962C8B-B14F-4D97-AF65-F5344CB8AC3E}">
        <p14:creationId xmlns:p14="http://schemas.microsoft.com/office/powerpoint/2010/main" val="390727116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5155D0-176D-6E49-A84A-7F6BF47D551A}" type="slidenum">
              <a:rPr lang="en-US" smtClean="0"/>
              <a:pPr/>
              <a:t>‹#›</a:t>
            </a:fld>
            <a:endParaRPr lang="en-US"/>
          </a:p>
        </p:txBody>
      </p:sp>
    </p:spTree>
    <p:extLst>
      <p:ext uri="{BB962C8B-B14F-4D97-AF65-F5344CB8AC3E}">
        <p14:creationId xmlns:p14="http://schemas.microsoft.com/office/powerpoint/2010/main" val="3162357849"/>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CEFAC8D-9183-4441-B299-506A8F920248}" type="slidenum">
              <a:rPr lang="en-US" smtClean="0"/>
              <a:pPr/>
              <a:t>‹#›</a:t>
            </a:fld>
            <a:endParaRPr lang="en-US"/>
          </a:p>
        </p:txBody>
      </p:sp>
    </p:spTree>
    <p:extLst>
      <p:ext uri="{BB962C8B-B14F-4D97-AF65-F5344CB8AC3E}">
        <p14:creationId xmlns:p14="http://schemas.microsoft.com/office/powerpoint/2010/main" val="2672175324"/>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02826109"/>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061061-CCE2-5E48-B777-67CFE793C6A4}" type="slidenum">
              <a:rPr lang="en-US" smtClean="0"/>
              <a:pPr/>
              <a:t>‹#›</a:t>
            </a:fld>
            <a:endParaRPr lang="en-US"/>
          </a:p>
        </p:txBody>
      </p:sp>
    </p:spTree>
    <p:extLst>
      <p:ext uri="{BB962C8B-B14F-4D97-AF65-F5344CB8AC3E}">
        <p14:creationId xmlns:p14="http://schemas.microsoft.com/office/powerpoint/2010/main" val="1189282101"/>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B70D00-BF8F-B14D-8AF2-292835AFAF96}" type="slidenum">
              <a:rPr lang="en-US" smtClean="0"/>
              <a:pPr/>
              <a:t>‹#›</a:t>
            </a:fld>
            <a:endParaRPr lang="en-US"/>
          </a:p>
        </p:txBody>
      </p:sp>
    </p:spTree>
    <p:extLst>
      <p:ext uri="{BB962C8B-B14F-4D97-AF65-F5344CB8AC3E}">
        <p14:creationId xmlns:p14="http://schemas.microsoft.com/office/powerpoint/2010/main" val="9556693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AD6B00-58DA-EA44-99B7-5A3E5FED5CC7}" type="slidenum">
              <a:rPr lang="en-US" smtClean="0"/>
              <a:pPr/>
              <a:t>‹#›</a:t>
            </a:fld>
            <a:endParaRPr lang="en-US"/>
          </a:p>
        </p:txBody>
      </p:sp>
    </p:spTree>
    <p:extLst>
      <p:ext uri="{BB962C8B-B14F-4D97-AF65-F5344CB8AC3E}">
        <p14:creationId xmlns:p14="http://schemas.microsoft.com/office/powerpoint/2010/main" val="4270245566"/>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19812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52400"/>
            <a:ext cx="57912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E9214E-F2DE-044C-80F6-36096493FA49}" type="slidenum">
              <a:rPr lang="en-US" smtClean="0"/>
              <a:pPr/>
              <a:t>‹#›</a:t>
            </a:fld>
            <a:endParaRPr lang="en-US"/>
          </a:p>
        </p:txBody>
      </p:sp>
    </p:spTree>
    <p:extLst>
      <p:ext uri="{BB962C8B-B14F-4D97-AF65-F5344CB8AC3E}">
        <p14:creationId xmlns:p14="http://schemas.microsoft.com/office/powerpoint/2010/main" val="2016461954"/>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cSld>
  <p:clrMapOvr>
    <a:masterClrMapping/>
  </p:clrMapOvr>
  <p:transition xmlns:p14="http://schemas.microsoft.com/office/powerpoint/2010/mai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799AC-A6EE-6347-8BB2-E71DC22111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436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097C2-7C49-024C-BF10-D302BE1E3F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3707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FA87C5-9D35-5F45-A1DC-3B073096A5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7644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C0F8D6-A387-974E-947C-A6EC343E47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8256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1304450-82C9-3844-975D-D9BFB04CCA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331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286000"/>
            <a:ext cx="3048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048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5128617"/>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752E6C-2D19-5245-B4C0-AF46D2FA16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284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518530-7824-744F-BB42-5D2AB32ED9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8175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440681-A9DC-BB4A-BAAD-5F41027B08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5626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9A25C2-31E5-D547-897B-204DE99087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6204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B977EF-C995-BC46-9F79-0C6FA79FA4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02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295724-4883-E143-A74E-6533AD04E0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467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1719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7174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6166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457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9234824"/>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92226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518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33603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26689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34931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2966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95418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17192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7174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616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6804408"/>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45709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9222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518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3360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26689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3493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2966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95418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17192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717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47277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61662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45709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92226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5189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33603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26689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34931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2966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95418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171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9113186"/>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71740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61662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4570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92226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5189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33603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26689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34931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2966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954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3637811"/>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17192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7174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61662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4570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92226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5189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33603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26689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34931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C69DA-80FB-B849-91B1-26ECB0E09BC0}" type="datetimeFigureOut">
              <a:rPr lang="en-US" smtClean="0">
                <a:solidFill>
                  <a:prstClr val="black">
                    <a:tint val="75000"/>
                  </a:prstClr>
                </a:solidFill>
                <a:latin typeface="Calibri"/>
              </a:rPr>
              <a:pPr/>
              <a:t>12/5/14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07FF3F6-D6FB-EA4E-966D-45022670B16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296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5.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524000" y="1371600"/>
            <a:ext cx="624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Your Topic Goes Here</a:t>
            </a:r>
          </a:p>
        </p:txBody>
      </p:sp>
      <p:sp>
        <p:nvSpPr>
          <p:cNvPr id="10243" name="Rectangle 3"/>
          <p:cNvSpPr>
            <a:spLocks noGrp="1" noChangeArrowheads="1"/>
          </p:cNvSpPr>
          <p:nvPr>
            <p:ph type="body" idx="1"/>
          </p:nvPr>
        </p:nvSpPr>
        <p:spPr bwMode="auto">
          <a:xfrm>
            <a:off x="1524000" y="2286000"/>
            <a:ext cx="6248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Your Subtopics Go Here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spd="med">
    <p:fade thruBlk="1"/>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600">
          <a:solidFill>
            <a:srgbClr val="DAF800"/>
          </a:solidFill>
          <a:latin typeface="+mj-lt"/>
          <a:ea typeface="+mj-ea"/>
          <a:cs typeface="+mj-cs"/>
        </a:defRPr>
      </a:lvl1pPr>
      <a:lvl2pPr algn="l" rtl="0" eaLnBrk="1" fontAlgn="base" hangingPunct="1">
        <a:spcBef>
          <a:spcPct val="0"/>
        </a:spcBef>
        <a:spcAft>
          <a:spcPct val="0"/>
        </a:spcAft>
        <a:defRPr sz="3600">
          <a:solidFill>
            <a:srgbClr val="DAF800"/>
          </a:solidFill>
          <a:latin typeface="Arial Unicode MS" charset="0"/>
          <a:ea typeface="ＭＳ Ｐゴシック" charset="0"/>
        </a:defRPr>
      </a:lvl2pPr>
      <a:lvl3pPr algn="l" rtl="0" eaLnBrk="1" fontAlgn="base" hangingPunct="1">
        <a:spcBef>
          <a:spcPct val="0"/>
        </a:spcBef>
        <a:spcAft>
          <a:spcPct val="0"/>
        </a:spcAft>
        <a:defRPr sz="3600">
          <a:solidFill>
            <a:srgbClr val="DAF800"/>
          </a:solidFill>
          <a:latin typeface="Arial Unicode MS" charset="0"/>
          <a:ea typeface="ＭＳ Ｐゴシック" charset="0"/>
        </a:defRPr>
      </a:lvl3pPr>
      <a:lvl4pPr algn="l" rtl="0" eaLnBrk="1" fontAlgn="base" hangingPunct="1">
        <a:spcBef>
          <a:spcPct val="0"/>
        </a:spcBef>
        <a:spcAft>
          <a:spcPct val="0"/>
        </a:spcAft>
        <a:defRPr sz="3600">
          <a:solidFill>
            <a:srgbClr val="DAF800"/>
          </a:solidFill>
          <a:latin typeface="Arial Unicode MS" charset="0"/>
          <a:ea typeface="ＭＳ Ｐゴシック" charset="0"/>
        </a:defRPr>
      </a:lvl4pPr>
      <a:lvl5pPr algn="l" rtl="0" eaLnBrk="1" fontAlgn="base" hangingPunct="1">
        <a:spcBef>
          <a:spcPct val="0"/>
        </a:spcBef>
        <a:spcAft>
          <a:spcPct val="0"/>
        </a:spcAft>
        <a:defRPr sz="3600">
          <a:solidFill>
            <a:srgbClr val="DAF800"/>
          </a:solidFill>
          <a:latin typeface="Arial Unicode MS" charset="0"/>
          <a:ea typeface="ＭＳ Ｐゴシック" charset="0"/>
        </a:defRPr>
      </a:lvl5pPr>
      <a:lvl6pPr marL="457200" algn="l" rtl="0" eaLnBrk="1" fontAlgn="base" hangingPunct="1">
        <a:spcBef>
          <a:spcPct val="0"/>
        </a:spcBef>
        <a:spcAft>
          <a:spcPct val="0"/>
        </a:spcAft>
        <a:defRPr sz="3600">
          <a:solidFill>
            <a:srgbClr val="DAF800"/>
          </a:solidFill>
          <a:latin typeface="Arial Unicode MS" charset="0"/>
          <a:ea typeface="ＭＳ Ｐゴシック" charset="0"/>
        </a:defRPr>
      </a:lvl6pPr>
      <a:lvl7pPr marL="914400" algn="l" rtl="0" eaLnBrk="1" fontAlgn="base" hangingPunct="1">
        <a:spcBef>
          <a:spcPct val="0"/>
        </a:spcBef>
        <a:spcAft>
          <a:spcPct val="0"/>
        </a:spcAft>
        <a:defRPr sz="3600">
          <a:solidFill>
            <a:srgbClr val="DAF800"/>
          </a:solidFill>
          <a:latin typeface="Arial Unicode MS" charset="0"/>
          <a:ea typeface="ＭＳ Ｐゴシック" charset="0"/>
        </a:defRPr>
      </a:lvl7pPr>
      <a:lvl8pPr marL="1371600" algn="l" rtl="0" eaLnBrk="1" fontAlgn="base" hangingPunct="1">
        <a:spcBef>
          <a:spcPct val="0"/>
        </a:spcBef>
        <a:spcAft>
          <a:spcPct val="0"/>
        </a:spcAft>
        <a:defRPr sz="3600">
          <a:solidFill>
            <a:srgbClr val="DAF800"/>
          </a:solidFill>
          <a:latin typeface="Arial Unicode MS" charset="0"/>
          <a:ea typeface="ＭＳ Ｐゴシック" charset="0"/>
        </a:defRPr>
      </a:lvl8pPr>
      <a:lvl9pPr marL="1828800" algn="l" rtl="0" eaLnBrk="1" fontAlgn="base" hangingPunct="1">
        <a:spcBef>
          <a:spcPct val="0"/>
        </a:spcBef>
        <a:spcAft>
          <a:spcPct val="0"/>
        </a:spcAft>
        <a:defRPr sz="3600">
          <a:solidFill>
            <a:srgbClr val="DAF800"/>
          </a:solidFill>
          <a:latin typeface="Arial Unicode MS" charset="0"/>
          <a:ea typeface="ＭＳ Ｐゴシック" charset="0"/>
        </a:defRPr>
      </a:lvl9pPr>
    </p:titleStyle>
    <p:bodyStyle>
      <a:lvl1pPr marL="342900" indent="-342900" algn="l" rtl="0" eaLnBrk="1" fontAlgn="base" hangingPunct="1">
        <a:spcBef>
          <a:spcPct val="20000"/>
        </a:spcBef>
        <a:spcAft>
          <a:spcPct val="0"/>
        </a:spcAft>
        <a:buChar char="•"/>
        <a:defRPr>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ea typeface="+mn-ea"/>
        </a:defRPr>
      </a:lvl2pPr>
      <a:lvl3pPr marL="1143000" indent="-228600" algn="l" rtl="0" eaLnBrk="1" fontAlgn="base" hangingPunct="1">
        <a:spcBef>
          <a:spcPct val="20000"/>
        </a:spcBef>
        <a:spcAft>
          <a:spcPct val="0"/>
        </a:spcAft>
        <a:buChar char="•"/>
        <a:defRPr sz="2400">
          <a:solidFill>
            <a:schemeClr val="tx1"/>
          </a:solidFill>
          <a:latin typeface="Arial" charset="0"/>
          <a:ea typeface="+mn-ea"/>
        </a:defRPr>
      </a:lvl3pPr>
      <a:lvl4pPr marL="1600200" indent="-228600" algn="l" rtl="0" eaLnBrk="1" fontAlgn="base" hangingPunct="1">
        <a:spcBef>
          <a:spcPct val="20000"/>
        </a:spcBef>
        <a:spcAft>
          <a:spcPct val="0"/>
        </a:spcAft>
        <a:buChar char="–"/>
        <a:defRPr sz="2000">
          <a:solidFill>
            <a:schemeClr val="tx1"/>
          </a:solidFill>
          <a:latin typeface="Arial" charset="0"/>
          <a:ea typeface="+mn-ea"/>
        </a:defRPr>
      </a:lvl4pPr>
      <a:lvl5pPr marL="2057400" indent="-228600" algn="l" rtl="0" eaLnBrk="1" fontAlgn="base" hangingPunct="1">
        <a:spcBef>
          <a:spcPct val="20000"/>
        </a:spcBef>
        <a:spcAft>
          <a:spcPct val="0"/>
        </a:spcAft>
        <a:buChar char="»"/>
        <a:defRPr sz="2000">
          <a:solidFill>
            <a:schemeClr val="tx1"/>
          </a:solidFill>
          <a:latin typeface="Arial" charset="0"/>
          <a:ea typeface="+mn-ea"/>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5EC69DA-80FB-B849-91B1-26ECB0E09BC0}" type="datetimeFigureOut">
              <a:rPr lang="en-US" smtClean="0">
                <a:solidFill>
                  <a:prstClr val="black">
                    <a:tint val="75000"/>
                  </a:prstClr>
                </a:solidFill>
                <a:latin typeface="Calibri"/>
                <a:ea typeface="+mn-ea"/>
              </a:rPr>
              <a:pPr defTabSz="457200" fontAlgn="auto">
                <a:spcBef>
                  <a:spcPts val="0"/>
                </a:spcBef>
                <a:spcAft>
                  <a:spcPts val="0"/>
                </a:spcAft>
              </a:pPr>
              <a:t>12/5/14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07FF3F6-D6FB-EA4E-966D-45022670B16B}"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55658045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5EC69DA-80FB-B849-91B1-26ECB0E09BC0}" type="datetimeFigureOut">
              <a:rPr lang="en-US" smtClean="0">
                <a:solidFill>
                  <a:prstClr val="black">
                    <a:tint val="75000"/>
                  </a:prstClr>
                </a:solidFill>
                <a:latin typeface="Calibri"/>
                <a:ea typeface="+mn-ea"/>
              </a:rPr>
              <a:pPr defTabSz="457200" fontAlgn="auto">
                <a:spcBef>
                  <a:spcPts val="0"/>
                </a:spcBef>
                <a:spcAft>
                  <a:spcPts val="0"/>
                </a:spcAft>
              </a:pPr>
              <a:t>12/5/14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07FF3F6-D6FB-EA4E-966D-45022670B16B}"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55658045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5EC69DA-80FB-B849-91B1-26ECB0E09BC0}" type="datetimeFigureOut">
              <a:rPr lang="en-US" smtClean="0">
                <a:solidFill>
                  <a:prstClr val="black">
                    <a:tint val="75000"/>
                  </a:prstClr>
                </a:solidFill>
                <a:latin typeface="Calibri"/>
                <a:ea typeface="+mn-ea"/>
              </a:rPr>
              <a:pPr defTabSz="457200" fontAlgn="auto">
                <a:spcBef>
                  <a:spcPts val="0"/>
                </a:spcBef>
                <a:spcAft>
                  <a:spcPts val="0"/>
                </a:spcAft>
              </a:pPr>
              <a:t>12/5/14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07FF3F6-D6FB-EA4E-966D-45022670B16B}"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55658045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83" name="Picture 11" descr="wse3-intern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7"/>
          <p:cNvSpPr>
            <a:spLocks noGrp="1" noChangeArrowheads="1"/>
          </p:cNvSpPr>
          <p:nvPr>
            <p:ph type="title"/>
          </p:nvPr>
        </p:nvSpPr>
        <p:spPr bwMode="auto">
          <a:xfrm>
            <a:off x="304800" y="304800"/>
            <a:ext cx="853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3080" name="Rectangle 8"/>
          <p:cNvSpPr>
            <a:spLocks noGrp="1" noChangeArrowheads="1"/>
          </p:cNvSpPr>
          <p:nvPr>
            <p:ph type="body" idx="1"/>
          </p:nvPr>
        </p:nvSpPr>
        <p:spPr bwMode="auto">
          <a:xfrm>
            <a:off x="457200" y="16764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xmlns:p14="http://schemas.microsoft.com/office/powerpoint/2010/main" spd="med">
    <p:fade thruBlk="1"/>
  </p:transitio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3200">
          <a:solidFill>
            <a:srgbClr val="632B57"/>
          </a:solidFill>
          <a:latin typeface="+mj-lt"/>
          <a:ea typeface="+mj-ea"/>
          <a:cs typeface="+mj-cs"/>
        </a:defRPr>
      </a:lvl1pPr>
      <a:lvl2pPr algn="ctr" rtl="0" eaLnBrk="1" fontAlgn="base" hangingPunct="1">
        <a:spcBef>
          <a:spcPct val="0"/>
        </a:spcBef>
        <a:spcAft>
          <a:spcPct val="0"/>
        </a:spcAft>
        <a:defRPr sz="3200">
          <a:solidFill>
            <a:srgbClr val="632B57"/>
          </a:solidFill>
          <a:latin typeface="Tahoma" charset="0"/>
          <a:ea typeface="ＭＳ Ｐゴシック" charset="0"/>
        </a:defRPr>
      </a:lvl2pPr>
      <a:lvl3pPr algn="ctr" rtl="0" eaLnBrk="1" fontAlgn="base" hangingPunct="1">
        <a:spcBef>
          <a:spcPct val="0"/>
        </a:spcBef>
        <a:spcAft>
          <a:spcPct val="0"/>
        </a:spcAft>
        <a:defRPr sz="3200">
          <a:solidFill>
            <a:srgbClr val="632B57"/>
          </a:solidFill>
          <a:latin typeface="Tahoma" charset="0"/>
          <a:ea typeface="ＭＳ Ｐゴシック" charset="0"/>
        </a:defRPr>
      </a:lvl3pPr>
      <a:lvl4pPr algn="ctr" rtl="0" eaLnBrk="1" fontAlgn="base" hangingPunct="1">
        <a:spcBef>
          <a:spcPct val="0"/>
        </a:spcBef>
        <a:spcAft>
          <a:spcPct val="0"/>
        </a:spcAft>
        <a:defRPr sz="3200">
          <a:solidFill>
            <a:srgbClr val="632B57"/>
          </a:solidFill>
          <a:latin typeface="Tahoma" charset="0"/>
          <a:ea typeface="ＭＳ Ｐゴシック" charset="0"/>
        </a:defRPr>
      </a:lvl4pPr>
      <a:lvl5pPr algn="ctr" rtl="0" eaLnBrk="1" fontAlgn="base" hangingPunct="1">
        <a:spcBef>
          <a:spcPct val="0"/>
        </a:spcBef>
        <a:spcAft>
          <a:spcPct val="0"/>
        </a:spcAft>
        <a:defRPr sz="3200">
          <a:solidFill>
            <a:srgbClr val="632B57"/>
          </a:solidFill>
          <a:latin typeface="Tahoma" charset="0"/>
          <a:ea typeface="ＭＳ Ｐゴシック" charset="0"/>
        </a:defRPr>
      </a:lvl5pPr>
      <a:lvl6pPr marL="457200" algn="ctr" rtl="0" eaLnBrk="1" fontAlgn="base" hangingPunct="1">
        <a:spcBef>
          <a:spcPct val="0"/>
        </a:spcBef>
        <a:spcAft>
          <a:spcPct val="0"/>
        </a:spcAft>
        <a:defRPr sz="3200">
          <a:solidFill>
            <a:srgbClr val="632B57"/>
          </a:solidFill>
          <a:latin typeface="Tahoma" charset="0"/>
          <a:ea typeface="ＭＳ Ｐゴシック" charset="0"/>
        </a:defRPr>
      </a:lvl6pPr>
      <a:lvl7pPr marL="914400" algn="ctr" rtl="0" eaLnBrk="1" fontAlgn="base" hangingPunct="1">
        <a:spcBef>
          <a:spcPct val="0"/>
        </a:spcBef>
        <a:spcAft>
          <a:spcPct val="0"/>
        </a:spcAft>
        <a:defRPr sz="3200">
          <a:solidFill>
            <a:srgbClr val="632B57"/>
          </a:solidFill>
          <a:latin typeface="Tahoma" charset="0"/>
          <a:ea typeface="ＭＳ Ｐゴシック" charset="0"/>
        </a:defRPr>
      </a:lvl7pPr>
      <a:lvl8pPr marL="1371600" algn="ctr" rtl="0" eaLnBrk="1" fontAlgn="base" hangingPunct="1">
        <a:spcBef>
          <a:spcPct val="0"/>
        </a:spcBef>
        <a:spcAft>
          <a:spcPct val="0"/>
        </a:spcAft>
        <a:defRPr sz="3200">
          <a:solidFill>
            <a:srgbClr val="632B57"/>
          </a:solidFill>
          <a:latin typeface="Tahoma" charset="0"/>
          <a:ea typeface="ＭＳ Ｐゴシック" charset="0"/>
        </a:defRPr>
      </a:lvl8pPr>
      <a:lvl9pPr marL="1828800" algn="ctr" rtl="0" eaLnBrk="1" fontAlgn="base" hangingPunct="1">
        <a:spcBef>
          <a:spcPct val="0"/>
        </a:spcBef>
        <a:spcAft>
          <a:spcPct val="0"/>
        </a:spcAft>
        <a:defRPr sz="3200">
          <a:solidFill>
            <a:srgbClr val="632B57"/>
          </a:solidFill>
          <a:latin typeface="Tahoma" charset="0"/>
          <a:ea typeface="ＭＳ Ｐゴシック" charset="0"/>
        </a:defRPr>
      </a:lvl9pPr>
    </p:titleStyle>
    <p:bodyStyle>
      <a:lvl1pPr marL="342900" indent="-342900" algn="l" rtl="0" eaLnBrk="1" fontAlgn="base" hangingPunct="1">
        <a:spcBef>
          <a:spcPct val="20000"/>
        </a:spcBef>
        <a:spcAft>
          <a:spcPct val="0"/>
        </a:spcAft>
        <a:buChar char="•"/>
        <a:defRPr sz="2400">
          <a:solidFill>
            <a:srgbClr val="545454"/>
          </a:solidFill>
          <a:latin typeface="+mn-lt"/>
          <a:ea typeface="+mn-ea"/>
          <a:cs typeface="+mn-cs"/>
        </a:defRPr>
      </a:lvl1pPr>
      <a:lvl2pPr marL="742950" indent="-285750" algn="l" rtl="0" eaLnBrk="1" fontAlgn="base" hangingPunct="1">
        <a:spcBef>
          <a:spcPct val="20000"/>
        </a:spcBef>
        <a:spcAft>
          <a:spcPct val="0"/>
        </a:spcAft>
        <a:buChar char="–"/>
        <a:defRPr sz="2400">
          <a:solidFill>
            <a:srgbClr val="545454"/>
          </a:solidFill>
          <a:latin typeface="+mn-lt"/>
          <a:ea typeface="+mn-ea"/>
        </a:defRPr>
      </a:lvl2pPr>
      <a:lvl3pPr marL="1143000" indent="-228600" algn="l" rtl="0" eaLnBrk="1" fontAlgn="base" hangingPunct="1">
        <a:spcBef>
          <a:spcPct val="20000"/>
        </a:spcBef>
        <a:spcAft>
          <a:spcPct val="0"/>
        </a:spcAft>
        <a:buChar char="•"/>
        <a:defRPr sz="2400">
          <a:solidFill>
            <a:srgbClr val="545454"/>
          </a:solidFill>
          <a:latin typeface="+mn-lt"/>
          <a:ea typeface="+mn-ea"/>
        </a:defRPr>
      </a:lvl3pPr>
      <a:lvl4pPr marL="1600200" indent="-228600" algn="l" rtl="0" eaLnBrk="1" fontAlgn="base" hangingPunct="1">
        <a:spcBef>
          <a:spcPct val="20000"/>
        </a:spcBef>
        <a:spcAft>
          <a:spcPct val="0"/>
        </a:spcAft>
        <a:buChar char="–"/>
        <a:defRPr sz="2400">
          <a:solidFill>
            <a:srgbClr val="545454"/>
          </a:solidFill>
          <a:latin typeface="+mn-lt"/>
          <a:ea typeface="+mn-ea"/>
        </a:defRPr>
      </a:lvl4pPr>
      <a:lvl5pPr marL="2057400" indent="-228600" algn="l" rtl="0" eaLnBrk="1" fontAlgn="base" hangingPunct="1">
        <a:spcBef>
          <a:spcPct val="20000"/>
        </a:spcBef>
        <a:spcAft>
          <a:spcPct val="0"/>
        </a:spcAft>
        <a:buChar char="»"/>
        <a:defRPr sz="2400">
          <a:solidFill>
            <a:srgbClr val="545454"/>
          </a:solidFill>
          <a:latin typeface="+mn-lt"/>
          <a:ea typeface="+mn-ea"/>
        </a:defRPr>
      </a:lvl5pPr>
      <a:lvl6pPr marL="2514600" indent="-228600" algn="l" rtl="0" eaLnBrk="1" fontAlgn="base" hangingPunct="1">
        <a:spcBef>
          <a:spcPct val="20000"/>
        </a:spcBef>
        <a:spcAft>
          <a:spcPct val="0"/>
        </a:spcAft>
        <a:buChar char="»"/>
        <a:defRPr sz="2400">
          <a:solidFill>
            <a:srgbClr val="545454"/>
          </a:solidFill>
          <a:latin typeface="+mn-lt"/>
          <a:ea typeface="+mn-ea"/>
        </a:defRPr>
      </a:lvl6pPr>
      <a:lvl7pPr marL="2971800" indent="-228600" algn="l" rtl="0" eaLnBrk="1" fontAlgn="base" hangingPunct="1">
        <a:spcBef>
          <a:spcPct val="20000"/>
        </a:spcBef>
        <a:spcAft>
          <a:spcPct val="0"/>
        </a:spcAft>
        <a:buChar char="»"/>
        <a:defRPr sz="2400">
          <a:solidFill>
            <a:srgbClr val="545454"/>
          </a:solidFill>
          <a:latin typeface="+mn-lt"/>
          <a:ea typeface="+mn-ea"/>
        </a:defRPr>
      </a:lvl7pPr>
      <a:lvl8pPr marL="3429000" indent="-228600" algn="l" rtl="0" eaLnBrk="1" fontAlgn="base" hangingPunct="1">
        <a:spcBef>
          <a:spcPct val="20000"/>
        </a:spcBef>
        <a:spcAft>
          <a:spcPct val="0"/>
        </a:spcAft>
        <a:buChar char="»"/>
        <a:defRPr sz="2400">
          <a:solidFill>
            <a:srgbClr val="545454"/>
          </a:solidFill>
          <a:latin typeface="+mn-lt"/>
          <a:ea typeface="+mn-ea"/>
        </a:defRPr>
      </a:lvl8pPr>
      <a:lvl9pPr marL="3886200" indent="-228600" algn="l" rtl="0" eaLnBrk="1" fontAlgn="base" hangingPunct="1">
        <a:spcBef>
          <a:spcPct val="20000"/>
        </a:spcBef>
        <a:spcAft>
          <a:spcPct val="0"/>
        </a:spcAft>
        <a:buChar char="»"/>
        <a:defRPr sz="2400">
          <a:solidFill>
            <a:srgbClr val="54545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524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762000" y="1295400"/>
            <a:ext cx="7391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216E80FF-4885-2B4B-B3D6-0605BE99D7D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xmlns:p14="http://schemas.microsoft.com/office/powerpoint/2010/main" spd="med">
    <p:fade thruBlk="1"/>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Times New Roman" charset="0"/>
          <a:ea typeface="ＭＳ Ｐゴシック" charset="0"/>
        </a:defRPr>
      </a:lvl2pPr>
      <a:lvl3pPr algn="l" rtl="0" eaLnBrk="1" fontAlgn="base" hangingPunct="1">
        <a:spcBef>
          <a:spcPct val="0"/>
        </a:spcBef>
        <a:spcAft>
          <a:spcPct val="0"/>
        </a:spcAft>
        <a:defRPr sz="4000">
          <a:solidFill>
            <a:schemeClr val="bg1"/>
          </a:solidFill>
          <a:latin typeface="Times New Roman" charset="0"/>
          <a:ea typeface="ＭＳ Ｐゴシック" charset="0"/>
        </a:defRPr>
      </a:lvl3pPr>
      <a:lvl4pPr algn="l" rtl="0" eaLnBrk="1" fontAlgn="base" hangingPunct="1">
        <a:spcBef>
          <a:spcPct val="0"/>
        </a:spcBef>
        <a:spcAft>
          <a:spcPct val="0"/>
        </a:spcAft>
        <a:defRPr sz="4000">
          <a:solidFill>
            <a:schemeClr val="bg1"/>
          </a:solidFill>
          <a:latin typeface="Times New Roman" charset="0"/>
          <a:ea typeface="ＭＳ Ｐゴシック" charset="0"/>
        </a:defRPr>
      </a:lvl4pPr>
      <a:lvl5pPr algn="l" rtl="0" eaLnBrk="1" fontAlgn="base" hangingPunct="1">
        <a:spcBef>
          <a:spcPct val="0"/>
        </a:spcBef>
        <a:spcAft>
          <a:spcPct val="0"/>
        </a:spcAft>
        <a:defRPr sz="4000">
          <a:solidFill>
            <a:schemeClr val="bg1"/>
          </a:solidFill>
          <a:latin typeface="Times New Roman" charset="0"/>
          <a:ea typeface="ＭＳ Ｐゴシック" charset="0"/>
        </a:defRPr>
      </a:lvl5pPr>
      <a:lvl6pPr marL="457200" algn="l" rtl="0" eaLnBrk="1" fontAlgn="base" hangingPunct="1">
        <a:spcBef>
          <a:spcPct val="0"/>
        </a:spcBef>
        <a:spcAft>
          <a:spcPct val="0"/>
        </a:spcAft>
        <a:defRPr sz="4000">
          <a:solidFill>
            <a:schemeClr val="bg1"/>
          </a:solidFill>
          <a:latin typeface="Times New Roman" charset="0"/>
          <a:ea typeface="ＭＳ Ｐゴシック" charset="0"/>
        </a:defRPr>
      </a:lvl6pPr>
      <a:lvl7pPr marL="914400" algn="l" rtl="0" eaLnBrk="1" fontAlgn="base" hangingPunct="1">
        <a:spcBef>
          <a:spcPct val="0"/>
        </a:spcBef>
        <a:spcAft>
          <a:spcPct val="0"/>
        </a:spcAft>
        <a:defRPr sz="4000">
          <a:solidFill>
            <a:schemeClr val="bg1"/>
          </a:solidFill>
          <a:latin typeface="Times New Roman" charset="0"/>
          <a:ea typeface="ＭＳ Ｐゴシック" charset="0"/>
        </a:defRPr>
      </a:lvl7pPr>
      <a:lvl8pPr marL="1371600" algn="l" rtl="0" eaLnBrk="1" fontAlgn="base" hangingPunct="1">
        <a:spcBef>
          <a:spcPct val="0"/>
        </a:spcBef>
        <a:spcAft>
          <a:spcPct val="0"/>
        </a:spcAft>
        <a:defRPr sz="4000">
          <a:solidFill>
            <a:schemeClr val="bg1"/>
          </a:solidFill>
          <a:latin typeface="Times New Roman" charset="0"/>
          <a:ea typeface="ＭＳ Ｐゴシック" charset="0"/>
        </a:defRPr>
      </a:lvl8pPr>
      <a:lvl9pPr marL="1828800" algn="l" rtl="0" eaLnBrk="1" fontAlgn="base" hangingPunct="1">
        <a:spcBef>
          <a:spcPct val="0"/>
        </a:spcBef>
        <a:spcAft>
          <a:spcPct val="0"/>
        </a:spcAft>
        <a:defRPr sz="4000">
          <a:solidFill>
            <a:schemeClr val="bg1"/>
          </a:solidFill>
          <a:latin typeface="Times New Roman" charset="0"/>
          <a:ea typeface="ＭＳ Ｐゴシック"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ea typeface="+mn-ea"/>
        </a:defRPr>
      </a:lvl2pPr>
      <a:lvl3pPr marL="1143000" indent="-228600" algn="l" rtl="0" eaLnBrk="1" fontAlgn="base" hangingPunct="1">
        <a:spcBef>
          <a:spcPct val="20000"/>
        </a:spcBef>
        <a:spcAft>
          <a:spcPct val="0"/>
        </a:spcAft>
        <a:buChar char="•"/>
        <a:defRPr sz="2000">
          <a:solidFill>
            <a:schemeClr val="bg1"/>
          </a:solidFill>
          <a:latin typeface="+mn-lt"/>
          <a:ea typeface="+mn-ea"/>
        </a:defRPr>
      </a:lvl3pPr>
      <a:lvl4pPr marL="1600200" indent="-228600" algn="l" rtl="0" eaLnBrk="1" fontAlgn="base" hangingPunct="1">
        <a:spcBef>
          <a:spcPct val="20000"/>
        </a:spcBef>
        <a:spcAft>
          <a:spcPct val="0"/>
        </a:spcAft>
        <a:buChar char="–"/>
        <a:defRPr>
          <a:solidFill>
            <a:schemeClr val="bg1"/>
          </a:solidFill>
          <a:latin typeface="+mn-lt"/>
          <a:ea typeface="+mn-ea"/>
        </a:defRPr>
      </a:lvl4pPr>
      <a:lvl5pPr marL="2057400" indent="-228600" algn="l" rtl="0" eaLnBrk="1" fontAlgn="base" hangingPunct="1">
        <a:spcBef>
          <a:spcPct val="20000"/>
        </a:spcBef>
        <a:spcAft>
          <a:spcPct val="0"/>
        </a:spcAft>
        <a:buChar char="»"/>
        <a:defRPr>
          <a:solidFill>
            <a:schemeClr val="bg1"/>
          </a:solidFill>
          <a:latin typeface="+mn-lt"/>
          <a:ea typeface="+mn-ea"/>
        </a:defRPr>
      </a:lvl5pPr>
      <a:lvl6pPr marL="2514600" indent="-228600" algn="l" rtl="0" eaLnBrk="1" fontAlgn="base" hangingPunct="1">
        <a:spcBef>
          <a:spcPct val="20000"/>
        </a:spcBef>
        <a:spcAft>
          <a:spcPct val="0"/>
        </a:spcAft>
        <a:buChar char="»"/>
        <a:defRPr>
          <a:solidFill>
            <a:schemeClr val="bg1"/>
          </a:solidFill>
          <a:latin typeface="+mn-lt"/>
          <a:ea typeface="+mn-ea"/>
        </a:defRPr>
      </a:lvl6pPr>
      <a:lvl7pPr marL="2971800" indent="-228600" algn="l" rtl="0" eaLnBrk="1" fontAlgn="base" hangingPunct="1">
        <a:spcBef>
          <a:spcPct val="20000"/>
        </a:spcBef>
        <a:spcAft>
          <a:spcPct val="0"/>
        </a:spcAft>
        <a:buChar char="»"/>
        <a:defRPr>
          <a:solidFill>
            <a:schemeClr val="bg1"/>
          </a:solidFill>
          <a:latin typeface="+mn-lt"/>
          <a:ea typeface="+mn-ea"/>
        </a:defRPr>
      </a:lvl7pPr>
      <a:lvl8pPr marL="3429000" indent="-228600" algn="l" rtl="0" eaLnBrk="1" fontAlgn="base" hangingPunct="1">
        <a:spcBef>
          <a:spcPct val="20000"/>
        </a:spcBef>
        <a:spcAft>
          <a:spcPct val="0"/>
        </a:spcAft>
        <a:buChar char="»"/>
        <a:defRPr>
          <a:solidFill>
            <a:schemeClr val="bg1"/>
          </a:solidFill>
          <a:latin typeface="+mn-lt"/>
          <a:ea typeface="+mn-ea"/>
        </a:defRPr>
      </a:lvl8pPr>
      <a:lvl9pPr marL="3886200" indent="-228600" algn="l" rtl="0" eaLnBrk="1" fontAlgn="base" hangingPunct="1">
        <a:spcBef>
          <a:spcPct val="20000"/>
        </a:spcBef>
        <a:spcAft>
          <a:spcPct val="0"/>
        </a:spcAft>
        <a:buChar char="»"/>
        <a:defRPr>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algn="l">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FFE582EB-4887-A148-B2E1-2E8FE8FB84C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5EC69DA-80FB-B849-91B1-26ECB0E09BC0}" type="datetimeFigureOut">
              <a:rPr lang="en-US" smtClean="0">
                <a:solidFill>
                  <a:prstClr val="black">
                    <a:tint val="75000"/>
                  </a:prstClr>
                </a:solidFill>
                <a:latin typeface="Calibri"/>
                <a:ea typeface="+mn-ea"/>
              </a:rPr>
              <a:pPr defTabSz="457200" fontAlgn="auto">
                <a:spcBef>
                  <a:spcPts val="0"/>
                </a:spcBef>
                <a:spcAft>
                  <a:spcPts val="0"/>
                </a:spcAft>
              </a:pPr>
              <a:t>12/5/14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07FF3F6-D6FB-EA4E-966D-45022670B16B}"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55658045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5EC69DA-80FB-B849-91B1-26ECB0E09BC0}" type="datetimeFigureOut">
              <a:rPr lang="en-US" smtClean="0">
                <a:solidFill>
                  <a:prstClr val="black">
                    <a:tint val="75000"/>
                  </a:prstClr>
                </a:solidFill>
                <a:latin typeface="Calibri"/>
                <a:ea typeface="+mn-ea"/>
              </a:rPr>
              <a:pPr defTabSz="457200" fontAlgn="auto">
                <a:spcBef>
                  <a:spcPts val="0"/>
                </a:spcBef>
                <a:spcAft>
                  <a:spcPts val="0"/>
                </a:spcAft>
              </a:pPr>
              <a:t>12/5/14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07FF3F6-D6FB-EA4E-966D-45022670B16B}"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55658045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5EC69DA-80FB-B849-91B1-26ECB0E09BC0}" type="datetimeFigureOut">
              <a:rPr lang="en-US" smtClean="0">
                <a:solidFill>
                  <a:prstClr val="black">
                    <a:tint val="75000"/>
                  </a:prstClr>
                </a:solidFill>
                <a:latin typeface="Calibri"/>
                <a:ea typeface="+mn-ea"/>
              </a:rPr>
              <a:pPr defTabSz="457200" fontAlgn="auto">
                <a:spcBef>
                  <a:spcPts val="0"/>
                </a:spcBef>
                <a:spcAft>
                  <a:spcPts val="0"/>
                </a:spcAft>
              </a:pPr>
              <a:t>12/5/14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07FF3F6-D6FB-EA4E-966D-45022670B16B}"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55658045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5EC69DA-80FB-B849-91B1-26ECB0E09BC0}" type="datetimeFigureOut">
              <a:rPr lang="en-US" smtClean="0">
                <a:solidFill>
                  <a:prstClr val="black">
                    <a:tint val="75000"/>
                  </a:prstClr>
                </a:solidFill>
                <a:latin typeface="Calibri"/>
                <a:ea typeface="+mn-ea"/>
              </a:rPr>
              <a:pPr defTabSz="457200" fontAlgn="auto">
                <a:spcBef>
                  <a:spcPts val="0"/>
                </a:spcBef>
                <a:spcAft>
                  <a:spcPts val="0"/>
                </a:spcAft>
              </a:pPr>
              <a:t>12/5/14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07FF3F6-D6FB-EA4E-966D-45022670B16B}"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55658045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5EC69DA-80FB-B849-91B1-26ECB0E09BC0}" type="datetimeFigureOut">
              <a:rPr lang="en-US" smtClean="0">
                <a:solidFill>
                  <a:prstClr val="black">
                    <a:tint val="75000"/>
                  </a:prstClr>
                </a:solidFill>
                <a:latin typeface="Calibri"/>
                <a:ea typeface="+mn-ea"/>
              </a:rPr>
              <a:pPr defTabSz="457200" fontAlgn="auto">
                <a:spcBef>
                  <a:spcPts val="0"/>
                </a:spcBef>
                <a:spcAft>
                  <a:spcPts val="0"/>
                </a:spcAft>
              </a:pPr>
              <a:t>12/5/14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07FF3F6-D6FB-EA4E-966D-45022670B16B}"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55658045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1.gif"/><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0.pn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gif"/><Relationship Id="rId5" Type="http://schemas.openxmlformats.org/officeDocument/2006/relationships/image" Target="../media/image9.gif"/><Relationship Id="rId1" Type="http://schemas.openxmlformats.org/officeDocument/2006/relationships/slideLayout" Target="../slideLayouts/slideLayout4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265559" y="4354933"/>
            <a:ext cx="3441800" cy="1032485"/>
          </a:xfrm>
        </p:spPr>
        <p:txBody>
          <a:bodyPr anchor="ctr"/>
          <a:lstStyle/>
          <a:p>
            <a:pPr algn="ctr"/>
            <a:r>
              <a:rPr lang="en-US" b="1" dirty="0" smtClean="0">
                <a:solidFill>
                  <a:srgbClr val="FFFFFF"/>
                </a:solidFill>
              </a:rPr>
              <a:t>Raymond Knight, Ph.D.</a:t>
            </a:r>
          </a:p>
        </p:txBody>
      </p:sp>
      <p:sp>
        <p:nvSpPr>
          <p:cNvPr id="5" name="Slide Number Placeholder 4"/>
          <p:cNvSpPr>
            <a:spLocks noGrp="1"/>
          </p:cNvSpPr>
          <p:nvPr>
            <p:ph type="sldNum" sz="quarter" idx="4294967295"/>
          </p:nvPr>
        </p:nvSpPr>
        <p:spPr>
          <a:xfrm>
            <a:off x="8392247" y="5752307"/>
            <a:ext cx="502920" cy="365125"/>
          </a:xfrm>
          <a:prstGeom prst="rect">
            <a:avLst/>
          </a:prstGeom>
        </p:spPr>
        <p:txBody>
          <a:bodyPr/>
          <a:lstStyle/>
          <a:p>
            <a:fld id="{0B38FF6C-44CB-4531-994A-1E74F5F3AA8F}" type="slidenum">
              <a:rPr lang="en-US" smtClean="0"/>
              <a:pPr/>
              <a:t>1</a:t>
            </a:fld>
            <a:endParaRPr lang="en-US" dirty="0"/>
          </a:p>
        </p:txBody>
      </p:sp>
      <p:sp>
        <p:nvSpPr>
          <p:cNvPr id="3" name="Title 2"/>
          <p:cNvSpPr>
            <a:spLocks noGrp="1"/>
          </p:cNvSpPr>
          <p:nvPr>
            <p:ph type="ctrTitle"/>
          </p:nvPr>
        </p:nvSpPr>
        <p:spPr>
          <a:xfrm>
            <a:off x="489109" y="2642286"/>
            <a:ext cx="8218249" cy="1162050"/>
          </a:xfrm>
        </p:spPr>
        <p:txBody>
          <a:bodyPr/>
          <a:lstStyle/>
          <a:p>
            <a:pPr algn="ctr"/>
            <a:r>
              <a:rPr lang="en-US" sz="3600" dirty="0" smtClean="0">
                <a:latin typeface="+mn-lt"/>
              </a:rPr>
              <a:t>Civil Commitment: </a:t>
            </a:r>
            <a:br>
              <a:rPr lang="en-US" sz="3600" dirty="0" smtClean="0">
                <a:latin typeface="+mn-lt"/>
              </a:rPr>
            </a:br>
            <a:r>
              <a:rPr lang="en-US" sz="3200" dirty="0" smtClean="0">
                <a:latin typeface="+mn-lt"/>
              </a:rPr>
              <a:t>Dubious Solution to a Serious Problem?</a:t>
            </a:r>
            <a:endParaRPr lang="en-US" sz="3200" dirty="0">
              <a:latin typeface="+mn-lt"/>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
          <p:cNvSpPr>
            <a:spLocks/>
          </p:cNvSpPr>
          <p:nvPr/>
        </p:nvSpPr>
        <p:spPr bwMode="auto">
          <a:xfrm>
            <a:off x="5646265" y="3186055"/>
            <a:ext cx="995150" cy="53006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49" name="Freeform 7"/>
          <p:cNvSpPr>
            <a:spLocks/>
          </p:cNvSpPr>
          <p:nvPr/>
        </p:nvSpPr>
        <p:spPr bwMode="auto">
          <a:xfrm>
            <a:off x="4807675" y="3133758"/>
            <a:ext cx="857988" cy="715163"/>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51" name="Freeform 6"/>
          <p:cNvSpPr>
            <a:spLocks/>
          </p:cNvSpPr>
          <p:nvPr/>
        </p:nvSpPr>
        <p:spPr bwMode="auto">
          <a:xfrm>
            <a:off x="5021916" y="1943652"/>
            <a:ext cx="734441" cy="82011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52" name="Freeform 7"/>
          <p:cNvSpPr>
            <a:spLocks/>
          </p:cNvSpPr>
          <p:nvPr/>
        </p:nvSpPr>
        <p:spPr bwMode="auto">
          <a:xfrm>
            <a:off x="5310341" y="2712327"/>
            <a:ext cx="559008" cy="940127"/>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54" name="Freeform 3053"/>
          <p:cNvSpPr>
            <a:spLocks/>
          </p:cNvSpPr>
          <p:nvPr/>
        </p:nvSpPr>
        <p:spPr bwMode="auto">
          <a:xfrm>
            <a:off x="7356129" y="1817983"/>
            <a:ext cx="145935" cy="535740"/>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55" name="Freeform 3054"/>
          <p:cNvSpPr>
            <a:spLocks/>
          </p:cNvSpPr>
          <p:nvPr/>
        </p:nvSpPr>
        <p:spPr bwMode="auto">
          <a:xfrm>
            <a:off x="6711096" y="1770299"/>
            <a:ext cx="875610" cy="765743"/>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56" name="Freeform 3055"/>
          <p:cNvSpPr>
            <a:spLocks/>
          </p:cNvSpPr>
          <p:nvPr/>
        </p:nvSpPr>
        <p:spPr bwMode="auto">
          <a:xfrm>
            <a:off x="7723886" y="1963839"/>
            <a:ext cx="58374" cy="39269"/>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57" name="Freeform 3056"/>
          <p:cNvSpPr>
            <a:spLocks/>
          </p:cNvSpPr>
          <p:nvPr/>
        </p:nvSpPr>
        <p:spPr bwMode="auto">
          <a:xfrm>
            <a:off x="7540007" y="1156022"/>
            <a:ext cx="545797" cy="841476"/>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60" name="Freeform 3057"/>
          <p:cNvSpPr>
            <a:spLocks/>
          </p:cNvSpPr>
          <p:nvPr/>
        </p:nvSpPr>
        <p:spPr bwMode="auto">
          <a:xfrm>
            <a:off x="7347373" y="1711396"/>
            <a:ext cx="172204" cy="474032"/>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63" name="Freeform 3058"/>
          <p:cNvSpPr>
            <a:spLocks/>
          </p:cNvSpPr>
          <p:nvPr/>
        </p:nvSpPr>
        <p:spPr bwMode="auto">
          <a:xfrm>
            <a:off x="7499145" y="1652493"/>
            <a:ext cx="286032" cy="521715"/>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66" name="Freeform 3059"/>
          <p:cNvSpPr>
            <a:spLocks/>
          </p:cNvSpPr>
          <p:nvPr/>
        </p:nvSpPr>
        <p:spPr bwMode="auto">
          <a:xfrm>
            <a:off x="7493307" y="2207867"/>
            <a:ext cx="242252" cy="25524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69" name="Freeform 3060"/>
          <p:cNvSpPr>
            <a:spLocks/>
          </p:cNvSpPr>
          <p:nvPr/>
        </p:nvSpPr>
        <p:spPr bwMode="auto">
          <a:xfrm>
            <a:off x="7469959" y="2059206"/>
            <a:ext cx="487423" cy="213173"/>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85" name="Freeform 2853"/>
          <p:cNvSpPr>
            <a:spLocks/>
          </p:cNvSpPr>
          <p:nvPr/>
        </p:nvSpPr>
        <p:spPr bwMode="auto">
          <a:xfrm>
            <a:off x="7736058" y="2406270"/>
            <a:ext cx="2918" cy="2805"/>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86" name="Freeform 2854"/>
          <p:cNvSpPr>
            <a:spLocks/>
          </p:cNvSpPr>
          <p:nvPr/>
        </p:nvSpPr>
        <p:spPr bwMode="auto">
          <a:xfrm>
            <a:off x="2123828" y="3637535"/>
            <a:ext cx="846358" cy="109944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87" name="Freeform 2855"/>
          <p:cNvSpPr>
            <a:spLocks/>
          </p:cNvSpPr>
          <p:nvPr/>
        </p:nvSpPr>
        <p:spPr bwMode="auto">
          <a:xfrm>
            <a:off x="5109429" y="4361148"/>
            <a:ext cx="817173" cy="656301"/>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88" name="Freeform 2856"/>
          <p:cNvSpPr>
            <a:spLocks/>
          </p:cNvSpPr>
          <p:nvPr/>
        </p:nvSpPr>
        <p:spPr bwMode="auto">
          <a:xfrm>
            <a:off x="2920572" y="3749723"/>
            <a:ext cx="922239" cy="998475"/>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89" name="Freeform 2857"/>
          <p:cNvSpPr>
            <a:spLocks/>
          </p:cNvSpPr>
          <p:nvPr/>
        </p:nvSpPr>
        <p:spPr bwMode="auto">
          <a:xfrm>
            <a:off x="3297055" y="3861911"/>
            <a:ext cx="1929113" cy="1853909"/>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90" name="Freeform 2858"/>
          <p:cNvSpPr>
            <a:spLocks/>
          </p:cNvSpPr>
          <p:nvPr/>
        </p:nvSpPr>
        <p:spPr bwMode="auto">
          <a:xfrm>
            <a:off x="4998527" y="3794598"/>
            <a:ext cx="656657" cy="588988"/>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1" name="Freeform 2859"/>
          <p:cNvSpPr>
            <a:spLocks/>
          </p:cNvSpPr>
          <p:nvPr/>
        </p:nvSpPr>
        <p:spPr bwMode="auto">
          <a:xfrm>
            <a:off x="3851566" y="3730090"/>
            <a:ext cx="1179064" cy="572160"/>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2" name="Freeform 2860"/>
          <p:cNvSpPr>
            <a:spLocks/>
          </p:cNvSpPr>
          <p:nvPr/>
        </p:nvSpPr>
        <p:spPr bwMode="auto">
          <a:xfrm>
            <a:off x="2310610" y="2807342"/>
            <a:ext cx="729619" cy="936771"/>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3" name="Freeform 2861"/>
          <p:cNvSpPr>
            <a:spLocks/>
          </p:cNvSpPr>
          <p:nvPr/>
        </p:nvSpPr>
        <p:spPr bwMode="auto">
          <a:xfrm>
            <a:off x="5296211" y="1822891"/>
            <a:ext cx="776315" cy="353393"/>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4" name="Freeform 2862"/>
          <p:cNvSpPr>
            <a:spLocks/>
          </p:cNvSpPr>
          <p:nvPr/>
        </p:nvSpPr>
        <p:spPr bwMode="auto">
          <a:xfrm>
            <a:off x="2978941" y="3090617"/>
            <a:ext cx="986445" cy="667519"/>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5" name="Freeform 2863"/>
          <p:cNvSpPr>
            <a:spLocks/>
          </p:cNvSpPr>
          <p:nvPr/>
        </p:nvSpPr>
        <p:spPr bwMode="auto">
          <a:xfrm>
            <a:off x="1140301" y="2529677"/>
            <a:ext cx="1082755" cy="1904394"/>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96" name="Freeform 2864"/>
          <p:cNvSpPr>
            <a:spLocks/>
          </p:cNvSpPr>
          <p:nvPr/>
        </p:nvSpPr>
        <p:spPr bwMode="auto">
          <a:xfrm>
            <a:off x="2771729" y="2336152"/>
            <a:ext cx="957260" cy="771294"/>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7" name="Freeform 2865"/>
          <p:cNvSpPr>
            <a:spLocks/>
          </p:cNvSpPr>
          <p:nvPr/>
        </p:nvSpPr>
        <p:spPr bwMode="auto">
          <a:xfrm>
            <a:off x="5617244" y="3530956"/>
            <a:ext cx="1111940" cy="454362"/>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8" name="Freeform 2866"/>
          <p:cNvSpPr>
            <a:spLocks/>
          </p:cNvSpPr>
          <p:nvPr/>
        </p:nvSpPr>
        <p:spPr bwMode="auto">
          <a:xfrm>
            <a:off x="6431499" y="3289751"/>
            <a:ext cx="1149880" cy="586183"/>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9" name="Freeform 2867"/>
          <p:cNvSpPr>
            <a:spLocks/>
          </p:cNvSpPr>
          <p:nvPr/>
        </p:nvSpPr>
        <p:spPr bwMode="auto">
          <a:xfrm>
            <a:off x="7572623" y="2411879"/>
            <a:ext cx="160516" cy="106579"/>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0" name="Freeform 2868"/>
          <p:cNvSpPr>
            <a:spLocks/>
          </p:cNvSpPr>
          <p:nvPr/>
        </p:nvSpPr>
        <p:spPr bwMode="auto">
          <a:xfrm>
            <a:off x="3956631" y="3247681"/>
            <a:ext cx="1021467" cy="507651"/>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101" name="Freeform 2869"/>
          <p:cNvSpPr>
            <a:spLocks/>
          </p:cNvSpPr>
          <p:nvPr/>
        </p:nvSpPr>
        <p:spPr bwMode="auto">
          <a:xfrm>
            <a:off x="5824456" y="2047268"/>
            <a:ext cx="569103" cy="715199"/>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2" name="Freeform 2870"/>
          <p:cNvSpPr>
            <a:spLocks/>
          </p:cNvSpPr>
          <p:nvPr/>
        </p:nvSpPr>
        <p:spPr bwMode="auto">
          <a:xfrm>
            <a:off x="1621850" y="2667107"/>
            <a:ext cx="787989" cy="1321015"/>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3" name="Freeform 2871"/>
          <p:cNvSpPr>
            <a:spLocks/>
          </p:cNvSpPr>
          <p:nvPr/>
        </p:nvSpPr>
        <p:spPr bwMode="auto">
          <a:xfrm>
            <a:off x="7701036" y="2181893"/>
            <a:ext cx="125494" cy="218767"/>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4" name="Freeform 2872"/>
          <p:cNvSpPr>
            <a:spLocks/>
          </p:cNvSpPr>
          <p:nvPr/>
        </p:nvSpPr>
        <p:spPr bwMode="auto">
          <a:xfrm>
            <a:off x="6492787" y="2902702"/>
            <a:ext cx="1036059" cy="664715"/>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105" name="Freeform 2873"/>
          <p:cNvSpPr>
            <a:spLocks/>
          </p:cNvSpPr>
          <p:nvPr/>
        </p:nvSpPr>
        <p:spPr bwMode="auto">
          <a:xfrm>
            <a:off x="6878026" y="2751248"/>
            <a:ext cx="644983" cy="3113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6" name="Freeform 2874"/>
          <p:cNvSpPr>
            <a:spLocks/>
          </p:cNvSpPr>
          <p:nvPr/>
        </p:nvSpPr>
        <p:spPr bwMode="auto">
          <a:xfrm>
            <a:off x="3953712" y="3256095"/>
            <a:ext cx="17511" cy="499237"/>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7" name="Freeform 2875"/>
          <p:cNvSpPr>
            <a:spLocks/>
          </p:cNvSpPr>
          <p:nvPr/>
        </p:nvSpPr>
        <p:spPr bwMode="auto">
          <a:xfrm>
            <a:off x="4794234" y="3149516"/>
            <a:ext cx="2918" cy="2805"/>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8" name="Freeform 2876"/>
          <p:cNvSpPr>
            <a:spLocks/>
          </p:cNvSpPr>
          <p:nvPr/>
        </p:nvSpPr>
        <p:spPr bwMode="auto">
          <a:xfrm>
            <a:off x="4805907" y="3135493"/>
            <a:ext cx="504896" cy="16828"/>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9" name="Rectangle 2877"/>
          <p:cNvSpPr>
            <a:spLocks noChangeArrowheads="1"/>
          </p:cNvSpPr>
          <p:nvPr/>
        </p:nvSpPr>
        <p:spPr bwMode="auto">
          <a:xfrm>
            <a:off x="5990809" y="4748197"/>
            <a:ext cx="2918"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10" name="Freeform 2878"/>
          <p:cNvSpPr>
            <a:spLocks/>
          </p:cNvSpPr>
          <p:nvPr/>
        </p:nvSpPr>
        <p:spPr bwMode="auto">
          <a:xfrm>
            <a:off x="5914928" y="3965685"/>
            <a:ext cx="78799" cy="782512"/>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11" name="Freeform 2879"/>
          <p:cNvSpPr>
            <a:spLocks/>
          </p:cNvSpPr>
          <p:nvPr/>
        </p:nvSpPr>
        <p:spPr bwMode="auto">
          <a:xfrm>
            <a:off x="6425662" y="3528151"/>
            <a:ext cx="309359" cy="347783"/>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12" name="Freeform 2880"/>
          <p:cNvSpPr>
            <a:spLocks/>
          </p:cNvSpPr>
          <p:nvPr/>
        </p:nvSpPr>
        <p:spPr bwMode="auto">
          <a:xfrm>
            <a:off x="6653303" y="3326212"/>
            <a:ext cx="2918" cy="2805"/>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13" name="Freeform 2881"/>
          <p:cNvSpPr>
            <a:spLocks/>
          </p:cNvSpPr>
          <p:nvPr/>
        </p:nvSpPr>
        <p:spPr bwMode="auto">
          <a:xfrm>
            <a:off x="6484031" y="3329017"/>
            <a:ext cx="172190" cy="241205"/>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14" name="Freeform 2882"/>
          <p:cNvSpPr>
            <a:spLocks/>
          </p:cNvSpPr>
          <p:nvPr/>
        </p:nvSpPr>
        <p:spPr bwMode="auto">
          <a:xfrm>
            <a:off x="7523009" y="2840999"/>
            <a:ext cx="2918" cy="8414"/>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15" name="Freeform 2883"/>
          <p:cNvSpPr>
            <a:spLocks/>
          </p:cNvSpPr>
          <p:nvPr/>
        </p:nvSpPr>
        <p:spPr bwMode="auto">
          <a:xfrm>
            <a:off x="7382922" y="2737225"/>
            <a:ext cx="140087" cy="112188"/>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16" name="Freeform 2884"/>
          <p:cNvSpPr>
            <a:spLocks/>
          </p:cNvSpPr>
          <p:nvPr/>
        </p:nvSpPr>
        <p:spPr bwMode="auto">
          <a:xfrm>
            <a:off x="7569705" y="2518458"/>
            <a:ext cx="2918" cy="2805"/>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17" name="Freeform 2885"/>
          <p:cNvSpPr>
            <a:spLocks/>
          </p:cNvSpPr>
          <p:nvPr/>
        </p:nvSpPr>
        <p:spPr bwMode="auto">
          <a:xfrm>
            <a:off x="7733139" y="2409074"/>
            <a:ext cx="8755" cy="2805"/>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18" name="Freeform 2886"/>
          <p:cNvSpPr>
            <a:spLocks/>
          </p:cNvSpPr>
          <p:nvPr/>
        </p:nvSpPr>
        <p:spPr bwMode="auto">
          <a:xfrm>
            <a:off x="7391678" y="2409074"/>
            <a:ext cx="344380" cy="112188"/>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19" name="Rectangle 2887"/>
          <p:cNvSpPr>
            <a:spLocks noChangeArrowheads="1"/>
          </p:cNvSpPr>
          <p:nvPr/>
        </p:nvSpPr>
        <p:spPr bwMode="auto">
          <a:xfrm>
            <a:off x="1408801" y="1806063"/>
            <a:ext cx="8755" cy="8414"/>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20" name="Freeform 2888"/>
          <p:cNvSpPr>
            <a:spLocks/>
          </p:cNvSpPr>
          <p:nvPr/>
        </p:nvSpPr>
        <p:spPr bwMode="auto">
          <a:xfrm>
            <a:off x="1417556" y="1517179"/>
            <a:ext cx="2320189" cy="1365891"/>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21" name="Rectangle 2889"/>
          <p:cNvSpPr>
            <a:spLocks noChangeArrowheads="1"/>
          </p:cNvSpPr>
          <p:nvPr/>
        </p:nvSpPr>
        <p:spPr bwMode="auto">
          <a:xfrm>
            <a:off x="1239529" y="2529677"/>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22" name="Freeform 2890"/>
          <p:cNvSpPr>
            <a:spLocks/>
          </p:cNvSpPr>
          <p:nvPr/>
        </p:nvSpPr>
        <p:spPr bwMode="auto">
          <a:xfrm>
            <a:off x="2120909" y="4434070"/>
            <a:ext cx="2918" cy="1402"/>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23" name="Freeform 2891"/>
          <p:cNvSpPr>
            <a:spLocks/>
          </p:cNvSpPr>
          <p:nvPr/>
        </p:nvSpPr>
        <p:spPr bwMode="auto">
          <a:xfrm>
            <a:off x="2304773" y="2804538"/>
            <a:ext cx="116739" cy="827388"/>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24" name="Freeform 2892"/>
          <p:cNvSpPr>
            <a:spLocks/>
          </p:cNvSpPr>
          <p:nvPr/>
        </p:nvSpPr>
        <p:spPr bwMode="auto">
          <a:xfrm>
            <a:off x="1239529" y="2529677"/>
            <a:ext cx="1071081" cy="1904394"/>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25" name="Freeform 2893"/>
          <p:cNvSpPr>
            <a:spLocks/>
          </p:cNvSpPr>
          <p:nvPr/>
        </p:nvSpPr>
        <p:spPr bwMode="auto">
          <a:xfrm>
            <a:off x="2062540" y="2726006"/>
            <a:ext cx="5837" cy="5609"/>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26" name="Freeform 2894"/>
          <p:cNvSpPr>
            <a:spLocks/>
          </p:cNvSpPr>
          <p:nvPr/>
        </p:nvSpPr>
        <p:spPr bwMode="auto">
          <a:xfrm>
            <a:off x="2409838" y="2798928"/>
            <a:ext cx="11674" cy="8414"/>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27" name="Freeform 2895"/>
          <p:cNvSpPr>
            <a:spLocks/>
          </p:cNvSpPr>
          <p:nvPr/>
        </p:nvSpPr>
        <p:spPr bwMode="auto">
          <a:xfrm>
            <a:off x="5194065" y="4944526"/>
            <a:ext cx="5837" cy="1402"/>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28" name="Freeform 2896"/>
          <p:cNvSpPr>
            <a:spLocks/>
          </p:cNvSpPr>
          <p:nvPr/>
        </p:nvSpPr>
        <p:spPr bwMode="auto">
          <a:xfrm>
            <a:off x="3294137" y="4700517"/>
            <a:ext cx="2918" cy="5609"/>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29" name="Freeform 2897"/>
          <p:cNvSpPr>
            <a:spLocks/>
          </p:cNvSpPr>
          <p:nvPr/>
        </p:nvSpPr>
        <p:spPr bwMode="auto">
          <a:xfrm>
            <a:off x="2908898" y="4736978"/>
            <a:ext cx="11674" cy="2805"/>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30" name="Freeform 2898"/>
          <p:cNvSpPr>
            <a:spLocks/>
          </p:cNvSpPr>
          <p:nvPr/>
        </p:nvSpPr>
        <p:spPr bwMode="auto">
          <a:xfrm>
            <a:off x="5097755" y="4389195"/>
            <a:ext cx="134250" cy="555331"/>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31" name="Rectangle 2899"/>
          <p:cNvSpPr>
            <a:spLocks noChangeArrowheads="1"/>
          </p:cNvSpPr>
          <p:nvPr/>
        </p:nvSpPr>
        <p:spPr bwMode="auto">
          <a:xfrm>
            <a:off x="2304773" y="3631925"/>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32" name="Freeform 2900"/>
          <p:cNvSpPr>
            <a:spLocks/>
          </p:cNvSpPr>
          <p:nvPr/>
        </p:nvSpPr>
        <p:spPr bwMode="auto">
          <a:xfrm>
            <a:off x="2310610" y="2392246"/>
            <a:ext cx="2798819" cy="234473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33" name="Freeform 2901"/>
          <p:cNvSpPr>
            <a:spLocks/>
          </p:cNvSpPr>
          <p:nvPr/>
        </p:nvSpPr>
        <p:spPr bwMode="auto">
          <a:xfrm>
            <a:off x="4651228" y="2596989"/>
            <a:ext cx="154679" cy="552527"/>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34" name="Freeform 2902"/>
          <p:cNvSpPr>
            <a:spLocks/>
          </p:cNvSpPr>
          <p:nvPr/>
        </p:nvSpPr>
        <p:spPr bwMode="auto">
          <a:xfrm>
            <a:off x="4519897" y="1707898"/>
            <a:ext cx="143005" cy="889091"/>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35" name="Rectangle 2903"/>
          <p:cNvSpPr>
            <a:spLocks noChangeArrowheads="1"/>
          </p:cNvSpPr>
          <p:nvPr/>
        </p:nvSpPr>
        <p:spPr bwMode="auto">
          <a:xfrm>
            <a:off x="3956631" y="3256095"/>
            <a:ext cx="1459"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36" name="Rectangle 2904"/>
          <p:cNvSpPr>
            <a:spLocks noChangeArrowheads="1"/>
          </p:cNvSpPr>
          <p:nvPr/>
        </p:nvSpPr>
        <p:spPr bwMode="auto">
          <a:xfrm>
            <a:off x="3965386" y="3755332"/>
            <a:ext cx="5837"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37" name="Freeform 2905"/>
          <p:cNvSpPr>
            <a:spLocks/>
          </p:cNvSpPr>
          <p:nvPr/>
        </p:nvSpPr>
        <p:spPr bwMode="auto">
          <a:xfrm>
            <a:off x="4794234" y="3149516"/>
            <a:ext cx="11674" cy="2805"/>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38" name="Freeform 2906"/>
          <p:cNvSpPr>
            <a:spLocks/>
          </p:cNvSpPr>
          <p:nvPr/>
        </p:nvSpPr>
        <p:spPr bwMode="auto">
          <a:xfrm>
            <a:off x="2800914" y="2877460"/>
            <a:ext cx="8755" cy="8414"/>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39" name="Rectangle 2907"/>
          <p:cNvSpPr>
            <a:spLocks noChangeArrowheads="1"/>
          </p:cNvSpPr>
          <p:nvPr/>
        </p:nvSpPr>
        <p:spPr bwMode="auto">
          <a:xfrm>
            <a:off x="3728990" y="2392246"/>
            <a:ext cx="2918"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40" name="Freeform 2908"/>
          <p:cNvSpPr>
            <a:spLocks/>
          </p:cNvSpPr>
          <p:nvPr/>
        </p:nvSpPr>
        <p:spPr bwMode="auto">
          <a:xfrm>
            <a:off x="2304773" y="3631925"/>
            <a:ext cx="5837" cy="5609"/>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41" name="Freeform 2909"/>
          <p:cNvSpPr>
            <a:spLocks/>
          </p:cNvSpPr>
          <p:nvPr/>
        </p:nvSpPr>
        <p:spPr bwMode="auto">
          <a:xfrm>
            <a:off x="3728990" y="2737225"/>
            <a:ext cx="939749" cy="86946"/>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42" name="Rectangle 2910"/>
          <p:cNvSpPr>
            <a:spLocks noChangeArrowheads="1"/>
          </p:cNvSpPr>
          <p:nvPr/>
        </p:nvSpPr>
        <p:spPr bwMode="auto">
          <a:xfrm>
            <a:off x="3728990" y="2740029"/>
            <a:ext cx="1459"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43" name="Freeform 2911"/>
          <p:cNvSpPr>
            <a:spLocks/>
          </p:cNvSpPr>
          <p:nvPr/>
        </p:nvSpPr>
        <p:spPr bwMode="auto">
          <a:xfrm>
            <a:off x="5806945" y="2796123"/>
            <a:ext cx="5837" cy="8414"/>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44" name="Freeform 2912"/>
          <p:cNvSpPr>
            <a:spLocks/>
          </p:cNvSpPr>
          <p:nvPr/>
        </p:nvSpPr>
        <p:spPr bwMode="auto">
          <a:xfrm>
            <a:off x="5141532" y="1982759"/>
            <a:ext cx="8755" cy="8414"/>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45" name="Freeform 2913"/>
          <p:cNvSpPr>
            <a:spLocks/>
          </p:cNvSpPr>
          <p:nvPr/>
        </p:nvSpPr>
        <p:spPr bwMode="auto">
          <a:xfrm>
            <a:off x="5027712" y="1991173"/>
            <a:ext cx="840521" cy="1654775"/>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46" name="Rectangle 2914"/>
          <p:cNvSpPr>
            <a:spLocks noChangeArrowheads="1"/>
          </p:cNvSpPr>
          <p:nvPr/>
        </p:nvSpPr>
        <p:spPr bwMode="auto">
          <a:xfrm>
            <a:off x="5310804" y="3135493"/>
            <a:ext cx="2918"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47" name="Freeform 2915"/>
          <p:cNvSpPr>
            <a:spLocks/>
          </p:cNvSpPr>
          <p:nvPr/>
        </p:nvSpPr>
        <p:spPr bwMode="auto">
          <a:xfrm>
            <a:off x="4662902" y="2563333"/>
            <a:ext cx="624554" cy="33656"/>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48" name="Freeform 2916"/>
          <p:cNvSpPr>
            <a:spLocks/>
          </p:cNvSpPr>
          <p:nvPr/>
        </p:nvSpPr>
        <p:spPr bwMode="auto">
          <a:xfrm>
            <a:off x="4651228" y="2596989"/>
            <a:ext cx="1459" cy="2805"/>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49" name="Freeform 2917"/>
          <p:cNvSpPr>
            <a:spLocks/>
          </p:cNvSpPr>
          <p:nvPr/>
        </p:nvSpPr>
        <p:spPr bwMode="auto">
          <a:xfrm>
            <a:off x="4651228" y="2585771"/>
            <a:ext cx="11674" cy="14024"/>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50" name="Freeform 2918"/>
          <p:cNvSpPr>
            <a:spLocks/>
          </p:cNvSpPr>
          <p:nvPr/>
        </p:nvSpPr>
        <p:spPr bwMode="auto">
          <a:xfrm>
            <a:off x="3731908" y="2243597"/>
            <a:ext cx="893054" cy="8414"/>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51" name="Rectangle 2919"/>
          <p:cNvSpPr>
            <a:spLocks noChangeArrowheads="1"/>
          </p:cNvSpPr>
          <p:nvPr/>
        </p:nvSpPr>
        <p:spPr bwMode="auto">
          <a:xfrm>
            <a:off x="3728990" y="2246401"/>
            <a:ext cx="2918"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52" name="Freeform 2920"/>
          <p:cNvSpPr>
            <a:spLocks/>
          </p:cNvSpPr>
          <p:nvPr/>
        </p:nvSpPr>
        <p:spPr bwMode="auto">
          <a:xfrm>
            <a:off x="5678532" y="2176284"/>
            <a:ext cx="20429" cy="5609"/>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53" name="Freeform 2921"/>
          <p:cNvSpPr>
            <a:spLocks/>
          </p:cNvSpPr>
          <p:nvPr/>
        </p:nvSpPr>
        <p:spPr bwMode="auto">
          <a:xfrm>
            <a:off x="5287456" y="2010806"/>
            <a:ext cx="396913" cy="171087"/>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54" name="Freeform 2922"/>
          <p:cNvSpPr>
            <a:spLocks/>
          </p:cNvSpPr>
          <p:nvPr/>
        </p:nvSpPr>
        <p:spPr bwMode="auto">
          <a:xfrm>
            <a:off x="4838011" y="3239267"/>
            <a:ext cx="207212" cy="106859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55" name="Freeform 2923"/>
          <p:cNvSpPr>
            <a:spLocks/>
          </p:cNvSpPr>
          <p:nvPr/>
        </p:nvSpPr>
        <p:spPr bwMode="auto">
          <a:xfrm>
            <a:off x="5030630" y="4302249"/>
            <a:ext cx="14592" cy="11219"/>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56" name="Freeform 2924"/>
          <p:cNvSpPr>
            <a:spLocks/>
          </p:cNvSpPr>
          <p:nvPr/>
        </p:nvSpPr>
        <p:spPr bwMode="auto">
          <a:xfrm>
            <a:off x="4978098" y="3721676"/>
            <a:ext cx="8755" cy="8414"/>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57" name="Freeform 2925"/>
          <p:cNvSpPr>
            <a:spLocks/>
          </p:cNvSpPr>
          <p:nvPr/>
        </p:nvSpPr>
        <p:spPr bwMode="auto">
          <a:xfrm>
            <a:off x="4829255" y="3239267"/>
            <a:ext cx="11674" cy="8414"/>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58" name="Freeform 2926"/>
          <p:cNvSpPr>
            <a:spLocks/>
          </p:cNvSpPr>
          <p:nvPr/>
        </p:nvSpPr>
        <p:spPr bwMode="auto">
          <a:xfrm>
            <a:off x="7528846" y="3284142"/>
            <a:ext cx="5837" cy="5609"/>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59" name="Freeform 2927"/>
          <p:cNvSpPr>
            <a:spLocks/>
          </p:cNvSpPr>
          <p:nvPr/>
        </p:nvSpPr>
        <p:spPr bwMode="auto">
          <a:xfrm>
            <a:off x="4998527" y="3284142"/>
            <a:ext cx="2533238" cy="577769"/>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60" name="Freeform 2928"/>
          <p:cNvSpPr>
            <a:spLocks/>
          </p:cNvSpPr>
          <p:nvPr/>
        </p:nvSpPr>
        <p:spPr bwMode="auto">
          <a:xfrm>
            <a:off x="6729183" y="3525346"/>
            <a:ext cx="8755" cy="5609"/>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61" name="Freeform 2929"/>
          <p:cNvSpPr>
            <a:spLocks/>
          </p:cNvSpPr>
          <p:nvPr/>
        </p:nvSpPr>
        <p:spPr bwMode="auto">
          <a:xfrm>
            <a:off x="6478194" y="3567417"/>
            <a:ext cx="14592" cy="11219"/>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62" name="Rectangle 2930"/>
          <p:cNvSpPr>
            <a:spLocks noChangeArrowheads="1"/>
          </p:cNvSpPr>
          <p:nvPr/>
        </p:nvSpPr>
        <p:spPr bwMode="auto">
          <a:xfrm>
            <a:off x="4992690" y="3800207"/>
            <a:ext cx="5837"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63" name="Freeform 2931"/>
          <p:cNvSpPr>
            <a:spLocks/>
          </p:cNvSpPr>
          <p:nvPr/>
        </p:nvSpPr>
        <p:spPr bwMode="auto">
          <a:xfrm>
            <a:off x="7242835" y="3870325"/>
            <a:ext cx="5837" cy="8414"/>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64" name="Freeform 2932"/>
          <p:cNvSpPr>
            <a:spLocks/>
          </p:cNvSpPr>
          <p:nvPr/>
        </p:nvSpPr>
        <p:spPr bwMode="auto">
          <a:xfrm>
            <a:off x="5818619" y="4784658"/>
            <a:ext cx="8755" cy="5609"/>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65" name="Freeform 2933"/>
          <p:cNvSpPr>
            <a:spLocks/>
          </p:cNvSpPr>
          <p:nvPr/>
        </p:nvSpPr>
        <p:spPr bwMode="auto">
          <a:xfrm>
            <a:off x="5109429" y="3724480"/>
            <a:ext cx="2136325" cy="1060178"/>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66" name="Rectangle 2934"/>
          <p:cNvSpPr>
            <a:spLocks noChangeArrowheads="1"/>
          </p:cNvSpPr>
          <p:nvPr/>
        </p:nvSpPr>
        <p:spPr bwMode="auto">
          <a:xfrm>
            <a:off x="5097755" y="4389195"/>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67" name="Freeform 2935"/>
          <p:cNvSpPr>
            <a:spLocks/>
          </p:cNvSpPr>
          <p:nvPr/>
        </p:nvSpPr>
        <p:spPr bwMode="auto">
          <a:xfrm>
            <a:off x="6422743" y="3875934"/>
            <a:ext cx="8755" cy="5609"/>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68" name="Freeform 2936"/>
          <p:cNvSpPr>
            <a:spLocks/>
          </p:cNvSpPr>
          <p:nvPr/>
        </p:nvSpPr>
        <p:spPr bwMode="auto">
          <a:xfrm>
            <a:off x="5097755" y="4383586"/>
            <a:ext cx="11674" cy="5609"/>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69" name="Rectangle 2937"/>
          <p:cNvSpPr>
            <a:spLocks noChangeArrowheads="1"/>
          </p:cNvSpPr>
          <p:nvPr/>
        </p:nvSpPr>
        <p:spPr bwMode="auto">
          <a:xfrm>
            <a:off x="5655184" y="3850692"/>
            <a:ext cx="5837"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70" name="Freeform 2938"/>
          <p:cNvSpPr>
            <a:spLocks/>
          </p:cNvSpPr>
          <p:nvPr/>
        </p:nvSpPr>
        <p:spPr bwMode="auto">
          <a:xfrm>
            <a:off x="6113385" y="4722955"/>
            <a:ext cx="8755" cy="5609"/>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71" name="Freeform 2939"/>
          <p:cNvSpPr>
            <a:spLocks/>
          </p:cNvSpPr>
          <p:nvPr/>
        </p:nvSpPr>
        <p:spPr bwMode="auto">
          <a:xfrm>
            <a:off x="6049178" y="3909591"/>
            <a:ext cx="974771" cy="816169"/>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72" name="Freeform 2940"/>
          <p:cNvSpPr>
            <a:spLocks/>
          </p:cNvSpPr>
          <p:nvPr/>
        </p:nvSpPr>
        <p:spPr bwMode="auto">
          <a:xfrm>
            <a:off x="6247635" y="3906786"/>
            <a:ext cx="8755" cy="5609"/>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73" name="Freeform 2941"/>
          <p:cNvSpPr>
            <a:spLocks/>
          </p:cNvSpPr>
          <p:nvPr/>
        </p:nvSpPr>
        <p:spPr bwMode="auto">
          <a:xfrm>
            <a:off x="7053134" y="4262983"/>
            <a:ext cx="5837" cy="8414"/>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74" name="Freeform 2942"/>
          <p:cNvSpPr>
            <a:spLocks/>
          </p:cNvSpPr>
          <p:nvPr/>
        </p:nvSpPr>
        <p:spPr bwMode="auto">
          <a:xfrm>
            <a:off x="6594933" y="3828254"/>
            <a:ext cx="461119" cy="437534"/>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75" name="Freeform 2943"/>
          <p:cNvSpPr>
            <a:spLocks/>
          </p:cNvSpPr>
          <p:nvPr/>
        </p:nvSpPr>
        <p:spPr bwMode="auto">
          <a:xfrm>
            <a:off x="6335189" y="2695154"/>
            <a:ext cx="17511" cy="5609"/>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76" name="Freeform 2944"/>
          <p:cNvSpPr>
            <a:spLocks/>
          </p:cNvSpPr>
          <p:nvPr/>
        </p:nvSpPr>
        <p:spPr bwMode="auto">
          <a:xfrm>
            <a:off x="5847803" y="2762467"/>
            <a:ext cx="11674" cy="8414"/>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77" name="Freeform 2945"/>
          <p:cNvSpPr>
            <a:spLocks/>
          </p:cNvSpPr>
          <p:nvPr/>
        </p:nvSpPr>
        <p:spPr bwMode="auto">
          <a:xfrm>
            <a:off x="5850722" y="2697959"/>
            <a:ext cx="493223" cy="479604"/>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78" name="Freeform 2946"/>
          <p:cNvSpPr>
            <a:spLocks/>
          </p:cNvSpPr>
          <p:nvPr/>
        </p:nvSpPr>
        <p:spPr bwMode="auto">
          <a:xfrm>
            <a:off x="5833211" y="3180368"/>
            <a:ext cx="405668" cy="328150"/>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79" name="Freeform 2947"/>
          <p:cNvSpPr>
            <a:spLocks/>
          </p:cNvSpPr>
          <p:nvPr/>
        </p:nvSpPr>
        <p:spPr bwMode="auto">
          <a:xfrm>
            <a:off x="7137770" y="2897093"/>
            <a:ext cx="2918" cy="2805"/>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80" name="Freeform 2948"/>
          <p:cNvSpPr>
            <a:spLocks/>
          </p:cNvSpPr>
          <p:nvPr/>
        </p:nvSpPr>
        <p:spPr bwMode="auto">
          <a:xfrm>
            <a:off x="6227205" y="3177563"/>
            <a:ext cx="1459" cy="2805"/>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81" name="Freeform 2949"/>
          <p:cNvSpPr>
            <a:spLocks/>
          </p:cNvSpPr>
          <p:nvPr/>
        </p:nvSpPr>
        <p:spPr bwMode="auto">
          <a:xfrm>
            <a:off x="6233042" y="2580161"/>
            <a:ext cx="490304" cy="748856"/>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82" name="Freeform 2950"/>
          <p:cNvSpPr>
            <a:spLocks/>
          </p:cNvSpPr>
          <p:nvPr/>
        </p:nvSpPr>
        <p:spPr bwMode="auto">
          <a:xfrm>
            <a:off x="6656221" y="2902702"/>
            <a:ext cx="481549" cy="47680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83" name="Freeform 2951"/>
          <p:cNvSpPr>
            <a:spLocks/>
          </p:cNvSpPr>
          <p:nvPr/>
        </p:nvSpPr>
        <p:spPr bwMode="auto">
          <a:xfrm>
            <a:off x="6650385" y="3326212"/>
            <a:ext cx="5837" cy="5609"/>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84" name="Freeform 2952"/>
          <p:cNvSpPr>
            <a:spLocks/>
          </p:cNvSpPr>
          <p:nvPr/>
        </p:nvSpPr>
        <p:spPr bwMode="auto">
          <a:xfrm>
            <a:off x="6227205" y="3174758"/>
            <a:ext cx="5837" cy="8414"/>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85" name="Freeform 2953"/>
          <p:cNvSpPr>
            <a:spLocks/>
          </p:cNvSpPr>
          <p:nvPr/>
        </p:nvSpPr>
        <p:spPr bwMode="auto">
          <a:xfrm>
            <a:off x="7511335" y="3028914"/>
            <a:ext cx="5837" cy="8414"/>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86" name="Freeform 2954"/>
          <p:cNvSpPr>
            <a:spLocks/>
          </p:cNvSpPr>
          <p:nvPr/>
        </p:nvSpPr>
        <p:spPr bwMode="auto">
          <a:xfrm>
            <a:off x="7137770" y="2899897"/>
            <a:ext cx="376483" cy="16547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87" name="Freeform 2955"/>
          <p:cNvSpPr>
            <a:spLocks/>
          </p:cNvSpPr>
          <p:nvPr/>
        </p:nvSpPr>
        <p:spPr bwMode="auto">
          <a:xfrm>
            <a:off x="6720428" y="2866241"/>
            <a:ext cx="417342" cy="100969"/>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88" name="Freeform 2956"/>
          <p:cNvSpPr>
            <a:spLocks/>
          </p:cNvSpPr>
          <p:nvPr/>
        </p:nvSpPr>
        <p:spPr bwMode="auto">
          <a:xfrm>
            <a:off x="7134852" y="2899897"/>
            <a:ext cx="5837" cy="2805"/>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89" name="Rectangle 2957"/>
          <p:cNvSpPr>
            <a:spLocks noChangeArrowheads="1"/>
          </p:cNvSpPr>
          <p:nvPr/>
        </p:nvSpPr>
        <p:spPr bwMode="auto">
          <a:xfrm>
            <a:off x="6720428" y="2871850"/>
            <a:ext cx="1459"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90" name="Freeform 2958"/>
          <p:cNvSpPr>
            <a:spLocks/>
          </p:cNvSpPr>
          <p:nvPr/>
        </p:nvSpPr>
        <p:spPr bwMode="auto">
          <a:xfrm>
            <a:off x="6711673" y="2372613"/>
            <a:ext cx="715027" cy="378635"/>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91" name="Freeform 2959"/>
          <p:cNvSpPr>
            <a:spLocks/>
          </p:cNvSpPr>
          <p:nvPr/>
        </p:nvSpPr>
        <p:spPr bwMode="auto">
          <a:xfrm>
            <a:off x="6872189" y="2745639"/>
            <a:ext cx="466956" cy="157063"/>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92" name="Freeform 2960"/>
          <p:cNvSpPr>
            <a:spLocks/>
          </p:cNvSpPr>
          <p:nvPr/>
        </p:nvSpPr>
        <p:spPr bwMode="auto">
          <a:xfrm>
            <a:off x="6875107" y="2899897"/>
            <a:ext cx="2918" cy="2805"/>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93" name="Rectangle 2961"/>
          <p:cNvSpPr>
            <a:spLocks noChangeArrowheads="1"/>
          </p:cNvSpPr>
          <p:nvPr/>
        </p:nvSpPr>
        <p:spPr bwMode="auto">
          <a:xfrm>
            <a:off x="7523009" y="2936359"/>
            <a:ext cx="2918"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94" name="Rectangle 2962"/>
          <p:cNvSpPr>
            <a:spLocks noChangeArrowheads="1"/>
          </p:cNvSpPr>
          <p:nvPr/>
        </p:nvSpPr>
        <p:spPr bwMode="auto">
          <a:xfrm>
            <a:off x="7336226" y="2745639"/>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195" name="Freeform 2963"/>
          <p:cNvSpPr>
            <a:spLocks/>
          </p:cNvSpPr>
          <p:nvPr/>
        </p:nvSpPr>
        <p:spPr bwMode="auto">
          <a:xfrm>
            <a:off x="7339145" y="2751248"/>
            <a:ext cx="183864" cy="227181"/>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96" name="Freeform 2964"/>
          <p:cNvSpPr>
            <a:spLocks/>
          </p:cNvSpPr>
          <p:nvPr/>
        </p:nvSpPr>
        <p:spPr bwMode="auto">
          <a:xfrm>
            <a:off x="7336226" y="2745639"/>
            <a:ext cx="2918" cy="5609"/>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97" name="Freeform 2965"/>
          <p:cNvSpPr>
            <a:spLocks/>
          </p:cNvSpPr>
          <p:nvPr/>
        </p:nvSpPr>
        <p:spPr bwMode="auto">
          <a:xfrm>
            <a:off x="7826531" y="2237987"/>
            <a:ext cx="2918" cy="5609"/>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98" name="Freeform 2966"/>
          <p:cNvSpPr>
            <a:spLocks/>
          </p:cNvSpPr>
          <p:nvPr/>
        </p:nvSpPr>
        <p:spPr bwMode="auto">
          <a:xfrm>
            <a:off x="7736058" y="2400660"/>
            <a:ext cx="5837" cy="8414"/>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99" name="Freeform 2967"/>
          <p:cNvSpPr>
            <a:spLocks/>
          </p:cNvSpPr>
          <p:nvPr/>
        </p:nvSpPr>
        <p:spPr bwMode="auto">
          <a:xfrm>
            <a:off x="7496743" y="2277253"/>
            <a:ext cx="90473" cy="1907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0" name="Freeform 2968"/>
          <p:cNvSpPr>
            <a:spLocks/>
          </p:cNvSpPr>
          <p:nvPr/>
        </p:nvSpPr>
        <p:spPr bwMode="auto">
          <a:xfrm>
            <a:off x="7347900" y="1775211"/>
            <a:ext cx="148842" cy="502042"/>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1" name="Freeform 2969"/>
          <p:cNvSpPr>
            <a:spLocks/>
          </p:cNvSpPr>
          <p:nvPr/>
        </p:nvSpPr>
        <p:spPr bwMode="auto">
          <a:xfrm>
            <a:off x="7695199" y="2179089"/>
            <a:ext cx="131331" cy="227181"/>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2" name="Rectangle 2970"/>
          <p:cNvSpPr>
            <a:spLocks noChangeArrowheads="1"/>
          </p:cNvSpPr>
          <p:nvPr/>
        </p:nvSpPr>
        <p:spPr bwMode="auto">
          <a:xfrm>
            <a:off x="7738976" y="2409074"/>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dirty="0">
              <a:solidFill>
                <a:schemeClr val="tx2"/>
              </a:solidFill>
              <a:ea typeface="ＭＳ Ｐゴシック" pitchFamily="-97" charset="-128"/>
            </a:endParaRPr>
          </a:p>
        </p:txBody>
      </p:sp>
      <p:sp>
        <p:nvSpPr>
          <p:cNvPr id="203" name="Freeform 2971"/>
          <p:cNvSpPr>
            <a:spLocks/>
          </p:cNvSpPr>
          <p:nvPr/>
        </p:nvSpPr>
        <p:spPr bwMode="auto">
          <a:xfrm>
            <a:off x="7543438" y="1663023"/>
            <a:ext cx="242234" cy="347783"/>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4" name="Freeform 2972"/>
          <p:cNvSpPr>
            <a:spLocks/>
          </p:cNvSpPr>
          <p:nvPr/>
        </p:nvSpPr>
        <p:spPr bwMode="auto">
          <a:xfrm>
            <a:off x="2182197" y="1517179"/>
            <a:ext cx="93391" cy="479604"/>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5" name="Freeform 2973"/>
          <p:cNvSpPr>
            <a:spLocks/>
          </p:cNvSpPr>
          <p:nvPr/>
        </p:nvSpPr>
        <p:spPr bwMode="auto">
          <a:xfrm>
            <a:off x="1230774" y="1814477"/>
            <a:ext cx="995200" cy="911529"/>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6" name="Freeform 2974"/>
          <p:cNvSpPr>
            <a:spLocks/>
          </p:cNvSpPr>
          <p:nvPr/>
        </p:nvSpPr>
        <p:spPr bwMode="auto">
          <a:xfrm>
            <a:off x="1417556" y="1351701"/>
            <a:ext cx="858032" cy="681543"/>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207" name="Freeform 2975"/>
          <p:cNvSpPr>
            <a:spLocks/>
          </p:cNvSpPr>
          <p:nvPr/>
        </p:nvSpPr>
        <p:spPr bwMode="auto">
          <a:xfrm>
            <a:off x="2182197" y="1996783"/>
            <a:ext cx="11674" cy="36461"/>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8" name="Freeform 2979"/>
          <p:cNvSpPr>
            <a:spLocks/>
          </p:cNvSpPr>
          <p:nvPr/>
        </p:nvSpPr>
        <p:spPr bwMode="auto">
          <a:xfrm>
            <a:off x="2447778" y="2002392"/>
            <a:ext cx="265581" cy="4150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9" name="Freeform 2980"/>
          <p:cNvSpPr>
            <a:spLocks/>
          </p:cNvSpPr>
          <p:nvPr/>
        </p:nvSpPr>
        <p:spPr bwMode="auto">
          <a:xfrm>
            <a:off x="2611213" y="2383832"/>
            <a:ext cx="189701" cy="33656"/>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0" name="Freeform 2981"/>
          <p:cNvSpPr>
            <a:spLocks/>
          </p:cNvSpPr>
          <p:nvPr/>
        </p:nvSpPr>
        <p:spPr bwMode="auto">
          <a:xfrm>
            <a:off x="2847610" y="1747164"/>
            <a:ext cx="884298" cy="667519"/>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1" name="Freeform 2982"/>
          <p:cNvSpPr>
            <a:spLocks/>
          </p:cNvSpPr>
          <p:nvPr/>
        </p:nvSpPr>
        <p:spPr bwMode="auto">
          <a:xfrm>
            <a:off x="3728990" y="1747164"/>
            <a:ext cx="895972" cy="645082"/>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2" name="Freeform 2983"/>
          <p:cNvSpPr>
            <a:spLocks/>
          </p:cNvSpPr>
          <p:nvPr/>
        </p:nvSpPr>
        <p:spPr bwMode="auto">
          <a:xfrm>
            <a:off x="2754218" y="2378223"/>
            <a:ext cx="90473" cy="58899"/>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3" name="Freeform 2984"/>
          <p:cNvSpPr>
            <a:spLocks/>
          </p:cNvSpPr>
          <p:nvPr/>
        </p:nvSpPr>
        <p:spPr bwMode="auto">
          <a:xfrm>
            <a:off x="2844691" y="2414684"/>
            <a:ext cx="2918" cy="14024"/>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4" name="Freeform 2985"/>
          <p:cNvSpPr>
            <a:spLocks/>
          </p:cNvSpPr>
          <p:nvPr/>
        </p:nvSpPr>
        <p:spPr bwMode="auto">
          <a:xfrm>
            <a:off x="2713360" y="2392246"/>
            <a:ext cx="40859" cy="8414"/>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5" name="Freeform 2986"/>
          <p:cNvSpPr>
            <a:spLocks/>
          </p:cNvSpPr>
          <p:nvPr/>
        </p:nvSpPr>
        <p:spPr bwMode="auto">
          <a:xfrm>
            <a:off x="2077132" y="1514374"/>
            <a:ext cx="764641" cy="1354672"/>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6" name="Freeform 2987"/>
          <p:cNvSpPr>
            <a:spLocks/>
          </p:cNvSpPr>
          <p:nvPr/>
        </p:nvSpPr>
        <p:spPr bwMode="auto">
          <a:xfrm>
            <a:off x="4657065" y="2793319"/>
            <a:ext cx="172190" cy="44594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7" name="Freeform 2988"/>
          <p:cNvSpPr>
            <a:spLocks/>
          </p:cNvSpPr>
          <p:nvPr/>
        </p:nvSpPr>
        <p:spPr bwMode="auto">
          <a:xfrm>
            <a:off x="4642473" y="2336152"/>
            <a:ext cx="14592" cy="457167"/>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8" name="Freeform 2989"/>
          <p:cNvSpPr>
            <a:spLocks/>
          </p:cNvSpPr>
          <p:nvPr/>
        </p:nvSpPr>
        <p:spPr bwMode="auto">
          <a:xfrm>
            <a:off x="3723153" y="1749969"/>
            <a:ext cx="945586" cy="1363086"/>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9" name="Freeform 2990"/>
          <p:cNvSpPr>
            <a:spLocks/>
          </p:cNvSpPr>
          <p:nvPr/>
        </p:nvSpPr>
        <p:spPr bwMode="auto">
          <a:xfrm>
            <a:off x="3962468" y="3239267"/>
            <a:ext cx="878461" cy="11219"/>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20" name="Freeform 2991"/>
          <p:cNvSpPr>
            <a:spLocks/>
          </p:cNvSpPr>
          <p:nvPr/>
        </p:nvSpPr>
        <p:spPr bwMode="auto">
          <a:xfrm>
            <a:off x="4519897" y="1707898"/>
            <a:ext cx="107984" cy="530089"/>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22" name="Freeform 2993"/>
          <p:cNvSpPr>
            <a:spLocks/>
          </p:cNvSpPr>
          <p:nvPr/>
        </p:nvSpPr>
        <p:spPr bwMode="auto">
          <a:xfrm>
            <a:off x="4420669" y="2737225"/>
            <a:ext cx="245152" cy="78532"/>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23" name="Freeform 2994"/>
          <p:cNvSpPr>
            <a:spLocks/>
          </p:cNvSpPr>
          <p:nvPr/>
        </p:nvSpPr>
        <p:spPr bwMode="auto">
          <a:xfrm>
            <a:off x="3731908" y="1702289"/>
            <a:ext cx="895972" cy="544113"/>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224" name="Freeform 2995"/>
          <p:cNvSpPr>
            <a:spLocks/>
          </p:cNvSpPr>
          <p:nvPr/>
        </p:nvSpPr>
        <p:spPr bwMode="auto">
          <a:xfrm>
            <a:off x="3723153" y="2742834"/>
            <a:ext cx="1106103" cy="507651"/>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blipFill rotWithShape="1">
            <a:blip r:embed="rId2"/>
            <a:tile tx="0" ty="0" sx="100000" sy="100000" flip="none" algn="tl"/>
          </a:blipFill>
          <a:ln w="6350">
            <a:solidFill>
              <a:schemeClr val="bg1"/>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225" name="Freeform 2996"/>
          <p:cNvSpPr>
            <a:spLocks/>
          </p:cNvSpPr>
          <p:nvPr/>
        </p:nvSpPr>
        <p:spPr bwMode="auto">
          <a:xfrm>
            <a:off x="3728990" y="2246401"/>
            <a:ext cx="936831" cy="569355"/>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26" name="Freeform 2997"/>
          <p:cNvSpPr>
            <a:spLocks/>
          </p:cNvSpPr>
          <p:nvPr/>
        </p:nvSpPr>
        <p:spPr bwMode="auto">
          <a:xfrm>
            <a:off x="4662902" y="2563333"/>
            <a:ext cx="764641" cy="586183"/>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227" name="Freeform 2998"/>
          <p:cNvSpPr>
            <a:spLocks/>
          </p:cNvSpPr>
          <p:nvPr/>
        </p:nvSpPr>
        <p:spPr bwMode="auto">
          <a:xfrm>
            <a:off x="4514060" y="1691070"/>
            <a:ext cx="855114" cy="894700"/>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00384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dirty="0">
              <a:solidFill>
                <a:schemeClr val="tx2"/>
              </a:solidFill>
              <a:ea typeface="ＭＳ Ｐゴシック" pitchFamily="-97" charset="-128"/>
            </a:endParaRPr>
          </a:p>
        </p:txBody>
      </p:sp>
      <p:sp>
        <p:nvSpPr>
          <p:cNvPr id="228" name="Freeform 2999"/>
          <p:cNvSpPr>
            <a:spLocks/>
          </p:cNvSpPr>
          <p:nvPr/>
        </p:nvSpPr>
        <p:spPr bwMode="auto">
          <a:xfrm>
            <a:off x="5500505" y="3331822"/>
            <a:ext cx="119658" cy="193525"/>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29" name="Freeform 3000"/>
          <p:cNvSpPr>
            <a:spLocks/>
          </p:cNvSpPr>
          <p:nvPr/>
        </p:nvSpPr>
        <p:spPr bwMode="auto">
          <a:xfrm>
            <a:off x="5500505" y="3441205"/>
            <a:ext cx="341462" cy="204743"/>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30" name="Freeform 3001"/>
          <p:cNvSpPr>
            <a:spLocks/>
          </p:cNvSpPr>
          <p:nvPr/>
        </p:nvSpPr>
        <p:spPr bwMode="auto">
          <a:xfrm>
            <a:off x="5824456" y="3312189"/>
            <a:ext cx="40859" cy="229986"/>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31" name="Freeform 3003"/>
          <p:cNvSpPr>
            <a:spLocks/>
          </p:cNvSpPr>
          <p:nvPr/>
        </p:nvSpPr>
        <p:spPr bwMode="auto">
          <a:xfrm>
            <a:off x="5841967" y="3413158"/>
            <a:ext cx="5837" cy="28047"/>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32" name="Freeform 3004"/>
          <p:cNvSpPr>
            <a:spLocks/>
          </p:cNvSpPr>
          <p:nvPr/>
        </p:nvSpPr>
        <p:spPr bwMode="auto">
          <a:xfrm>
            <a:off x="5912010" y="3385111"/>
            <a:ext cx="151761" cy="84141"/>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33" name="Freeform 3005"/>
          <p:cNvSpPr>
            <a:spLocks/>
          </p:cNvSpPr>
          <p:nvPr/>
        </p:nvSpPr>
        <p:spPr bwMode="auto">
          <a:xfrm>
            <a:off x="6104629" y="3197196"/>
            <a:ext cx="128413" cy="2075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34" name="Freeform 3006"/>
          <p:cNvSpPr>
            <a:spLocks/>
          </p:cNvSpPr>
          <p:nvPr/>
        </p:nvSpPr>
        <p:spPr bwMode="auto">
          <a:xfrm>
            <a:off x="5833211" y="3441205"/>
            <a:ext cx="113821" cy="67313"/>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35" name="Freeform 3007"/>
          <p:cNvSpPr>
            <a:spLocks/>
          </p:cNvSpPr>
          <p:nvPr/>
        </p:nvSpPr>
        <p:spPr bwMode="auto">
          <a:xfrm>
            <a:off x="5947032" y="3256095"/>
            <a:ext cx="233478" cy="213157"/>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36" name="Freeform 3008"/>
          <p:cNvSpPr>
            <a:spLocks/>
          </p:cNvSpPr>
          <p:nvPr/>
        </p:nvSpPr>
        <p:spPr bwMode="auto">
          <a:xfrm>
            <a:off x="6227205" y="3177563"/>
            <a:ext cx="5837" cy="19633"/>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37" name="Freeform 3010"/>
          <p:cNvSpPr>
            <a:spLocks/>
          </p:cNvSpPr>
          <p:nvPr/>
        </p:nvSpPr>
        <p:spPr bwMode="auto">
          <a:xfrm>
            <a:off x="5812782" y="2762467"/>
            <a:ext cx="420261" cy="734832"/>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38" name="Freeform 3011"/>
          <p:cNvSpPr>
            <a:spLocks/>
          </p:cNvSpPr>
          <p:nvPr/>
        </p:nvSpPr>
        <p:spPr bwMode="auto">
          <a:xfrm>
            <a:off x="5914928" y="3965685"/>
            <a:ext cx="46696" cy="490823"/>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39" name="Freeform 3012"/>
          <p:cNvSpPr>
            <a:spLocks/>
          </p:cNvSpPr>
          <p:nvPr/>
        </p:nvSpPr>
        <p:spPr bwMode="auto">
          <a:xfrm>
            <a:off x="5509260" y="3962880"/>
            <a:ext cx="478630" cy="821778"/>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40" name="Freeform 3013"/>
          <p:cNvSpPr>
            <a:spLocks/>
          </p:cNvSpPr>
          <p:nvPr/>
        </p:nvSpPr>
        <p:spPr bwMode="auto">
          <a:xfrm>
            <a:off x="5961624" y="4456508"/>
            <a:ext cx="29185" cy="291689"/>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41" name="Freeform 3014"/>
          <p:cNvSpPr>
            <a:spLocks/>
          </p:cNvSpPr>
          <p:nvPr/>
        </p:nvSpPr>
        <p:spPr bwMode="auto">
          <a:xfrm>
            <a:off x="5917847" y="3912396"/>
            <a:ext cx="537000" cy="835802"/>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42" name="Freeform 3015"/>
          <p:cNvSpPr>
            <a:spLocks/>
          </p:cNvSpPr>
          <p:nvPr/>
        </p:nvSpPr>
        <p:spPr bwMode="auto">
          <a:xfrm>
            <a:off x="6594933" y="3898372"/>
            <a:ext cx="78799" cy="53289"/>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43" name="Freeform 3016"/>
          <p:cNvSpPr>
            <a:spLocks/>
          </p:cNvSpPr>
          <p:nvPr/>
        </p:nvSpPr>
        <p:spPr bwMode="auto">
          <a:xfrm>
            <a:off x="6594933" y="3847887"/>
            <a:ext cx="78799" cy="58899"/>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44" name="Freeform 3017"/>
          <p:cNvSpPr>
            <a:spLocks/>
          </p:cNvSpPr>
          <p:nvPr/>
        </p:nvSpPr>
        <p:spPr bwMode="auto">
          <a:xfrm>
            <a:off x="6670814" y="3898372"/>
            <a:ext cx="385239" cy="364611"/>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45" name="Freeform 3018"/>
          <p:cNvSpPr>
            <a:spLocks/>
          </p:cNvSpPr>
          <p:nvPr/>
        </p:nvSpPr>
        <p:spPr bwMode="auto">
          <a:xfrm>
            <a:off x="6594933" y="3828254"/>
            <a:ext cx="40859" cy="78532"/>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46" name="Freeform 3019"/>
          <p:cNvSpPr>
            <a:spLocks/>
          </p:cNvSpPr>
          <p:nvPr/>
        </p:nvSpPr>
        <p:spPr bwMode="auto">
          <a:xfrm>
            <a:off x="6587637" y="3732894"/>
            <a:ext cx="639146" cy="530089"/>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dirty="0">
              <a:solidFill>
                <a:schemeClr val="tx2"/>
              </a:solidFill>
              <a:ea typeface="ＭＳ Ｐゴシック" pitchFamily="-97" charset="-128"/>
            </a:endParaRPr>
          </a:p>
        </p:txBody>
      </p:sp>
      <p:sp>
        <p:nvSpPr>
          <p:cNvPr id="247" name="Freeform 3020"/>
          <p:cNvSpPr>
            <a:spLocks/>
          </p:cNvSpPr>
          <p:nvPr/>
        </p:nvSpPr>
        <p:spPr bwMode="auto">
          <a:xfrm>
            <a:off x="6463602" y="4515407"/>
            <a:ext cx="466956" cy="117798"/>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48" name="Freeform 3021"/>
          <p:cNvSpPr>
            <a:spLocks/>
          </p:cNvSpPr>
          <p:nvPr/>
        </p:nvSpPr>
        <p:spPr bwMode="auto">
          <a:xfrm>
            <a:off x="6921803" y="4512602"/>
            <a:ext cx="102147" cy="5609"/>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49" name="Freeform 3022"/>
          <p:cNvSpPr>
            <a:spLocks/>
          </p:cNvSpPr>
          <p:nvPr/>
        </p:nvSpPr>
        <p:spPr bwMode="auto">
          <a:xfrm>
            <a:off x="6921803" y="4515407"/>
            <a:ext cx="102147" cy="78532"/>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50" name="Freeform 3023"/>
          <p:cNvSpPr>
            <a:spLocks/>
          </p:cNvSpPr>
          <p:nvPr/>
        </p:nvSpPr>
        <p:spPr bwMode="auto">
          <a:xfrm>
            <a:off x="6454847" y="4574306"/>
            <a:ext cx="35022" cy="58899"/>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51" name="Freeform 3024"/>
          <p:cNvSpPr>
            <a:spLocks/>
          </p:cNvSpPr>
          <p:nvPr/>
        </p:nvSpPr>
        <p:spPr bwMode="auto">
          <a:xfrm>
            <a:off x="6055015" y="4602353"/>
            <a:ext cx="64206" cy="120602"/>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52" name="Freeform 3025"/>
          <p:cNvSpPr>
            <a:spLocks/>
          </p:cNvSpPr>
          <p:nvPr/>
        </p:nvSpPr>
        <p:spPr bwMode="auto">
          <a:xfrm>
            <a:off x="6256390" y="3825450"/>
            <a:ext cx="796744" cy="799341"/>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53" name="Freeform 3026"/>
          <p:cNvSpPr>
            <a:spLocks/>
          </p:cNvSpPr>
          <p:nvPr/>
        </p:nvSpPr>
        <p:spPr bwMode="auto">
          <a:xfrm>
            <a:off x="6030208" y="4518212"/>
            <a:ext cx="1351255" cy="9339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dirty="0">
              <a:solidFill>
                <a:schemeClr val="tx2"/>
              </a:solidFill>
              <a:ea typeface="ＭＳ Ｐゴシック" pitchFamily="-97" charset="-128"/>
            </a:endParaRPr>
          </a:p>
        </p:txBody>
      </p:sp>
      <p:sp>
        <p:nvSpPr>
          <p:cNvPr id="254" name="Freeform 3027"/>
          <p:cNvSpPr>
            <a:spLocks/>
          </p:cNvSpPr>
          <p:nvPr/>
        </p:nvSpPr>
        <p:spPr bwMode="auto">
          <a:xfrm>
            <a:off x="7347900" y="1775211"/>
            <a:ext cx="148842" cy="502042"/>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55" name="Freeform 3028"/>
          <p:cNvSpPr>
            <a:spLocks/>
          </p:cNvSpPr>
          <p:nvPr/>
        </p:nvSpPr>
        <p:spPr bwMode="auto">
          <a:xfrm>
            <a:off x="7496743" y="2277253"/>
            <a:ext cx="90473" cy="1907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56" name="Freeform 3029"/>
          <p:cNvSpPr>
            <a:spLocks/>
          </p:cNvSpPr>
          <p:nvPr/>
        </p:nvSpPr>
        <p:spPr bwMode="auto">
          <a:xfrm>
            <a:off x="6612444" y="2580161"/>
            <a:ext cx="110902" cy="283275"/>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57" name="Freeform 3030"/>
          <p:cNvSpPr>
            <a:spLocks/>
          </p:cNvSpPr>
          <p:nvPr/>
        </p:nvSpPr>
        <p:spPr bwMode="auto">
          <a:xfrm>
            <a:off x="6562830" y="2877460"/>
            <a:ext cx="572021" cy="496433"/>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58" name="Freeform 3031"/>
          <p:cNvSpPr>
            <a:spLocks/>
          </p:cNvSpPr>
          <p:nvPr/>
        </p:nvSpPr>
        <p:spPr bwMode="auto">
          <a:xfrm>
            <a:off x="6562830" y="3244876"/>
            <a:ext cx="8755" cy="8414"/>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59" name="Freeform 3032"/>
          <p:cNvSpPr>
            <a:spLocks/>
          </p:cNvSpPr>
          <p:nvPr/>
        </p:nvSpPr>
        <p:spPr bwMode="auto">
          <a:xfrm>
            <a:off x="6705836" y="2874655"/>
            <a:ext cx="17511" cy="109383"/>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60" name="Freeform 3033"/>
          <p:cNvSpPr>
            <a:spLocks/>
          </p:cNvSpPr>
          <p:nvPr/>
        </p:nvSpPr>
        <p:spPr bwMode="auto">
          <a:xfrm>
            <a:off x="6571586" y="2984039"/>
            <a:ext cx="134250" cy="26925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61" name="Freeform 3034"/>
          <p:cNvSpPr>
            <a:spLocks/>
          </p:cNvSpPr>
          <p:nvPr/>
        </p:nvSpPr>
        <p:spPr bwMode="auto">
          <a:xfrm>
            <a:off x="6720428" y="2863436"/>
            <a:ext cx="2918" cy="8414"/>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62" name="Freeform 3035"/>
          <p:cNvSpPr>
            <a:spLocks/>
          </p:cNvSpPr>
          <p:nvPr/>
        </p:nvSpPr>
        <p:spPr bwMode="auto">
          <a:xfrm>
            <a:off x="6136733" y="2582966"/>
            <a:ext cx="577858" cy="656301"/>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63" name="Freeform 3036"/>
          <p:cNvSpPr>
            <a:spLocks/>
          </p:cNvSpPr>
          <p:nvPr/>
        </p:nvSpPr>
        <p:spPr bwMode="auto">
          <a:xfrm>
            <a:off x="7347900" y="1775211"/>
            <a:ext cx="148842" cy="502042"/>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64" name="Freeform 3037"/>
          <p:cNvSpPr>
            <a:spLocks/>
          </p:cNvSpPr>
          <p:nvPr/>
        </p:nvSpPr>
        <p:spPr bwMode="auto">
          <a:xfrm>
            <a:off x="7496743" y="2277253"/>
            <a:ext cx="90473" cy="1907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65" name="Freeform 3038"/>
          <p:cNvSpPr>
            <a:spLocks/>
          </p:cNvSpPr>
          <p:nvPr/>
        </p:nvSpPr>
        <p:spPr bwMode="auto">
          <a:xfrm>
            <a:off x="6737939" y="2372613"/>
            <a:ext cx="688760" cy="364611"/>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66" name="Freeform 3039"/>
          <p:cNvSpPr>
            <a:spLocks/>
          </p:cNvSpPr>
          <p:nvPr/>
        </p:nvSpPr>
        <p:spPr bwMode="auto">
          <a:xfrm>
            <a:off x="6711673" y="2378223"/>
            <a:ext cx="557429" cy="168282"/>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67" name="Freeform 3040"/>
          <p:cNvSpPr>
            <a:spLocks/>
          </p:cNvSpPr>
          <p:nvPr/>
        </p:nvSpPr>
        <p:spPr bwMode="auto">
          <a:xfrm>
            <a:off x="7339145" y="2737225"/>
            <a:ext cx="183864" cy="235595"/>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68" name="Freeform 3041"/>
          <p:cNvSpPr>
            <a:spLocks/>
          </p:cNvSpPr>
          <p:nvPr/>
        </p:nvSpPr>
        <p:spPr bwMode="auto">
          <a:xfrm>
            <a:off x="6609526" y="2378223"/>
            <a:ext cx="814255" cy="558136"/>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269" name="Freeform 3042"/>
          <p:cNvSpPr>
            <a:spLocks/>
          </p:cNvSpPr>
          <p:nvPr/>
        </p:nvSpPr>
        <p:spPr bwMode="auto">
          <a:xfrm>
            <a:off x="7347900" y="1775211"/>
            <a:ext cx="148842" cy="502042"/>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70" name="Freeform 3043"/>
          <p:cNvSpPr>
            <a:spLocks/>
          </p:cNvSpPr>
          <p:nvPr/>
        </p:nvSpPr>
        <p:spPr bwMode="auto">
          <a:xfrm>
            <a:off x="7391678" y="2467973"/>
            <a:ext cx="107984" cy="25242"/>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71" name="Freeform 3044"/>
          <p:cNvSpPr>
            <a:spLocks/>
          </p:cNvSpPr>
          <p:nvPr/>
        </p:nvSpPr>
        <p:spPr bwMode="auto">
          <a:xfrm>
            <a:off x="7496743" y="2277253"/>
            <a:ext cx="90473" cy="1907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72" name="Freeform 3045"/>
          <p:cNvSpPr>
            <a:spLocks/>
          </p:cNvSpPr>
          <p:nvPr/>
        </p:nvSpPr>
        <p:spPr bwMode="auto">
          <a:xfrm>
            <a:off x="7499661" y="2493215"/>
            <a:ext cx="72962" cy="19633"/>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73" name="Freeform 3046"/>
          <p:cNvSpPr>
            <a:spLocks/>
          </p:cNvSpPr>
          <p:nvPr/>
        </p:nvSpPr>
        <p:spPr bwMode="auto">
          <a:xfrm>
            <a:off x="7346441" y="2465168"/>
            <a:ext cx="201375" cy="375830"/>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005364"/>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dirty="0">
              <a:solidFill>
                <a:schemeClr val="tx2"/>
              </a:solidFill>
              <a:ea typeface="ＭＳ Ｐゴシック" pitchFamily="-97" charset="-128"/>
            </a:endParaRPr>
          </a:p>
        </p:txBody>
      </p:sp>
      <p:sp>
        <p:nvSpPr>
          <p:cNvPr id="274" name="Freeform 3047"/>
          <p:cNvSpPr>
            <a:spLocks/>
          </p:cNvSpPr>
          <p:nvPr/>
        </p:nvSpPr>
        <p:spPr bwMode="auto">
          <a:xfrm>
            <a:off x="7496743" y="2277253"/>
            <a:ext cx="17511" cy="114993"/>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75" name="Freeform 3048"/>
          <p:cNvSpPr>
            <a:spLocks/>
          </p:cNvSpPr>
          <p:nvPr/>
        </p:nvSpPr>
        <p:spPr bwMode="auto">
          <a:xfrm>
            <a:off x="7347900" y="1775211"/>
            <a:ext cx="148842" cy="502042"/>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76" name="Freeform 3049"/>
          <p:cNvSpPr>
            <a:spLocks/>
          </p:cNvSpPr>
          <p:nvPr/>
        </p:nvSpPr>
        <p:spPr bwMode="auto">
          <a:xfrm>
            <a:off x="7347900" y="1775211"/>
            <a:ext cx="11674" cy="47680"/>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77" name="Freeform 3050"/>
          <p:cNvSpPr>
            <a:spLocks/>
          </p:cNvSpPr>
          <p:nvPr/>
        </p:nvSpPr>
        <p:spPr bwMode="auto">
          <a:xfrm>
            <a:off x="7514254" y="2392246"/>
            <a:ext cx="72962" cy="75727"/>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78" name="Freeform 3051"/>
          <p:cNvSpPr>
            <a:spLocks/>
          </p:cNvSpPr>
          <p:nvPr/>
        </p:nvSpPr>
        <p:spPr bwMode="auto">
          <a:xfrm>
            <a:off x="7505498" y="2358590"/>
            <a:ext cx="75880" cy="1037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84" name="Line 3080"/>
          <p:cNvSpPr>
            <a:spLocks noChangeShapeType="1"/>
          </p:cNvSpPr>
          <p:nvPr/>
        </p:nvSpPr>
        <p:spPr bwMode="auto">
          <a:xfrm>
            <a:off x="3986696" y="5787717"/>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75" name="Line 3117"/>
          <p:cNvSpPr>
            <a:spLocks noChangeShapeType="1"/>
          </p:cNvSpPr>
          <p:nvPr/>
        </p:nvSpPr>
        <p:spPr bwMode="auto">
          <a:xfrm>
            <a:off x="7493307" y="1750665"/>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round/>
            <a:headEnd/>
            <a:tailEnd/>
          </a:ln>
        </p:spPr>
        <p:txBody>
          <a:bodyPr/>
          <a:lstStyle/>
          <a:p>
            <a:pPr>
              <a:defRPr/>
            </a:pPr>
            <a:endParaRPr lang="da-DK" dirty="0">
              <a:solidFill>
                <a:schemeClr val="tx2"/>
              </a:solidFill>
              <a:ea typeface="ＭＳ Ｐゴシック" pitchFamily="-97" charset="-128"/>
            </a:endParaRPr>
          </a:p>
        </p:txBody>
      </p:sp>
      <p:sp>
        <p:nvSpPr>
          <p:cNvPr id="78" name="Line 3118"/>
          <p:cNvSpPr>
            <a:spLocks noChangeShapeType="1"/>
          </p:cNvSpPr>
          <p:nvPr/>
        </p:nvSpPr>
        <p:spPr bwMode="auto">
          <a:xfrm>
            <a:off x="7493307" y="1750665"/>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round/>
            <a:headEnd/>
            <a:tailEnd/>
          </a:ln>
        </p:spPr>
        <p:txBody>
          <a:bodyPr/>
          <a:lstStyle/>
          <a:p>
            <a:pPr>
              <a:defRPr/>
            </a:pPr>
            <a:endParaRPr lang="da-DK" dirty="0">
              <a:solidFill>
                <a:schemeClr val="tx2"/>
              </a:solidFill>
              <a:ea typeface="ＭＳ Ｐゴシック" pitchFamily="-97" charset="-128"/>
            </a:endParaRPr>
          </a:p>
        </p:txBody>
      </p:sp>
      <p:sp>
        <p:nvSpPr>
          <p:cNvPr id="81" name="Line 3119"/>
          <p:cNvSpPr>
            <a:spLocks noChangeShapeType="1"/>
          </p:cNvSpPr>
          <p:nvPr/>
        </p:nvSpPr>
        <p:spPr bwMode="auto">
          <a:xfrm>
            <a:off x="7423259" y="2564091"/>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82" name="Line 3120"/>
          <p:cNvSpPr>
            <a:spLocks noChangeShapeType="1"/>
          </p:cNvSpPr>
          <p:nvPr/>
        </p:nvSpPr>
        <p:spPr bwMode="auto">
          <a:xfrm>
            <a:off x="7779340" y="2364942"/>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499" name="Freeform 2992"/>
          <p:cNvSpPr>
            <a:spLocks/>
          </p:cNvSpPr>
          <p:nvPr/>
        </p:nvSpPr>
        <p:spPr bwMode="auto">
          <a:xfrm>
            <a:off x="2375513" y="1542922"/>
            <a:ext cx="1347789" cy="896844"/>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79" name="Freeform 2998"/>
          <p:cNvSpPr>
            <a:spLocks/>
          </p:cNvSpPr>
          <p:nvPr/>
        </p:nvSpPr>
        <p:spPr bwMode="auto">
          <a:xfrm>
            <a:off x="4521998" y="1690568"/>
            <a:ext cx="855114" cy="894700"/>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blipFill rotWithShape="1">
            <a:blip r:embed="rId2"/>
            <a:tile tx="0" ty="0" sx="100000" sy="100000" flip="none" algn="tl"/>
          </a:blipFill>
          <a:ln>
            <a:solidFill>
              <a:srgbClr val="BBE0E3"/>
            </a:solidFill>
            <a:headEnd/>
            <a:tailEnd/>
          </a:ln>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lstStyle/>
          <a:p>
            <a:pPr>
              <a:defRPr/>
            </a:pPr>
            <a:endParaRPr lang="da-DK" dirty="0">
              <a:solidFill>
                <a:schemeClr val="tx2"/>
              </a:solidFill>
              <a:ea typeface="ＭＳ Ｐゴシック" pitchFamily="-97" charset="-128"/>
            </a:endParaRPr>
          </a:p>
        </p:txBody>
      </p:sp>
      <p:sp>
        <p:nvSpPr>
          <p:cNvPr id="284" name="Freeform 3046"/>
          <p:cNvSpPr>
            <a:spLocks/>
          </p:cNvSpPr>
          <p:nvPr/>
        </p:nvSpPr>
        <p:spPr bwMode="auto">
          <a:xfrm>
            <a:off x="7352964" y="2480272"/>
            <a:ext cx="201375" cy="375830"/>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dirty="0">
              <a:solidFill>
                <a:schemeClr val="tx2"/>
              </a:solidFill>
              <a:ea typeface="ＭＳ Ｐゴシック" pitchFamily="-97" charset="-128"/>
            </a:endParaRPr>
          </a:p>
        </p:txBody>
      </p:sp>
      <p:sp>
        <p:nvSpPr>
          <p:cNvPr id="285" name="Freeform 3019"/>
          <p:cNvSpPr>
            <a:spLocks/>
          </p:cNvSpPr>
          <p:nvPr/>
        </p:nvSpPr>
        <p:spPr bwMode="auto">
          <a:xfrm>
            <a:off x="6602741" y="3724698"/>
            <a:ext cx="639146" cy="530089"/>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dirty="0">
              <a:solidFill>
                <a:schemeClr val="tx2"/>
              </a:solidFill>
              <a:ea typeface="ＭＳ Ｐゴシック" pitchFamily="-97" charset="-128"/>
            </a:endParaRPr>
          </a:p>
        </p:txBody>
      </p:sp>
      <p:sp>
        <p:nvSpPr>
          <p:cNvPr id="286" name="Freeform 3026"/>
          <p:cNvSpPr>
            <a:spLocks/>
          </p:cNvSpPr>
          <p:nvPr/>
        </p:nvSpPr>
        <p:spPr bwMode="auto">
          <a:xfrm>
            <a:off x="6036731" y="4501435"/>
            <a:ext cx="1351255" cy="9339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dirty="0">
              <a:solidFill>
                <a:schemeClr val="tx2"/>
              </a:solidFill>
              <a:ea typeface="ＭＳ Ｐゴシック" pitchFamily="-97" charset="-128"/>
            </a:endParaRPr>
          </a:p>
        </p:txBody>
      </p:sp>
      <p:sp>
        <p:nvSpPr>
          <p:cNvPr id="287" name="Pladsholder til tekst 1"/>
          <p:cNvSpPr txBox="1">
            <a:spLocks/>
          </p:cNvSpPr>
          <p:nvPr/>
        </p:nvSpPr>
        <p:spPr bwMode="auto">
          <a:xfrm>
            <a:off x="-1" y="257419"/>
            <a:ext cx="9078571" cy="610364"/>
          </a:xfrm>
          <a:prstGeom prst="rect">
            <a:avLst/>
          </a:prstGeom>
          <a:noFill/>
          <a:ln w="9525">
            <a:noFill/>
            <a:miter lim="800000"/>
            <a:headEnd/>
            <a:tailEnd/>
          </a:ln>
        </p:spPr>
        <p:txBody>
          <a:bodyPr anchor="b"/>
          <a:lstStyle/>
          <a:p>
            <a:pPr eaLnBrk="0" hangingPunct="0">
              <a:spcBef>
                <a:spcPct val="20000"/>
              </a:spcBef>
              <a:buFont typeface="Arial" charset="0"/>
              <a:buNone/>
            </a:pPr>
            <a:r>
              <a:rPr lang="da-DK" sz="3600" dirty="0" smtClean="0">
                <a:solidFill>
                  <a:srgbClr val="FFFFFF"/>
                </a:solidFill>
                <a:latin typeface="Calibri" pitchFamily="34" charset="0"/>
              </a:rPr>
              <a:t>Twenty States +  DC with </a:t>
            </a:r>
            <a:r>
              <a:rPr lang="da-DK" sz="3600" dirty="0" err="1" smtClean="0">
                <a:solidFill>
                  <a:srgbClr val="FFFFFF"/>
                </a:solidFill>
                <a:latin typeface="Calibri" pitchFamily="34" charset="0"/>
              </a:rPr>
              <a:t>Commitment</a:t>
            </a:r>
            <a:endParaRPr lang="da-DK" sz="3600" dirty="0">
              <a:solidFill>
                <a:srgbClr val="FFFFFF"/>
              </a:solidFill>
              <a:latin typeface="Calibri" pitchFamily="34" charset="0"/>
            </a:endParaRPr>
          </a:p>
        </p:txBody>
      </p:sp>
      <p:cxnSp>
        <p:nvCxnSpPr>
          <p:cNvPr id="8" name="Straight Connector 7"/>
          <p:cNvCxnSpPr/>
          <p:nvPr/>
        </p:nvCxnSpPr>
        <p:spPr>
          <a:xfrm>
            <a:off x="7269102" y="2972820"/>
            <a:ext cx="472793" cy="179501"/>
          </a:xfrm>
          <a:prstGeom prst="line">
            <a:avLst/>
          </a:prstGeom>
          <a:ln>
            <a:solidFill>
              <a:srgbClr val="E3AEC8"/>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75746" y="3012726"/>
            <a:ext cx="406932" cy="276999"/>
          </a:xfrm>
          <a:prstGeom prst="rect">
            <a:avLst/>
          </a:prstGeom>
          <a:noFill/>
        </p:spPr>
        <p:txBody>
          <a:bodyPr wrap="none" rtlCol="0">
            <a:spAutoFit/>
          </a:bodyPr>
          <a:lstStyle/>
          <a:p>
            <a:r>
              <a:rPr lang="en-US" sz="1200" dirty="0" smtClean="0">
                <a:blipFill rotWithShape="0">
                  <a:blip r:embed="rId2"/>
                  <a:tile tx="0" ty="0" sx="100000" sy="100000" flip="none" algn="tl"/>
                </a:blipFill>
              </a:rPr>
              <a:t>DC</a:t>
            </a:r>
            <a:endParaRPr lang="en-US" sz="1200" dirty="0">
              <a:blipFill rotWithShape="0">
                <a:blip r:embed="rId2"/>
                <a:tile tx="0" ty="0" sx="100000" sy="100000" flip="none" algn="tl"/>
              </a:blipFill>
            </a:endParaRPr>
          </a:p>
        </p:txBody>
      </p:sp>
      <p:sp>
        <p:nvSpPr>
          <p:cNvPr id="288" name="TextBox 287"/>
          <p:cNvSpPr txBox="1"/>
          <p:nvPr/>
        </p:nvSpPr>
        <p:spPr>
          <a:xfrm>
            <a:off x="738935" y="5810463"/>
            <a:ext cx="2763948" cy="369332"/>
          </a:xfrm>
          <a:prstGeom prst="rect">
            <a:avLst/>
          </a:prstGeom>
          <a:noFill/>
        </p:spPr>
        <p:txBody>
          <a:bodyPr wrap="none" rtlCol="0">
            <a:spAutoFit/>
          </a:bodyPr>
          <a:lstStyle/>
          <a:p>
            <a:r>
              <a:rPr lang="en-US" dirty="0" smtClean="0">
                <a:solidFill>
                  <a:schemeClr val="bg1"/>
                </a:solidFill>
              </a:rPr>
              <a:t>Budget 2007 in Millions $</a:t>
            </a:r>
            <a:endParaRPr lang="en-US" dirty="0">
              <a:solidFill>
                <a:schemeClr val="bg1"/>
              </a:solidFill>
            </a:endParaRPr>
          </a:p>
        </p:txBody>
      </p:sp>
      <p:grpSp>
        <p:nvGrpSpPr>
          <p:cNvPr id="7" name="Group 6"/>
          <p:cNvGrpSpPr/>
          <p:nvPr/>
        </p:nvGrpSpPr>
        <p:grpSpPr>
          <a:xfrm>
            <a:off x="1187329" y="1510373"/>
            <a:ext cx="7415320" cy="3596313"/>
            <a:chOff x="1187329" y="1510373"/>
            <a:chExt cx="7415320" cy="3596313"/>
          </a:xfrm>
        </p:grpSpPr>
        <p:sp>
          <p:nvSpPr>
            <p:cNvPr id="289" name="TextBox 288"/>
            <p:cNvSpPr txBox="1"/>
            <p:nvPr/>
          </p:nvSpPr>
          <p:spPr>
            <a:xfrm>
              <a:off x="4086959" y="4538289"/>
              <a:ext cx="505555" cy="369332"/>
            </a:xfrm>
            <a:prstGeom prst="rect">
              <a:avLst/>
            </a:prstGeom>
            <a:noFill/>
          </p:spPr>
          <p:txBody>
            <a:bodyPr wrap="none" rtlCol="0">
              <a:spAutoFit/>
            </a:bodyPr>
            <a:lstStyle/>
            <a:p>
              <a:r>
                <a:rPr lang="en-US" dirty="0" smtClean="0"/>
                <a:t>0.9</a:t>
              </a:r>
              <a:endParaRPr lang="en-US" dirty="0"/>
            </a:p>
          </p:txBody>
        </p:sp>
        <p:sp>
          <p:nvSpPr>
            <p:cNvPr id="290" name="TextBox 289"/>
            <p:cNvSpPr txBox="1"/>
            <p:nvPr/>
          </p:nvSpPr>
          <p:spPr>
            <a:xfrm>
              <a:off x="2256929" y="3954873"/>
              <a:ext cx="616800" cy="369332"/>
            </a:xfrm>
            <a:prstGeom prst="rect">
              <a:avLst/>
            </a:prstGeom>
            <a:noFill/>
          </p:spPr>
          <p:txBody>
            <a:bodyPr wrap="none" rtlCol="0">
              <a:spAutoFit/>
            </a:bodyPr>
            <a:lstStyle/>
            <a:p>
              <a:r>
                <a:rPr lang="en-US" dirty="0" smtClean="0"/>
                <a:t>11.3</a:t>
              </a:r>
              <a:endParaRPr lang="en-US" dirty="0"/>
            </a:p>
          </p:txBody>
        </p:sp>
        <p:sp>
          <p:nvSpPr>
            <p:cNvPr id="291" name="TextBox 290"/>
            <p:cNvSpPr txBox="1"/>
            <p:nvPr/>
          </p:nvSpPr>
          <p:spPr>
            <a:xfrm>
              <a:off x="1187329" y="3371906"/>
              <a:ext cx="762311" cy="369332"/>
            </a:xfrm>
            <a:prstGeom prst="rect">
              <a:avLst/>
            </a:prstGeom>
            <a:noFill/>
          </p:spPr>
          <p:txBody>
            <a:bodyPr wrap="none" rtlCol="0">
              <a:spAutoFit/>
            </a:bodyPr>
            <a:lstStyle/>
            <a:p>
              <a:r>
                <a:rPr lang="en-US" dirty="0" smtClean="0"/>
                <a:t>147.3</a:t>
              </a:r>
              <a:endParaRPr lang="en-US" dirty="0"/>
            </a:p>
          </p:txBody>
        </p:sp>
        <p:sp>
          <p:nvSpPr>
            <p:cNvPr id="292" name="TextBox 291"/>
            <p:cNvSpPr txBox="1"/>
            <p:nvPr/>
          </p:nvSpPr>
          <p:spPr>
            <a:xfrm>
              <a:off x="1513595" y="1510373"/>
              <a:ext cx="633933" cy="369332"/>
            </a:xfrm>
            <a:prstGeom prst="rect">
              <a:avLst/>
            </a:prstGeom>
            <a:noFill/>
          </p:spPr>
          <p:txBody>
            <a:bodyPr wrap="none" rtlCol="0">
              <a:spAutoFit/>
            </a:bodyPr>
            <a:lstStyle/>
            <a:p>
              <a:r>
                <a:rPr lang="en-US" dirty="0" smtClean="0"/>
                <a:t>38.6</a:t>
              </a:r>
              <a:endParaRPr lang="en-US" dirty="0"/>
            </a:p>
          </p:txBody>
        </p:sp>
        <p:sp>
          <p:nvSpPr>
            <p:cNvPr id="293" name="TextBox 292"/>
            <p:cNvSpPr txBox="1"/>
            <p:nvPr/>
          </p:nvSpPr>
          <p:spPr>
            <a:xfrm>
              <a:off x="3888065" y="1806063"/>
              <a:ext cx="505555" cy="369332"/>
            </a:xfrm>
            <a:prstGeom prst="rect">
              <a:avLst/>
            </a:prstGeom>
            <a:noFill/>
          </p:spPr>
          <p:txBody>
            <a:bodyPr wrap="none" rtlCol="0">
              <a:spAutoFit/>
            </a:bodyPr>
            <a:lstStyle/>
            <a:p>
              <a:r>
                <a:rPr lang="en-US" dirty="0" smtClean="0"/>
                <a:t>5.4</a:t>
              </a:r>
              <a:endParaRPr lang="en-US" dirty="0"/>
            </a:p>
          </p:txBody>
        </p:sp>
        <p:sp>
          <p:nvSpPr>
            <p:cNvPr id="294" name="TextBox 293"/>
            <p:cNvSpPr txBox="1"/>
            <p:nvPr/>
          </p:nvSpPr>
          <p:spPr>
            <a:xfrm>
              <a:off x="4531562" y="1821695"/>
              <a:ext cx="633933" cy="369332"/>
            </a:xfrm>
            <a:prstGeom prst="rect">
              <a:avLst/>
            </a:prstGeom>
            <a:noFill/>
          </p:spPr>
          <p:txBody>
            <a:bodyPr wrap="none" rtlCol="0">
              <a:spAutoFit/>
            </a:bodyPr>
            <a:lstStyle/>
            <a:p>
              <a:r>
                <a:rPr lang="en-US" dirty="0" smtClean="0"/>
                <a:t>64.9</a:t>
              </a:r>
              <a:endParaRPr lang="en-US" dirty="0"/>
            </a:p>
          </p:txBody>
        </p:sp>
        <p:sp>
          <p:nvSpPr>
            <p:cNvPr id="295" name="TextBox 294"/>
            <p:cNvSpPr txBox="1"/>
            <p:nvPr/>
          </p:nvSpPr>
          <p:spPr>
            <a:xfrm>
              <a:off x="3978368" y="2802859"/>
              <a:ext cx="633933" cy="369332"/>
            </a:xfrm>
            <a:prstGeom prst="rect">
              <a:avLst/>
            </a:prstGeom>
            <a:noFill/>
          </p:spPr>
          <p:txBody>
            <a:bodyPr wrap="none" rtlCol="0">
              <a:spAutoFit/>
            </a:bodyPr>
            <a:lstStyle/>
            <a:p>
              <a:r>
                <a:rPr lang="en-US" dirty="0" smtClean="0"/>
                <a:t>13.5</a:t>
              </a:r>
              <a:endParaRPr lang="en-US" dirty="0"/>
            </a:p>
          </p:txBody>
        </p:sp>
        <p:sp>
          <p:nvSpPr>
            <p:cNvPr id="296" name="TextBox 295"/>
            <p:cNvSpPr txBox="1"/>
            <p:nvPr/>
          </p:nvSpPr>
          <p:spPr>
            <a:xfrm>
              <a:off x="4103702" y="3338215"/>
              <a:ext cx="633933" cy="369332"/>
            </a:xfrm>
            <a:prstGeom prst="rect">
              <a:avLst/>
            </a:prstGeom>
            <a:noFill/>
          </p:spPr>
          <p:txBody>
            <a:bodyPr wrap="none" rtlCol="0">
              <a:spAutoFit/>
            </a:bodyPr>
            <a:lstStyle/>
            <a:p>
              <a:r>
                <a:rPr lang="en-US" dirty="0" smtClean="0"/>
                <a:t>10.9</a:t>
              </a:r>
              <a:endParaRPr lang="en-US" dirty="0"/>
            </a:p>
          </p:txBody>
        </p:sp>
        <p:sp>
          <p:nvSpPr>
            <p:cNvPr id="297" name="TextBox 296"/>
            <p:cNvSpPr txBox="1"/>
            <p:nvPr/>
          </p:nvSpPr>
          <p:spPr>
            <a:xfrm>
              <a:off x="4799094" y="2684380"/>
              <a:ext cx="505555" cy="369332"/>
            </a:xfrm>
            <a:prstGeom prst="rect">
              <a:avLst/>
            </a:prstGeom>
            <a:noFill/>
          </p:spPr>
          <p:txBody>
            <a:bodyPr wrap="none" rtlCol="0">
              <a:spAutoFit/>
            </a:bodyPr>
            <a:lstStyle/>
            <a:p>
              <a:r>
                <a:rPr lang="en-US" dirty="0" smtClean="0"/>
                <a:t>5.0</a:t>
              </a:r>
              <a:endParaRPr lang="en-US" dirty="0"/>
            </a:p>
          </p:txBody>
        </p:sp>
        <p:sp>
          <p:nvSpPr>
            <p:cNvPr id="298" name="TextBox 297"/>
            <p:cNvSpPr txBox="1"/>
            <p:nvPr/>
          </p:nvSpPr>
          <p:spPr>
            <a:xfrm>
              <a:off x="5000619" y="3337231"/>
              <a:ext cx="505555" cy="369332"/>
            </a:xfrm>
            <a:prstGeom prst="rect">
              <a:avLst/>
            </a:prstGeom>
            <a:noFill/>
          </p:spPr>
          <p:txBody>
            <a:bodyPr wrap="none" rtlCol="0">
              <a:spAutoFit/>
            </a:bodyPr>
            <a:lstStyle/>
            <a:p>
              <a:r>
                <a:rPr lang="en-US" dirty="0" smtClean="0"/>
                <a:t>9.8</a:t>
              </a:r>
              <a:endParaRPr lang="en-US" dirty="0"/>
            </a:p>
          </p:txBody>
        </p:sp>
        <p:sp>
          <p:nvSpPr>
            <p:cNvPr id="299" name="TextBox 298"/>
            <p:cNvSpPr txBox="1"/>
            <p:nvPr/>
          </p:nvSpPr>
          <p:spPr>
            <a:xfrm>
              <a:off x="5127700" y="2123883"/>
              <a:ext cx="633933" cy="369332"/>
            </a:xfrm>
            <a:prstGeom prst="rect">
              <a:avLst/>
            </a:prstGeom>
            <a:noFill/>
          </p:spPr>
          <p:txBody>
            <a:bodyPr wrap="none" rtlCol="0">
              <a:spAutoFit/>
            </a:bodyPr>
            <a:lstStyle/>
            <a:p>
              <a:r>
                <a:rPr lang="en-US" dirty="0" smtClean="0"/>
                <a:t>34.7</a:t>
              </a:r>
              <a:endParaRPr lang="en-US" dirty="0"/>
            </a:p>
          </p:txBody>
        </p:sp>
        <p:sp>
          <p:nvSpPr>
            <p:cNvPr id="300" name="TextBox 299"/>
            <p:cNvSpPr txBox="1"/>
            <p:nvPr/>
          </p:nvSpPr>
          <p:spPr>
            <a:xfrm>
              <a:off x="5287664" y="2895964"/>
              <a:ext cx="633933" cy="369332"/>
            </a:xfrm>
            <a:prstGeom prst="rect">
              <a:avLst/>
            </a:prstGeom>
            <a:noFill/>
          </p:spPr>
          <p:txBody>
            <a:bodyPr wrap="none" rtlCol="0">
              <a:spAutoFit/>
            </a:bodyPr>
            <a:lstStyle/>
            <a:p>
              <a:r>
                <a:rPr lang="en-US" dirty="0" smtClean="0"/>
                <a:t>25.8</a:t>
              </a:r>
              <a:endParaRPr lang="en-US" dirty="0"/>
            </a:p>
          </p:txBody>
        </p:sp>
        <p:sp>
          <p:nvSpPr>
            <p:cNvPr id="301" name="TextBox 300"/>
            <p:cNvSpPr txBox="1"/>
            <p:nvPr/>
          </p:nvSpPr>
          <p:spPr>
            <a:xfrm>
              <a:off x="6750633" y="4737354"/>
              <a:ext cx="633933" cy="369332"/>
            </a:xfrm>
            <a:prstGeom prst="rect">
              <a:avLst/>
            </a:prstGeom>
            <a:noFill/>
          </p:spPr>
          <p:txBody>
            <a:bodyPr wrap="none" rtlCol="0">
              <a:spAutoFit/>
            </a:bodyPr>
            <a:lstStyle/>
            <a:p>
              <a:r>
                <a:rPr lang="en-US" dirty="0" smtClean="0"/>
                <a:t>23.3</a:t>
              </a:r>
              <a:endParaRPr lang="en-US" dirty="0"/>
            </a:p>
          </p:txBody>
        </p:sp>
        <p:sp>
          <p:nvSpPr>
            <p:cNvPr id="302" name="TextBox 301"/>
            <p:cNvSpPr txBox="1"/>
            <p:nvPr/>
          </p:nvSpPr>
          <p:spPr>
            <a:xfrm>
              <a:off x="6720722" y="3744318"/>
              <a:ext cx="505555" cy="369332"/>
            </a:xfrm>
            <a:prstGeom prst="rect">
              <a:avLst/>
            </a:prstGeom>
            <a:noFill/>
          </p:spPr>
          <p:txBody>
            <a:bodyPr wrap="none" rtlCol="0">
              <a:spAutoFit/>
            </a:bodyPr>
            <a:lstStyle/>
            <a:p>
              <a:r>
                <a:rPr lang="en-US" dirty="0" smtClean="0"/>
                <a:t>2.9</a:t>
              </a:r>
              <a:endParaRPr lang="en-US" dirty="0"/>
            </a:p>
          </p:txBody>
        </p:sp>
        <p:sp>
          <p:nvSpPr>
            <p:cNvPr id="303" name="TextBox 302"/>
            <p:cNvSpPr txBox="1"/>
            <p:nvPr/>
          </p:nvSpPr>
          <p:spPr>
            <a:xfrm>
              <a:off x="6882073" y="3035201"/>
              <a:ext cx="505555" cy="369332"/>
            </a:xfrm>
            <a:prstGeom prst="rect">
              <a:avLst/>
            </a:prstGeom>
            <a:noFill/>
          </p:spPr>
          <p:txBody>
            <a:bodyPr wrap="none" rtlCol="0">
              <a:spAutoFit/>
            </a:bodyPr>
            <a:lstStyle/>
            <a:p>
              <a:r>
                <a:rPr lang="en-US" dirty="0" smtClean="0"/>
                <a:t>8.1</a:t>
              </a:r>
              <a:endParaRPr lang="en-US" dirty="0"/>
            </a:p>
          </p:txBody>
        </p:sp>
        <p:sp>
          <p:nvSpPr>
            <p:cNvPr id="304" name="TextBox 303"/>
            <p:cNvSpPr txBox="1"/>
            <p:nvPr/>
          </p:nvSpPr>
          <p:spPr>
            <a:xfrm>
              <a:off x="6762836" y="2470313"/>
              <a:ext cx="505555" cy="369332"/>
            </a:xfrm>
            <a:prstGeom prst="rect">
              <a:avLst/>
            </a:prstGeom>
            <a:noFill/>
          </p:spPr>
          <p:txBody>
            <a:bodyPr wrap="none" rtlCol="0">
              <a:spAutoFit/>
            </a:bodyPr>
            <a:lstStyle/>
            <a:p>
              <a:r>
                <a:rPr lang="en-US" dirty="0" smtClean="0"/>
                <a:t>1.8</a:t>
              </a:r>
              <a:endParaRPr lang="en-US" dirty="0"/>
            </a:p>
          </p:txBody>
        </p:sp>
        <p:sp>
          <p:nvSpPr>
            <p:cNvPr id="305" name="TextBox 304"/>
            <p:cNvSpPr txBox="1"/>
            <p:nvPr/>
          </p:nvSpPr>
          <p:spPr>
            <a:xfrm>
              <a:off x="6950978" y="2053321"/>
              <a:ext cx="583713" cy="338554"/>
            </a:xfrm>
            <a:prstGeom prst="rect">
              <a:avLst/>
            </a:prstGeom>
            <a:noFill/>
          </p:spPr>
          <p:txBody>
            <a:bodyPr wrap="none" rtlCol="0">
              <a:spAutoFit/>
            </a:bodyPr>
            <a:lstStyle/>
            <a:p>
              <a:r>
                <a:rPr lang="en-US" sz="1600" dirty="0" smtClean="0"/>
                <a:t>N.A.</a:t>
              </a:r>
              <a:endParaRPr lang="en-US" sz="1600" dirty="0"/>
            </a:p>
          </p:txBody>
        </p:sp>
        <p:sp>
          <p:nvSpPr>
            <p:cNvPr id="306" name="TextBox 305"/>
            <p:cNvSpPr txBox="1"/>
            <p:nvPr/>
          </p:nvSpPr>
          <p:spPr>
            <a:xfrm>
              <a:off x="7398152" y="1836401"/>
              <a:ext cx="483952" cy="276999"/>
            </a:xfrm>
            <a:prstGeom prst="rect">
              <a:avLst/>
            </a:prstGeom>
            <a:noFill/>
          </p:spPr>
          <p:txBody>
            <a:bodyPr wrap="none" rtlCol="0">
              <a:spAutoFit/>
            </a:bodyPr>
            <a:lstStyle/>
            <a:p>
              <a:r>
                <a:rPr lang="en-US" sz="1200" dirty="0" smtClean="0"/>
                <a:t>N.A.</a:t>
              </a:r>
              <a:endParaRPr lang="en-US" sz="1200" dirty="0"/>
            </a:p>
          </p:txBody>
        </p:sp>
        <p:cxnSp>
          <p:nvCxnSpPr>
            <p:cNvPr id="307" name="Straight Connector 306"/>
            <p:cNvCxnSpPr/>
            <p:nvPr/>
          </p:nvCxnSpPr>
          <p:spPr>
            <a:xfrm>
              <a:off x="7487489" y="2641864"/>
              <a:ext cx="472793" cy="1795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08" name="TextBox 307"/>
            <p:cNvSpPr txBox="1"/>
            <p:nvPr/>
          </p:nvSpPr>
          <p:spPr>
            <a:xfrm>
              <a:off x="7866235" y="2652949"/>
              <a:ext cx="584014" cy="338554"/>
            </a:xfrm>
            <a:prstGeom prst="rect">
              <a:avLst/>
            </a:prstGeom>
            <a:noFill/>
          </p:spPr>
          <p:txBody>
            <a:bodyPr wrap="none" rtlCol="0">
              <a:spAutoFit/>
            </a:bodyPr>
            <a:lstStyle/>
            <a:p>
              <a:r>
                <a:rPr lang="en-US" sz="1600" dirty="0" smtClean="0">
                  <a:solidFill>
                    <a:srgbClr val="FFFFFF"/>
                  </a:solidFill>
                </a:rPr>
                <a:t>21.9</a:t>
              </a:r>
              <a:endParaRPr lang="en-US" sz="1600" dirty="0">
                <a:solidFill>
                  <a:srgbClr val="FFFFFF"/>
                </a:solidFill>
              </a:endParaRPr>
            </a:p>
          </p:txBody>
        </p:sp>
        <p:cxnSp>
          <p:nvCxnSpPr>
            <p:cNvPr id="309" name="Straight Connector 308"/>
            <p:cNvCxnSpPr/>
            <p:nvPr/>
          </p:nvCxnSpPr>
          <p:spPr>
            <a:xfrm>
              <a:off x="7639889" y="2174426"/>
              <a:ext cx="472793" cy="17950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310" name="TextBox 309"/>
            <p:cNvSpPr txBox="1"/>
            <p:nvPr/>
          </p:nvSpPr>
          <p:spPr>
            <a:xfrm>
              <a:off x="8018635" y="2185511"/>
              <a:ext cx="584014" cy="338554"/>
            </a:xfrm>
            <a:prstGeom prst="rect">
              <a:avLst/>
            </a:prstGeom>
            <a:noFill/>
          </p:spPr>
          <p:txBody>
            <a:bodyPr wrap="none" rtlCol="0">
              <a:spAutoFit/>
            </a:bodyPr>
            <a:lstStyle/>
            <a:p>
              <a:r>
                <a:rPr lang="en-US" sz="1600" dirty="0" smtClean="0">
                  <a:solidFill>
                    <a:srgbClr val="FFFFFF"/>
                  </a:solidFill>
                </a:rPr>
                <a:t>30.7</a:t>
              </a:r>
              <a:endParaRPr lang="en-US" sz="1600" dirty="0">
                <a:solidFill>
                  <a:srgbClr val="FFFFFF"/>
                </a:solidFill>
              </a:endParaRPr>
            </a:p>
          </p:txBody>
        </p:sp>
      </p:grpSp>
    </p:spTree>
    <p:extLst>
      <p:ext uri="{BB962C8B-B14F-4D97-AF65-F5344CB8AC3E}">
        <p14:creationId xmlns:p14="http://schemas.microsoft.com/office/powerpoint/2010/main" val="1741210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iterate type="lt">
                                    <p:tmPct val="0"/>
                                  </p:iterate>
                                  <p:childTnLst>
                                    <p:set>
                                      <p:cBhvr>
                                        <p:cTn id="6" dur="1" fill="hold">
                                          <p:stCondLst>
                                            <p:cond delay="0"/>
                                          </p:stCondLst>
                                        </p:cTn>
                                        <p:tgtEl>
                                          <p:spTgt spid="288"/>
                                        </p:tgtEl>
                                        <p:attrNameLst>
                                          <p:attrName>style.visibility</p:attrName>
                                        </p:attrNameLst>
                                      </p:cBhvr>
                                      <p:to>
                                        <p:strVal val="visible"/>
                                      </p:to>
                                    </p:set>
                                    <p:anim calcmode="lin" valueType="num">
                                      <p:cBhvr>
                                        <p:cTn id="7" dur="1000" fill="hold"/>
                                        <p:tgtEl>
                                          <p:spTgt spid="288"/>
                                        </p:tgtEl>
                                        <p:attrNameLst>
                                          <p:attrName>ppt_w</p:attrName>
                                        </p:attrNameLst>
                                      </p:cBhvr>
                                      <p:tavLst>
                                        <p:tav tm="0">
                                          <p:val>
                                            <p:strVal val="#ppt_w*0.70"/>
                                          </p:val>
                                        </p:tav>
                                        <p:tav tm="100000">
                                          <p:val>
                                            <p:strVal val="#ppt_w"/>
                                          </p:val>
                                        </p:tav>
                                      </p:tavLst>
                                    </p:anim>
                                    <p:anim calcmode="lin" valueType="num">
                                      <p:cBhvr>
                                        <p:cTn id="8" dur="1000" fill="hold"/>
                                        <p:tgtEl>
                                          <p:spTgt spid="288"/>
                                        </p:tgtEl>
                                        <p:attrNameLst>
                                          <p:attrName>ppt_h</p:attrName>
                                        </p:attrNameLst>
                                      </p:cBhvr>
                                      <p:tavLst>
                                        <p:tav tm="0">
                                          <p:val>
                                            <p:strVal val="#ppt_h"/>
                                          </p:val>
                                        </p:tav>
                                        <p:tav tm="100000">
                                          <p:val>
                                            <p:strVal val="#ppt_h"/>
                                          </p:val>
                                        </p:tav>
                                      </p:tavLst>
                                    </p:anim>
                                    <p:animEffect transition="in" filter="fade">
                                      <p:cBhvr>
                                        <p:cTn id="9" dur="1000"/>
                                        <p:tgtEl>
                                          <p:spTgt spid="288"/>
                                        </p:tgtEl>
                                      </p:cBhvr>
                                    </p:animEffect>
                                  </p:childTnLst>
                                </p:cTn>
                              </p:par>
                            </p:childTnLst>
                          </p:cTn>
                        </p:par>
                        <p:par>
                          <p:cTn id="10" fill="hold">
                            <p:stCondLst>
                              <p:cond delay="1000"/>
                            </p:stCondLst>
                            <p:childTnLst>
                              <p:par>
                                <p:cTn id="11" presetID="36" presetClass="emph" presetSubtype="0" fill="hold" grpId="0" nodeType="afterEffect">
                                  <p:stCondLst>
                                    <p:cond delay="0"/>
                                  </p:stCondLst>
                                  <p:iterate type="lt">
                                    <p:tmPct val="10000"/>
                                  </p:iterate>
                                  <p:childTnLst>
                                    <p:animScale>
                                      <p:cBhvr>
                                        <p:cTn id="12" dur="250" autoRev="1" fill="hold">
                                          <p:stCondLst>
                                            <p:cond delay="0"/>
                                          </p:stCondLst>
                                        </p:cTn>
                                        <p:tgtEl>
                                          <p:spTgt spid="288"/>
                                        </p:tgtEl>
                                      </p:cBhvr>
                                      <p:to x="80000" y="100000"/>
                                    </p:animScale>
                                    <p:anim by="(#ppt_w*0.10)" calcmode="lin" valueType="num">
                                      <p:cBhvr>
                                        <p:cTn id="13" dur="250" autoRev="1" fill="hold">
                                          <p:stCondLst>
                                            <p:cond delay="0"/>
                                          </p:stCondLst>
                                        </p:cTn>
                                        <p:tgtEl>
                                          <p:spTgt spid="288"/>
                                        </p:tgtEl>
                                        <p:attrNameLst>
                                          <p:attrName>ppt_x</p:attrName>
                                        </p:attrNameLst>
                                      </p:cBhvr>
                                    </p:anim>
                                    <p:anim by="(-#ppt_w*0.10)" calcmode="lin" valueType="num">
                                      <p:cBhvr>
                                        <p:cTn id="14" dur="250" autoRev="1" fill="hold">
                                          <p:stCondLst>
                                            <p:cond delay="0"/>
                                          </p:stCondLst>
                                        </p:cTn>
                                        <p:tgtEl>
                                          <p:spTgt spid="288"/>
                                        </p:tgtEl>
                                        <p:attrNameLst>
                                          <p:attrName>ppt_y</p:attrName>
                                        </p:attrNameLst>
                                      </p:cBhvr>
                                    </p:anim>
                                    <p:animRot by="-480000">
                                      <p:cBhvr>
                                        <p:cTn id="15" dur="250" autoRev="1" fill="hold">
                                          <p:stCondLst>
                                            <p:cond delay="0"/>
                                          </p:stCondLst>
                                        </p:cTn>
                                        <p:tgtEl>
                                          <p:spTgt spid="28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89"/>
                                        </p:tgtEl>
                                        <p:attrNameLst>
                                          <p:attrName>r</p:attrName>
                                        </p:attrNameLst>
                                      </p:cBhvr>
                                    </p:animRot>
                                    <p:animRot by="-240000">
                                      <p:cBhvr>
                                        <p:cTn id="25" dur="200" fill="hold">
                                          <p:stCondLst>
                                            <p:cond delay="200"/>
                                          </p:stCondLst>
                                        </p:cTn>
                                        <p:tgtEl>
                                          <p:spTgt spid="89"/>
                                        </p:tgtEl>
                                        <p:attrNameLst>
                                          <p:attrName>r</p:attrName>
                                        </p:attrNameLst>
                                      </p:cBhvr>
                                    </p:animRot>
                                    <p:animRot by="240000">
                                      <p:cBhvr>
                                        <p:cTn id="26" dur="200" fill="hold">
                                          <p:stCondLst>
                                            <p:cond delay="400"/>
                                          </p:stCondLst>
                                        </p:cTn>
                                        <p:tgtEl>
                                          <p:spTgt spid="89"/>
                                        </p:tgtEl>
                                        <p:attrNameLst>
                                          <p:attrName>r</p:attrName>
                                        </p:attrNameLst>
                                      </p:cBhvr>
                                    </p:animRot>
                                    <p:animRot by="-240000">
                                      <p:cBhvr>
                                        <p:cTn id="27" dur="200" fill="hold">
                                          <p:stCondLst>
                                            <p:cond delay="600"/>
                                          </p:stCondLst>
                                        </p:cTn>
                                        <p:tgtEl>
                                          <p:spTgt spid="89"/>
                                        </p:tgtEl>
                                        <p:attrNameLst>
                                          <p:attrName>r</p:attrName>
                                        </p:attrNameLst>
                                      </p:cBhvr>
                                    </p:animRot>
                                    <p:animRot by="120000">
                                      <p:cBhvr>
                                        <p:cTn id="28" dur="200" fill="hold">
                                          <p:stCondLst>
                                            <p:cond delay="800"/>
                                          </p:stCondLst>
                                        </p:cTn>
                                        <p:tgtEl>
                                          <p:spTgt spid="8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268"/>
                                        </p:tgtEl>
                                        <p:attrNameLst>
                                          <p:attrName>r</p:attrName>
                                        </p:attrNameLst>
                                      </p:cBhvr>
                                    </p:animRot>
                                    <p:animRot by="-240000">
                                      <p:cBhvr>
                                        <p:cTn id="33" dur="200" fill="hold">
                                          <p:stCondLst>
                                            <p:cond delay="200"/>
                                          </p:stCondLst>
                                        </p:cTn>
                                        <p:tgtEl>
                                          <p:spTgt spid="268"/>
                                        </p:tgtEl>
                                        <p:attrNameLst>
                                          <p:attrName>r</p:attrName>
                                        </p:attrNameLst>
                                      </p:cBhvr>
                                    </p:animRot>
                                    <p:animRot by="240000">
                                      <p:cBhvr>
                                        <p:cTn id="34" dur="200" fill="hold">
                                          <p:stCondLst>
                                            <p:cond delay="400"/>
                                          </p:stCondLst>
                                        </p:cTn>
                                        <p:tgtEl>
                                          <p:spTgt spid="268"/>
                                        </p:tgtEl>
                                        <p:attrNameLst>
                                          <p:attrName>r</p:attrName>
                                        </p:attrNameLst>
                                      </p:cBhvr>
                                    </p:animRot>
                                    <p:animRot by="-240000">
                                      <p:cBhvr>
                                        <p:cTn id="35" dur="200" fill="hold">
                                          <p:stCondLst>
                                            <p:cond delay="600"/>
                                          </p:stCondLst>
                                        </p:cTn>
                                        <p:tgtEl>
                                          <p:spTgt spid="268"/>
                                        </p:tgtEl>
                                        <p:attrNameLst>
                                          <p:attrName>r</p:attrName>
                                        </p:attrNameLst>
                                      </p:cBhvr>
                                    </p:animRot>
                                    <p:animRot by="120000">
                                      <p:cBhvr>
                                        <p:cTn id="36" dur="200" fill="hold">
                                          <p:stCondLst>
                                            <p:cond delay="800"/>
                                          </p:stCondLst>
                                        </p:cTn>
                                        <p:tgtEl>
                                          <p:spTgt spid="268"/>
                                        </p:tgtEl>
                                        <p:attrNameLst>
                                          <p:attrName>r</p:attrName>
                                        </p:attrNameLst>
                                      </p:cBhvr>
                                    </p:animRot>
                                  </p:childTnLst>
                                </p:cTn>
                              </p:par>
                              <p:par>
                                <p:cTn id="37" presetID="7" presetClass="emph" presetSubtype="2" fill="hold" nodeType="withEffect">
                                  <p:stCondLst>
                                    <p:cond delay="0"/>
                                  </p:stCondLst>
                                  <p:childTnLst>
                                    <p:animClr clrSpc="rgb" dir="cw">
                                      <p:cBhvr>
                                        <p:cTn id="38" dur="2000" fill="hold"/>
                                        <p:tgtEl>
                                          <p:spTgt spid="268"/>
                                        </p:tgtEl>
                                        <p:attrNameLst>
                                          <p:attrName>stroke.color</p:attrName>
                                        </p:attrNameLst>
                                      </p:cBhvr>
                                      <p:to>
                                        <a:schemeClr val="accent2"/>
                                      </p:to>
                                    </p:animClr>
                                    <p:set>
                                      <p:cBhvr>
                                        <p:cTn id="39" dur="2000" fill="hold"/>
                                        <p:tgtEl>
                                          <p:spTgt spid="26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68" grpId="0" animBg="1"/>
      <p:bldP spid="288" grpId="0"/>
      <p:bldP spid="28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
          <p:cNvSpPr>
            <a:spLocks/>
          </p:cNvSpPr>
          <p:nvPr/>
        </p:nvSpPr>
        <p:spPr bwMode="auto">
          <a:xfrm>
            <a:off x="5646265" y="3186055"/>
            <a:ext cx="995150" cy="53006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9" name="Freeform 7"/>
          <p:cNvSpPr>
            <a:spLocks/>
          </p:cNvSpPr>
          <p:nvPr/>
        </p:nvSpPr>
        <p:spPr bwMode="auto">
          <a:xfrm>
            <a:off x="4807675" y="3133758"/>
            <a:ext cx="857988" cy="715163"/>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1" name="Freeform 6"/>
          <p:cNvSpPr>
            <a:spLocks/>
          </p:cNvSpPr>
          <p:nvPr/>
        </p:nvSpPr>
        <p:spPr bwMode="auto">
          <a:xfrm>
            <a:off x="5021916" y="1943652"/>
            <a:ext cx="734441" cy="82011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2" name="Freeform 7"/>
          <p:cNvSpPr>
            <a:spLocks/>
          </p:cNvSpPr>
          <p:nvPr/>
        </p:nvSpPr>
        <p:spPr bwMode="auto">
          <a:xfrm>
            <a:off x="5310341" y="2712327"/>
            <a:ext cx="559008" cy="940127"/>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4" name="Freeform 3053"/>
          <p:cNvSpPr>
            <a:spLocks/>
          </p:cNvSpPr>
          <p:nvPr/>
        </p:nvSpPr>
        <p:spPr bwMode="auto">
          <a:xfrm>
            <a:off x="7356129" y="1817983"/>
            <a:ext cx="145935" cy="535740"/>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5" name="Freeform 3054"/>
          <p:cNvSpPr>
            <a:spLocks/>
          </p:cNvSpPr>
          <p:nvPr/>
        </p:nvSpPr>
        <p:spPr bwMode="auto">
          <a:xfrm>
            <a:off x="6711096" y="1770299"/>
            <a:ext cx="875610" cy="765743"/>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6" name="Freeform 3055"/>
          <p:cNvSpPr>
            <a:spLocks/>
          </p:cNvSpPr>
          <p:nvPr/>
        </p:nvSpPr>
        <p:spPr bwMode="auto">
          <a:xfrm>
            <a:off x="7723886" y="1963839"/>
            <a:ext cx="58374" cy="39269"/>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7" name="Freeform 3056"/>
          <p:cNvSpPr>
            <a:spLocks/>
          </p:cNvSpPr>
          <p:nvPr/>
        </p:nvSpPr>
        <p:spPr bwMode="auto">
          <a:xfrm>
            <a:off x="7540007" y="1156022"/>
            <a:ext cx="545797" cy="841476"/>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0" name="Freeform 3057"/>
          <p:cNvSpPr>
            <a:spLocks/>
          </p:cNvSpPr>
          <p:nvPr/>
        </p:nvSpPr>
        <p:spPr bwMode="auto">
          <a:xfrm>
            <a:off x="7347373" y="1711396"/>
            <a:ext cx="172204" cy="474032"/>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3" name="Freeform 3058"/>
          <p:cNvSpPr>
            <a:spLocks/>
          </p:cNvSpPr>
          <p:nvPr/>
        </p:nvSpPr>
        <p:spPr bwMode="auto">
          <a:xfrm>
            <a:off x="7499145" y="1652493"/>
            <a:ext cx="286032" cy="521715"/>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66" name="Freeform 3059"/>
          <p:cNvSpPr>
            <a:spLocks/>
          </p:cNvSpPr>
          <p:nvPr/>
        </p:nvSpPr>
        <p:spPr bwMode="auto">
          <a:xfrm>
            <a:off x="7493307" y="2207867"/>
            <a:ext cx="242252" cy="25524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9" name="Freeform 3060"/>
          <p:cNvSpPr>
            <a:spLocks/>
          </p:cNvSpPr>
          <p:nvPr/>
        </p:nvSpPr>
        <p:spPr bwMode="auto">
          <a:xfrm>
            <a:off x="7469959" y="2059206"/>
            <a:ext cx="487423" cy="213173"/>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85" name="Freeform 2853"/>
          <p:cNvSpPr>
            <a:spLocks/>
          </p:cNvSpPr>
          <p:nvPr/>
        </p:nvSpPr>
        <p:spPr bwMode="auto">
          <a:xfrm>
            <a:off x="7736058" y="2406270"/>
            <a:ext cx="2918" cy="2805"/>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6" name="Freeform 2854"/>
          <p:cNvSpPr>
            <a:spLocks/>
          </p:cNvSpPr>
          <p:nvPr/>
        </p:nvSpPr>
        <p:spPr bwMode="auto">
          <a:xfrm>
            <a:off x="2123828" y="3637535"/>
            <a:ext cx="846358" cy="109944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87" name="Freeform 2855"/>
          <p:cNvSpPr>
            <a:spLocks/>
          </p:cNvSpPr>
          <p:nvPr/>
        </p:nvSpPr>
        <p:spPr bwMode="auto">
          <a:xfrm>
            <a:off x="5109429" y="4361148"/>
            <a:ext cx="817173" cy="656301"/>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8" name="Freeform 2856"/>
          <p:cNvSpPr>
            <a:spLocks/>
          </p:cNvSpPr>
          <p:nvPr/>
        </p:nvSpPr>
        <p:spPr bwMode="auto">
          <a:xfrm>
            <a:off x="2920572" y="3749723"/>
            <a:ext cx="922239" cy="998475"/>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89" name="Freeform 2857"/>
          <p:cNvSpPr>
            <a:spLocks/>
          </p:cNvSpPr>
          <p:nvPr/>
        </p:nvSpPr>
        <p:spPr bwMode="auto">
          <a:xfrm>
            <a:off x="3297055" y="3861911"/>
            <a:ext cx="1929113" cy="1853909"/>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90" name="Freeform 2858"/>
          <p:cNvSpPr>
            <a:spLocks/>
          </p:cNvSpPr>
          <p:nvPr/>
        </p:nvSpPr>
        <p:spPr bwMode="auto">
          <a:xfrm>
            <a:off x="4998527" y="3794598"/>
            <a:ext cx="656657" cy="588988"/>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1" name="Freeform 2859"/>
          <p:cNvSpPr>
            <a:spLocks/>
          </p:cNvSpPr>
          <p:nvPr/>
        </p:nvSpPr>
        <p:spPr bwMode="auto">
          <a:xfrm>
            <a:off x="3851566" y="3730090"/>
            <a:ext cx="1179064" cy="572160"/>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2" name="Freeform 2860"/>
          <p:cNvSpPr>
            <a:spLocks/>
          </p:cNvSpPr>
          <p:nvPr/>
        </p:nvSpPr>
        <p:spPr bwMode="auto">
          <a:xfrm>
            <a:off x="2310610" y="2807342"/>
            <a:ext cx="729619" cy="936771"/>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3" name="Freeform 2861"/>
          <p:cNvSpPr>
            <a:spLocks/>
          </p:cNvSpPr>
          <p:nvPr/>
        </p:nvSpPr>
        <p:spPr bwMode="auto">
          <a:xfrm>
            <a:off x="5296211" y="1822891"/>
            <a:ext cx="776315" cy="353393"/>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4" name="Freeform 2862"/>
          <p:cNvSpPr>
            <a:spLocks/>
          </p:cNvSpPr>
          <p:nvPr/>
        </p:nvSpPr>
        <p:spPr bwMode="auto">
          <a:xfrm>
            <a:off x="2978941" y="3090617"/>
            <a:ext cx="986445" cy="667519"/>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5" name="Freeform 2863"/>
          <p:cNvSpPr>
            <a:spLocks/>
          </p:cNvSpPr>
          <p:nvPr/>
        </p:nvSpPr>
        <p:spPr bwMode="auto">
          <a:xfrm>
            <a:off x="1140301" y="2529677"/>
            <a:ext cx="1082755" cy="1904394"/>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96" name="Freeform 2864"/>
          <p:cNvSpPr>
            <a:spLocks/>
          </p:cNvSpPr>
          <p:nvPr/>
        </p:nvSpPr>
        <p:spPr bwMode="auto">
          <a:xfrm>
            <a:off x="2771729" y="2336152"/>
            <a:ext cx="957260" cy="771294"/>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7" name="Freeform 2865"/>
          <p:cNvSpPr>
            <a:spLocks/>
          </p:cNvSpPr>
          <p:nvPr/>
        </p:nvSpPr>
        <p:spPr bwMode="auto">
          <a:xfrm>
            <a:off x="5617244" y="3530956"/>
            <a:ext cx="1111940" cy="454362"/>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8" name="Freeform 2866"/>
          <p:cNvSpPr>
            <a:spLocks/>
          </p:cNvSpPr>
          <p:nvPr/>
        </p:nvSpPr>
        <p:spPr bwMode="auto">
          <a:xfrm>
            <a:off x="6431499" y="3289751"/>
            <a:ext cx="1149880" cy="586183"/>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9" name="Freeform 2867"/>
          <p:cNvSpPr>
            <a:spLocks/>
          </p:cNvSpPr>
          <p:nvPr/>
        </p:nvSpPr>
        <p:spPr bwMode="auto">
          <a:xfrm>
            <a:off x="7572623" y="2411879"/>
            <a:ext cx="160516" cy="106579"/>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0" name="Freeform 2868"/>
          <p:cNvSpPr>
            <a:spLocks/>
          </p:cNvSpPr>
          <p:nvPr/>
        </p:nvSpPr>
        <p:spPr bwMode="auto">
          <a:xfrm>
            <a:off x="3956631" y="3247681"/>
            <a:ext cx="1021467" cy="507651"/>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101" name="Freeform 2869"/>
          <p:cNvSpPr>
            <a:spLocks/>
          </p:cNvSpPr>
          <p:nvPr/>
        </p:nvSpPr>
        <p:spPr bwMode="auto">
          <a:xfrm>
            <a:off x="5824456" y="2047268"/>
            <a:ext cx="569103" cy="715199"/>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2" name="Freeform 2870"/>
          <p:cNvSpPr>
            <a:spLocks/>
          </p:cNvSpPr>
          <p:nvPr/>
        </p:nvSpPr>
        <p:spPr bwMode="auto">
          <a:xfrm>
            <a:off x="1621850" y="2667107"/>
            <a:ext cx="787989" cy="1321015"/>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3" name="Freeform 2871"/>
          <p:cNvSpPr>
            <a:spLocks/>
          </p:cNvSpPr>
          <p:nvPr/>
        </p:nvSpPr>
        <p:spPr bwMode="auto">
          <a:xfrm>
            <a:off x="7701036" y="2181893"/>
            <a:ext cx="125494" cy="218767"/>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4" name="Freeform 2872"/>
          <p:cNvSpPr>
            <a:spLocks/>
          </p:cNvSpPr>
          <p:nvPr/>
        </p:nvSpPr>
        <p:spPr bwMode="auto">
          <a:xfrm>
            <a:off x="6492787" y="2902702"/>
            <a:ext cx="1036059" cy="664715"/>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105" name="Freeform 2873"/>
          <p:cNvSpPr>
            <a:spLocks/>
          </p:cNvSpPr>
          <p:nvPr/>
        </p:nvSpPr>
        <p:spPr bwMode="auto">
          <a:xfrm>
            <a:off x="6878026" y="2751248"/>
            <a:ext cx="644983" cy="3113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6" name="Freeform 2874"/>
          <p:cNvSpPr>
            <a:spLocks/>
          </p:cNvSpPr>
          <p:nvPr/>
        </p:nvSpPr>
        <p:spPr bwMode="auto">
          <a:xfrm>
            <a:off x="3953712" y="3256095"/>
            <a:ext cx="17511" cy="499237"/>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7" name="Freeform 2875"/>
          <p:cNvSpPr>
            <a:spLocks/>
          </p:cNvSpPr>
          <p:nvPr/>
        </p:nvSpPr>
        <p:spPr bwMode="auto">
          <a:xfrm>
            <a:off x="4794234" y="3149516"/>
            <a:ext cx="2918" cy="2805"/>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8" name="Freeform 2876"/>
          <p:cNvSpPr>
            <a:spLocks/>
          </p:cNvSpPr>
          <p:nvPr/>
        </p:nvSpPr>
        <p:spPr bwMode="auto">
          <a:xfrm>
            <a:off x="4805907" y="3135493"/>
            <a:ext cx="504896" cy="16828"/>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9" name="Rectangle 2877"/>
          <p:cNvSpPr>
            <a:spLocks noChangeArrowheads="1"/>
          </p:cNvSpPr>
          <p:nvPr/>
        </p:nvSpPr>
        <p:spPr bwMode="auto">
          <a:xfrm>
            <a:off x="5990809" y="4748197"/>
            <a:ext cx="2918"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10" name="Freeform 2878"/>
          <p:cNvSpPr>
            <a:spLocks/>
          </p:cNvSpPr>
          <p:nvPr/>
        </p:nvSpPr>
        <p:spPr bwMode="auto">
          <a:xfrm>
            <a:off x="5914928" y="3965685"/>
            <a:ext cx="78799" cy="782512"/>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1" name="Freeform 2879"/>
          <p:cNvSpPr>
            <a:spLocks/>
          </p:cNvSpPr>
          <p:nvPr/>
        </p:nvSpPr>
        <p:spPr bwMode="auto">
          <a:xfrm>
            <a:off x="6425662" y="3528151"/>
            <a:ext cx="309359" cy="347783"/>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2" name="Freeform 2880"/>
          <p:cNvSpPr>
            <a:spLocks/>
          </p:cNvSpPr>
          <p:nvPr/>
        </p:nvSpPr>
        <p:spPr bwMode="auto">
          <a:xfrm>
            <a:off x="6653303" y="3326212"/>
            <a:ext cx="2918" cy="2805"/>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3" name="Freeform 2881"/>
          <p:cNvSpPr>
            <a:spLocks/>
          </p:cNvSpPr>
          <p:nvPr/>
        </p:nvSpPr>
        <p:spPr bwMode="auto">
          <a:xfrm>
            <a:off x="6484031" y="3329017"/>
            <a:ext cx="172190" cy="241205"/>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4" name="Freeform 2882"/>
          <p:cNvSpPr>
            <a:spLocks/>
          </p:cNvSpPr>
          <p:nvPr/>
        </p:nvSpPr>
        <p:spPr bwMode="auto">
          <a:xfrm>
            <a:off x="7523009" y="2840999"/>
            <a:ext cx="2918" cy="8414"/>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5" name="Freeform 2883"/>
          <p:cNvSpPr>
            <a:spLocks/>
          </p:cNvSpPr>
          <p:nvPr/>
        </p:nvSpPr>
        <p:spPr bwMode="auto">
          <a:xfrm>
            <a:off x="7382922" y="2737225"/>
            <a:ext cx="140087" cy="112188"/>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6" name="Freeform 2884"/>
          <p:cNvSpPr>
            <a:spLocks/>
          </p:cNvSpPr>
          <p:nvPr/>
        </p:nvSpPr>
        <p:spPr bwMode="auto">
          <a:xfrm>
            <a:off x="7569705" y="2518458"/>
            <a:ext cx="2918" cy="2805"/>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7" name="Freeform 2885"/>
          <p:cNvSpPr>
            <a:spLocks/>
          </p:cNvSpPr>
          <p:nvPr/>
        </p:nvSpPr>
        <p:spPr bwMode="auto">
          <a:xfrm>
            <a:off x="7733139" y="2409074"/>
            <a:ext cx="8755" cy="2805"/>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8" name="Freeform 2886"/>
          <p:cNvSpPr>
            <a:spLocks/>
          </p:cNvSpPr>
          <p:nvPr/>
        </p:nvSpPr>
        <p:spPr bwMode="auto">
          <a:xfrm>
            <a:off x="7391678" y="2409074"/>
            <a:ext cx="344380" cy="112188"/>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9" name="Rectangle 2887"/>
          <p:cNvSpPr>
            <a:spLocks noChangeArrowheads="1"/>
          </p:cNvSpPr>
          <p:nvPr/>
        </p:nvSpPr>
        <p:spPr bwMode="auto">
          <a:xfrm>
            <a:off x="1408801" y="1806063"/>
            <a:ext cx="8755" cy="8414"/>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20" name="Freeform 2888"/>
          <p:cNvSpPr>
            <a:spLocks/>
          </p:cNvSpPr>
          <p:nvPr/>
        </p:nvSpPr>
        <p:spPr bwMode="auto">
          <a:xfrm>
            <a:off x="1417556" y="1517179"/>
            <a:ext cx="2320189" cy="1365891"/>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1" name="Rectangle 2889"/>
          <p:cNvSpPr>
            <a:spLocks noChangeArrowheads="1"/>
          </p:cNvSpPr>
          <p:nvPr/>
        </p:nvSpPr>
        <p:spPr bwMode="auto">
          <a:xfrm>
            <a:off x="1239529" y="2529677"/>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22" name="Freeform 2890"/>
          <p:cNvSpPr>
            <a:spLocks/>
          </p:cNvSpPr>
          <p:nvPr/>
        </p:nvSpPr>
        <p:spPr bwMode="auto">
          <a:xfrm>
            <a:off x="2120909" y="4434070"/>
            <a:ext cx="2918" cy="1402"/>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3" name="Freeform 2891"/>
          <p:cNvSpPr>
            <a:spLocks/>
          </p:cNvSpPr>
          <p:nvPr/>
        </p:nvSpPr>
        <p:spPr bwMode="auto">
          <a:xfrm>
            <a:off x="2304773" y="2804538"/>
            <a:ext cx="116739" cy="827388"/>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4" name="Freeform 2892"/>
          <p:cNvSpPr>
            <a:spLocks/>
          </p:cNvSpPr>
          <p:nvPr/>
        </p:nvSpPr>
        <p:spPr bwMode="auto">
          <a:xfrm>
            <a:off x="1239529" y="2529677"/>
            <a:ext cx="1071081" cy="1904394"/>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5" name="Freeform 2893"/>
          <p:cNvSpPr>
            <a:spLocks/>
          </p:cNvSpPr>
          <p:nvPr/>
        </p:nvSpPr>
        <p:spPr bwMode="auto">
          <a:xfrm>
            <a:off x="2062540" y="2726006"/>
            <a:ext cx="5837" cy="5609"/>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6" name="Freeform 2894"/>
          <p:cNvSpPr>
            <a:spLocks/>
          </p:cNvSpPr>
          <p:nvPr/>
        </p:nvSpPr>
        <p:spPr bwMode="auto">
          <a:xfrm>
            <a:off x="2409838" y="2798928"/>
            <a:ext cx="11674" cy="8414"/>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7" name="Freeform 2895"/>
          <p:cNvSpPr>
            <a:spLocks/>
          </p:cNvSpPr>
          <p:nvPr/>
        </p:nvSpPr>
        <p:spPr bwMode="auto">
          <a:xfrm>
            <a:off x="5194065" y="4944526"/>
            <a:ext cx="5837" cy="1402"/>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8" name="Freeform 2896"/>
          <p:cNvSpPr>
            <a:spLocks/>
          </p:cNvSpPr>
          <p:nvPr/>
        </p:nvSpPr>
        <p:spPr bwMode="auto">
          <a:xfrm>
            <a:off x="3294137" y="4700517"/>
            <a:ext cx="2918" cy="5609"/>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9" name="Freeform 2897"/>
          <p:cNvSpPr>
            <a:spLocks/>
          </p:cNvSpPr>
          <p:nvPr/>
        </p:nvSpPr>
        <p:spPr bwMode="auto">
          <a:xfrm>
            <a:off x="2908898" y="4736978"/>
            <a:ext cx="11674" cy="2805"/>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0" name="Freeform 2898"/>
          <p:cNvSpPr>
            <a:spLocks/>
          </p:cNvSpPr>
          <p:nvPr/>
        </p:nvSpPr>
        <p:spPr bwMode="auto">
          <a:xfrm>
            <a:off x="5097755" y="4389195"/>
            <a:ext cx="134250" cy="555331"/>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1" name="Rectangle 2899"/>
          <p:cNvSpPr>
            <a:spLocks noChangeArrowheads="1"/>
          </p:cNvSpPr>
          <p:nvPr/>
        </p:nvSpPr>
        <p:spPr bwMode="auto">
          <a:xfrm>
            <a:off x="2304773" y="3631925"/>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2" name="Freeform 2900"/>
          <p:cNvSpPr>
            <a:spLocks/>
          </p:cNvSpPr>
          <p:nvPr/>
        </p:nvSpPr>
        <p:spPr bwMode="auto">
          <a:xfrm>
            <a:off x="2310610" y="2392246"/>
            <a:ext cx="2798819" cy="234473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3" name="Freeform 2901"/>
          <p:cNvSpPr>
            <a:spLocks/>
          </p:cNvSpPr>
          <p:nvPr/>
        </p:nvSpPr>
        <p:spPr bwMode="auto">
          <a:xfrm>
            <a:off x="4651228" y="2596989"/>
            <a:ext cx="154679" cy="552527"/>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4" name="Freeform 2902"/>
          <p:cNvSpPr>
            <a:spLocks/>
          </p:cNvSpPr>
          <p:nvPr/>
        </p:nvSpPr>
        <p:spPr bwMode="auto">
          <a:xfrm>
            <a:off x="4519897" y="1707898"/>
            <a:ext cx="143005" cy="889091"/>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5" name="Rectangle 2903"/>
          <p:cNvSpPr>
            <a:spLocks noChangeArrowheads="1"/>
          </p:cNvSpPr>
          <p:nvPr/>
        </p:nvSpPr>
        <p:spPr bwMode="auto">
          <a:xfrm>
            <a:off x="3956631" y="3256095"/>
            <a:ext cx="1459"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6" name="Rectangle 2904"/>
          <p:cNvSpPr>
            <a:spLocks noChangeArrowheads="1"/>
          </p:cNvSpPr>
          <p:nvPr/>
        </p:nvSpPr>
        <p:spPr bwMode="auto">
          <a:xfrm>
            <a:off x="3965386" y="3755332"/>
            <a:ext cx="5837"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7" name="Freeform 2905"/>
          <p:cNvSpPr>
            <a:spLocks/>
          </p:cNvSpPr>
          <p:nvPr/>
        </p:nvSpPr>
        <p:spPr bwMode="auto">
          <a:xfrm>
            <a:off x="4794234" y="3149516"/>
            <a:ext cx="11674" cy="2805"/>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8" name="Freeform 2906"/>
          <p:cNvSpPr>
            <a:spLocks/>
          </p:cNvSpPr>
          <p:nvPr/>
        </p:nvSpPr>
        <p:spPr bwMode="auto">
          <a:xfrm>
            <a:off x="2800914" y="2877460"/>
            <a:ext cx="8755" cy="8414"/>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9" name="Rectangle 2907"/>
          <p:cNvSpPr>
            <a:spLocks noChangeArrowheads="1"/>
          </p:cNvSpPr>
          <p:nvPr/>
        </p:nvSpPr>
        <p:spPr bwMode="auto">
          <a:xfrm>
            <a:off x="3728990" y="2392246"/>
            <a:ext cx="2918"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0" name="Freeform 2908"/>
          <p:cNvSpPr>
            <a:spLocks/>
          </p:cNvSpPr>
          <p:nvPr/>
        </p:nvSpPr>
        <p:spPr bwMode="auto">
          <a:xfrm>
            <a:off x="2304773" y="3631925"/>
            <a:ext cx="5837" cy="5609"/>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1" name="Freeform 2909"/>
          <p:cNvSpPr>
            <a:spLocks/>
          </p:cNvSpPr>
          <p:nvPr/>
        </p:nvSpPr>
        <p:spPr bwMode="auto">
          <a:xfrm>
            <a:off x="3728990" y="2737225"/>
            <a:ext cx="939749" cy="86946"/>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2" name="Rectangle 2910"/>
          <p:cNvSpPr>
            <a:spLocks noChangeArrowheads="1"/>
          </p:cNvSpPr>
          <p:nvPr/>
        </p:nvSpPr>
        <p:spPr bwMode="auto">
          <a:xfrm>
            <a:off x="3728990" y="2740029"/>
            <a:ext cx="1459"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3" name="Freeform 2911"/>
          <p:cNvSpPr>
            <a:spLocks/>
          </p:cNvSpPr>
          <p:nvPr/>
        </p:nvSpPr>
        <p:spPr bwMode="auto">
          <a:xfrm>
            <a:off x="5806945" y="2796123"/>
            <a:ext cx="5837" cy="8414"/>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4" name="Freeform 2912"/>
          <p:cNvSpPr>
            <a:spLocks/>
          </p:cNvSpPr>
          <p:nvPr/>
        </p:nvSpPr>
        <p:spPr bwMode="auto">
          <a:xfrm>
            <a:off x="5141532" y="1982759"/>
            <a:ext cx="8755" cy="8414"/>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5" name="Freeform 2913"/>
          <p:cNvSpPr>
            <a:spLocks/>
          </p:cNvSpPr>
          <p:nvPr/>
        </p:nvSpPr>
        <p:spPr bwMode="auto">
          <a:xfrm>
            <a:off x="5027712" y="1991173"/>
            <a:ext cx="840521" cy="1654775"/>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6" name="Rectangle 2914"/>
          <p:cNvSpPr>
            <a:spLocks noChangeArrowheads="1"/>
          </p:cNvSpPr>
          <p:nvPr/>
        </p:nvSpPr>
        <p:spPr bwMode="auto">
          <a:xfrm>
            <a:off x="5310804" y="3135493"/>
            <a:ext cx="2918"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7" name="Freeform 2915"/>
          <p:cNvSpPr>
            <a:spLocks/>
          </p:cNvSpPr>
          <p:nvPr/>
        </p:nvSpPr>
        <p:spPr bwMode="auto">
          <a:xfrm>
            <a:off x="4662902" y="2563333"/>
            <a:ext cx="624554" cy="33656"/>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8" name="Freeform 2916"/>
          <p:cNvSpPr>
            <a:spLocks/>
          </p:cNvSpPr>
          <p:nvPr/>
        </p:nvSpPr>
        <p:spPr bwMode="auto">
          <a:xfrm>
            <a:off x="4651228" y="2596989"/>
            <a:ext cx="1459" cy="2805"/>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9" name="Freeform 2917"/>
          <p:cNvSpPr>
            <a:spLocks/>
          </p:cNvSpPr>
          <p:nvPr/>
        </p:nvSpPr>
        <p:spPr bwMode="auto">
          <a:xfrm>
            <a:off x="4651228" y="2585771"/>
            <a:ext cx="11674" cy="14024"/>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0" name="Freeform 2918"/>
          <p:cNvSpPr>
            <a:spLocks/>
          </p:cNvSpPr>
          <p:nvPr/>
        </p:nvSpPr>
        <p:spPr bwMode="auto">
          <a:xfrm>
            <a:off x="3731908" y="2243597"/>
            <a:ext cx="893054" cy="8414"/>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1" name="Rectangle 2919"/>
          <p:cNvSpPr>
            <a:spLocks noChangeArrowheads="1"/>
          </p:cNvSpPr>
          <p:nvPr/>
        </p:nvSpPr>
        <p:spPr bwMode="auto">
          <a:xfrm>
            <a:off x="3728990" y="2246401"/>
            <a:ext cx="2918"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52" name="Freeform 2920"/>
          <p:cNvSpPr>
            <a:spLocks/>
          </p:cNvSpPr>
          <p:nvPr/>
        </p:nvSpPr>
        <p:spPr bwMode="auto">
          <a:xfrm>
            <a:off x="5678532" y="2176284"/>
            <a:ext cx="20429" cy="5609"/>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3" name="Freeform 2921"/>
          <p:cNvSpPr>
            <a:spLocks/>
          </p:cNvSpPr>
          <p:nvPr/>
        </p:nvSpPr>
        <p:spPr bwMode="auto">
          <a:xfrm>
            <a:off x="5287456" y="2010806"/>
            <a:ext cx="396913" cy="171087"/>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4" name="Freeform 2922"/>
          <p:cNvSpPr>
            <a:spLocks/>
          </p:cNvSpPr>
          <p:nvPr/>
        </p:nvSpPr>
        <p:spPr bwMode="auto">
          <a:xfrm>
            <a:off x="4838011" y="3239267"/>
            <a:ext cx="207212" cy="106859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5" name="Freeform 2923"/>
          <p:cNvSpPr>
            <a:spLocks/>
          </p:cNvSpPr>
          <p:nvPr/>
        </p:nvSpPr>
        <p:spPr bwMode="auto">
          <a:xfrm>
            <a:off x="5030630" y="4302249"/>
            <a:ext cx="14592" cy="11219"/>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6" name="Freeform 2924"/>
          <p:cNvSpPr>
            <a:spLocks/>
          </p:cNvSpPr>
          <p:nvPr/>
        </p:nvSpPr>
        <p:spPr bwMode="auto">
          <a:xfrm>
            <a:off x="4978098" y="3721676"/>
            <a:ext cx="8755" cy="8414"/>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7" name="Freeform 2925"/>
          <p:cNvSpPr>
            <a:spLocks/>
          </p:cNvSpPr>
          <p:nvPr/>
        </p:nvSpPr>
        <p:spPr bwMode="auto">
          <a:xfrm>
            <a:off x="4829255" y="3239267"/>
            <a:ext cx="11674" cy="8414"/>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8" name="Freeform 2926"/>
          <p:cNvSpPr>
            <a:spLocks/>
          </p:cNvSpPr>
          <p:nvPr/>
        </p:nvSpPr>
        <p:spPr bwMode="auto">
          <a:xfrm>
            <a:off x="7528846" y="3284142"/>
            <a:ext cx="5837" cy="5609"/>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9" name="Freeform 2927"/>
          <p:cNvSpPr>
            <a:spLocks/>
          </p:cNvSpPr>
          <p:nvPr/>
        </p:nvSpPr>
        <p:spPr bwMode="auto">
          <a:xfrm>
            <a:off x="4998527" y="3284142"/>
            <a:ext cx="2533238" cy="577769"/>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0" name="Freeform 2928"/>
          <p:cNvSpPr>
            <a:spLocks/>
          </p:cNvSpPr>
          <p:nvPr/>
        </p:nvSpPr>
        <p:spPr bwMode="auto">
          <a:xfrm>
            <a:off x="6729183" y="3525346"/>
            <a:ext cx="8755" cy="5609"/>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1" name="Freeform 2929"/>
          <p:cNvSpPr>
            <a:spLocks/>
          </p:cNvSpPr>
          <p:nvPr/>
        </p:nvSpPr>
        <p:spPr bwMode="auto">
          <a:xfrm>
            <a:off x="6478194" y="3567417"/>
            <a:ext cx="14592" cy="11219"/>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2" name="Rectangle 2930"/>
          <p:cNvSpPr>
            <a:spLocks noChangeArrowheads="1"/>
          </p:cNvSpPr>
          <p:nvPr/>
        </p:nvSpPr>
        <p:spPr bwMode="auto">
          <a:xfrm>
            <a:off x="4992690" y="3800207"/>
            <a:ext cx="5837"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63" name="Freeform 2931"/>
          <p:cNvSpPr>
            <a:spLocks/>
          </p:cNvSpPr>
          <p:nvPr/>
        </p:nvSpPr>
        <p:spPr bwMode="auto">
          <a:xfrm>
            <a:off x="7242835" y="3870325"/>
            <a:ext cx="5837" cy="8414"/>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4" name="Freeform 2932"/>
          <p:cNvSpPr>
            <a:spLocks/>
          </p:cNvSpPr>
          <p:nvPr/>
        </p:nvSpPr>
        <p:spPr bwMode="auto">
          <a:xfrm>
            <a:off x="5818619" y="4784658"/>
            <a:ext cx="8755" cy="5609"/>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5" name="Freeform 2933"/>
          <p:cNvSpPr>
            <a:spLocks/>
          </p:cNvSpPr>
          <p:nvPr/>
        </p:nvSpPr>
        <p:spPr bwMode="auto">
          <a:xfrm>
            <a:off x="5109429" y="3724480"/>
            <a:ext cx="2136325" cy="1060178"/>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6" name="Rectangle 2934"/>
          <p:cNvSpPr>
            <a:spLocks noChangeArrowheads="1"/>
          </p:cNvSpPr>
          <p:nvPr/>
        </p:nvSpPr>
        <p:spPr bwMode="auto">
          <a:xfrm>
            <a:off x="5097755" y="4389195"/>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67" name="Freeform 2935"/>
          <p:cNvSpPr>
            <a:spLocks/>
          </p:cNvSpPr>
          <p:nvPr/>
        </p:nvSpPr>
        <p:spPr bwMode="auto">
          <a:xfrm>
            <a:off x="6422743" y="3875934"/>
            <a:ext cx="8755" cy="5609"/>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8" name="Freeform 2936"/>
          <p:cNvSpPr>
            <a:spLocks/>
          </p:cNvSpPr>
          <p:nvPr/>
        </p:nvSpPr>
        <p:spPr bwMode="auto">
          <a:xfrm>
            <a:off x="5097755" y="4383586"/>
            <a:ext cx="11674" cy="5609"/>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9" name="Rectangle 2937"/>
          <p:cNvSpPr>
            <a:spLocks noChangeArrowheads="1"/>
          </p:cNvSpPr>
          <p:nvPr/>
        </p:nvSpPr>
        <p:spPr bwMode="auto">
          <a:xfrm>
            <a:off x="5655184" y="3850692"/>
            <a:ext cx="5837"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70" name="Freeform 2938"/>
          <p:cNvSpPr>
            <a:spLocks/>
          </p:cNvSpPr>
          <p:nvPr/>
        </p:nvSpPr>
        <p:spPr bwMode="auto">
          <a:xfrm>
            <a:off x="6113385" y="4722955"/>
            <a:ext cx="8755" cy="5609"/>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1" name="Freeform 2939"/>
          <p:cNvSpPr>
            <a:spLocks/>
          </p:cNvSpPr>
          <p:nvPr/>
        </p:nvSpPr>
        <p:spPr bwMode="auto">
          <a:xfrm>
            <a:off x="6049178" y="3909591"/>
            <a:ext cx="974771" cy="816169"/>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2" name="Freeform 2940"/>
          <p:cNvSpPr>
            <a:spLocks/>
          </p:cNvSpPr>
          <p:nvPr/>
        </p:nvSpPr>
        <p:spPr bwMode="auto">
          <a:xfrm>
            <a:off x="6247635" y="3906786"/>
            <a:ext cx="8755" cy="5609"/>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3" name="Freeform 2941"/>
          <p:cNvSpPr>
            <a:spLocks/>
          </p:cNvSpPr>
          <p:nvPr/>
        </p:nvSpPr>
        <p:spPr bwMode="auto">
          <a:xfrm>
            <a:off x="7053134" y="4262983"/>
            <a:ext cx="5837" cy="8414"/>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4" name="Freeform 2942"/>
          <p:cNvSpPr>
            <a:spLocks/>
          </p:cNvSpPr>
          <p:nvPr/>
        </p:nvSpPr>
        <p:spPr bwMode="auto">
          <a:xfrm>
            <a:off x="6594933" y="3828254"/>
            <a:ext cx="461119" cy="437534"/>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5" name="Freeform 2943"/>
          <p:cNvSpPr>
            <a:spLocks/>
          </p:cNvSpPr>
          <p:nvPr/>
        </p:nvSpPr>
        <p:spPr bwMode="auto">
          <a:xfrm>
            <a:off x="6335189" y="2695154"/>
            <a:ext cx="17511" cy="5609"/>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6" name="Freeform 2944"/>
          <p:cNvSpPr>
            <a:spLocks/>
          </p:cNvSpPr>
          <p:nvPr/>
        </p:nvSpPr>
        <p:spPr bwMode="auto">
          <a:xfrm>
            <a:off x="5847803" y="2762467"/>
            <a:ext cx="11674" cy="8414"/>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7" name="Freeform 2945"/>
          <p:cNvSpPr>
            <a:spLocks/>
          </p:cNvSpPr>
          <p:nvPr/>
        </p:nvSpPr>
        <p:spPr bwMode="auto">
          <a:xfrm>
            <a:off x="5850722" y="2697959"/>
            <a:ext cx="493223" cy="479604"/>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8" name="Freeform 2946"/>
          <p:cNvSpPr>
            <a:spLocks/>
          </p:cNvSpPr>
          <p:nvPr/>
        </p:nvSpPr>
        <p:spPr bwMode="auto">
          <a:xfrm>
            <a:off x="5833211" y="3180368"/>
            <a:ext cx="405668" cy="328150"/>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9" name="Freeform 2947"/>
          <p:cNvSpPr>
            <a:spLocks/>
          </p:cNvSpPr>
          <p:nvPr/>
        </p:nvSpPr>
        <p:spPr bwMode="auto">
          <a:xfrm>
            <a:off x="7137770" y="2897093"/>
            <a:ext cx="2918" cy="2805"/>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0" name="Freeform 2948"/>
          <p:cNvSpPr>
            <a:spLocks/>
          </p:cNvSpPr>
          <p:nvPr/>
        </p:nvSpPr>
        <p:spPr bwMode="auto">
          <a:xfrm>
            <a:off x="6227205" y="3177563"/>
            <a:ext cx="1459" cy="2805"/>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1" name="Freeform 2949"/>
          <p:cNvSpPr>
            <a:spLocks/>
          </p:cNvSpPr>
          <p:nvPr/>
        </p:nvSpPr>
        <p:spPr bwMode="auto">
          <a:xfrm>
            <a:off x="6233042" y="2580161"/>
            <a:ext cx="490304" cy="748856"/>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2" name="Freeform 2950"/>
          <p:cNvSpPr>
            <a:spLocks/>
          </p:cNvSpPr>
          <p:nvPr/>
        </p:nvSpPr>
        <p:spPr bwMode="auto">
          <a:xfrm>
            <a:off x="6656221" y="2902702"/>
            <a:ext cx="481549" cy="47680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3" name="Freeform 2951"/>
          <p:cNvSpPr>
            <a:spLocks/>
          </p:cNvSpPr>
          <p:nvPr/>
        </p:nvSpPr>
        <p:spPr bwMode="auto">
          <a:xfrm>
            <a:off x="6650385" y="3326212"/>
            <a:ext cx="5837" cy="5609"/>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4" name="Freeform 2952"/>
          <p:cNvSpPr>
            <a:spLocks/>
          </p:cNvSpPr>
          <p:nvPr/>
        </p:nvSpPr>
        <p:spPr bwMode="auto">
          <a:xfrm>
            <a:off x="6227205" y="3174758"/>
            <a:ext cx="5837" cy="8414"/>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5" name="Freeform 2953"/>
          <p:cNvSpPr>
            <a:spLocks/>
          </p:cNvSpPr>
          <p:nvPr/>
        </p:nvSpPr>
        <p:spPr bwMode="auto">
          <a:xfrm>
            <a:off x="7511335" y="3028914"/>
            <a:ext cx="5837" cy="8414"/>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6" name="Freeform 2954"/>
          <p:cNvSpPr>
            <a:spLocks/>
          </p:cNvSpPr>
          <p:nvPr/>
        </p:nvSpPr>
        <p:spPr bwMode="auto">
          <a:xfrm>
            <a:off x="7137770" y="2899897"/>
            <a:ext cx="376483" cy="16547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7" name="Freeform 2955"/>
          <p:cNvSpPr>
            <a:spLocks/>
          </p:cNvSpPr>
          <p:nvPr/>
        </p:nvSpPr>
        <p:spPr bwMode="auto">
          <a:xfrm>
            <a:off x="6720428" y="2866241"/>
            <a:ext cx="417342" cy="100969"/>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8" name="Freeform 2956"/>
          <p:cNvSpPr>
            <a:spLocks/>
          </p:cNvSpPr>
          <p:nvPr/>
        </p:nvSpPr>
        <p:spPr bwMode="auto">
          <a:xfrm>
            <a:off x="7134852" y="2899897"/>
            <a:ext cx="5837" cy="2805"/>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9" name="Rectangle 2957"/>
          <p:cNvSpPr>
            <a:spLocks noChangeArrowheads="1"/>
          </p:cNvSpPr>
          <p:nvPr/>
        </p:nvSpPr>
        <p:spPr bwMode="auto">
          <a:xfrm>
            <a:off x="6720428" y="2871850"/>
            <a:ext cx="1459"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0" name="Freeform 2958"/>
          <p:cNvSpPr>
            <a:spLocks/>
          </p:cNvSpPr>
          <p:nvPr/>
        </p:nvSpPr>
        <p:spPr bwMode="auto">
          <a:xfrm>
            <a:off x="6711673" y="2372613"/>
            <a:ext cx="715027" cy="378635"/>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1" name="Freeform 2959"/>
          <p:cNvSpPr>
            <a:spLocks/>
          </p:cNvSpPr>
          <p:nvPr/>
        </p:nvSpPr>
        <p:spPr bwMode="auto">
          <a:xfrm>
            <a:off x="6872189" y="2745639"/>
            <a:ext cx="466956" cy="157063"/>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2" name="Freeform 2960"/>
          <p:cNvSpPr>
            <a:spLocks/>
          </p:cNvSpPr>
          <p:nvPr/>
        </p:nvSpPr>
        <p:spPr bwMode="auto">
          <a:xfrm>
            <a:off x="6875107" y="2899897"/>
            <a:ext cx="2918" cy="2805"/>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3" name="Rectangle 2961"/>
          <p:cNvSpPr>
            <a:spLocks noChangeArrowheads="1"/>
          </p:cNvSpPr>
          <p:nvPr/>
        </p:nvSpPr>
        <p:spPr bwMode="auto">
          <a:xfrm>
            <a:off x="7523009" y="2936359"/>
            <a:ext cx="2918"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4" name="Rectangle 2962"/>
          <p:cNvSpPr>
            <a:spLocks noChangeArrowheads="1"/>
          </p:cNvSpPr>
          <p:nvPr/>
        </p:nvSpPr>
        <p:spPr bwMode="auto">
          <a:xfrm>
            <a:off x="7336226" y="2745639"/>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5" name="Freeform 2963"/>
          <p:cNvSpPr>
            <a:spLocks/>
          </p:cNvSpPr>
          <p:nvPr/>
        </p:nvSpPr>
        <p:spPr bwMode="auto">
          <a:xfrm>
            <a:off x="7339145" y="2751248"/>
            <a:ext cx="183864" cy="227181"/>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6" name="Freeform 2964"/>
          <p:cNvSpPr>
            <a:spLocks/>
          </p:cNvSpPr>
          <p:nvPr/>
        </p:nvSpPr>
        <p:spPr bwMode="auto">
          <a:xfrm>
            <a:off x="7336226" y="2745639"/>
            <a:ext cx="2918" cy="5609"/>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7" name="Freeform 2965"/>
          <p:cNvSpPr>
            <a:spLocks/>
          </p:cNvSpPr>
          <p:nvPr/>
        </p:nvSpPr>
        <p:spPr bwMode="auto">
          <a:xfrm>
            <a:off x="7826531" y="2237987"/>
            <a:ext cx="2918" cy="5609"/>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8" name="Freeform 2966"/>
          <p:cNvSpPr>
            <a:spLocks/>
          </p:cNvSpPr>
          <p:nvPr/>
        </p:nvSpPr>
        <p:spPr bwMode="auto">
          <a:xfrm>
            <a:off x="7736058" y="2400660"/>
            <a:ext cx="5837" cy="8414"/>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9" name="Freeform 2967"/>
          <p:cNvSpPr>
            <a:spLocks/>
          </p:cNvSpPr>
          <p:nvPr/>
        </p:nvSpPr>
        <p:spPr bwMode="auto">
          <a:xfrm>
            <a:off x="7496743" y="2277253"/>
            <a:ext cx="90473" cy="1907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0" name="Freeform 2968"/>
          <p:cNvSpPr>
            <a:spLocks/>
          </p:cNvSpPr>
          <p:nvPr/>
        </p:nvSpPr>
        <p:spPr bwMode="auto">
          <a:xfrm>
            <a:off x="7347900" y="1775211"/>
            <a:ext cx="148842" cy="502042"/>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1" name="Freeform 2969"/>
          <p:cNvSpPr>
            <a:spLocks/>
          </p:cNvSpPr>
          <p:nvPr/>
        </p:nvSpPr>
        <p:spPr bwMode="auto">
          <a:xfrm>
            <a:off x="7695199" y="2179089"/>
            <a:ext cx="131331" cy="227181"/>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2" name="Rectangle 2970"/>
          <p:cNvSpPr>
            <a:spLocks noChangeArrowheads="1"/>
          </p:cNvSpPr>
          <p:nvPr/>
        </p:nvSpPr>
        <p:spPr bwMode="auto">
          <a:xfrm>
            <a:off x="7738976" y="2409074"/>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203" name="Freeform 2971"/>
          <p:cNvSpPr>
            <a:spLocks/>
          </p:cNvSpPr>
          <p:nvPr/>
        </p:nvSpPr>
        <p:spPr bwMode="auto">
          <a:xfrm>
            <a:off x="7543438" y="1663023"/>
            <a:ext cx="242234" cy="347783"/>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4" name="Freeform 2972"/>
          <p:cNvSpPr>
            <a:spLocks/>
          </p:cNvSpPr>
          <p:nvPr/>
        </p:nvSpPr>
        <p:spPr bwMode="auto">
          <a:xfrm>
            <a:off x="2182197" y="1517179"/>
            <a:ext cx="93391" cy="479604"/>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5" name="Freeform 2973"/>
          <p:cNvSpPr>
            <a:spLocks/>
          </p:cNvSpPr>
          <p:nvPr/>
        </p:nvSpPr>
        <p:spPr bwMode="auto">
          <a:xfrm>
            <a:off x="1230774" y="1814477"/>
            <a:ext cx="995200" cy="911529"/>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6" name="Freeform 2974"/>
          <p:cNvSpPr>
            <a:spLocks/>
          </p:cNvSpPr>
          <p:nvPr/>
        </p:nvSpPr>
        <p:spPr bwMode="auto">
          <a:xfrm>
            <a:off x="1417556" y="1351701"/>
            <a:ext cx="858032" cy="681543"/>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207" name="Freeform 2975"/>
          <p:cNvSpPr>
            <a:spLocks/>
          </p:cNvSpPr>
          <p:nvPr/>
        </p:nvSpPr>
        <p:spPr bwMode="auto">
          <a:xfrm>
            <a:off x="2182197" y="1996783"/>
            <a:ext cx="11674" cy="36461"/>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8" name="Freeform 2979"/>
          <p:cNvSpPr>
            <a:spLocks/>
          </p:cNvSpPr>
          <p:nvPr/>
        </p:nvSpPr>
        <p:spPr bwMode="auto">
          <a:xfrm>
            <a:off x="2447778" y="2002392"/>
            <a:ext cx="265581" cy="4150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9" name="Freeform 2980"/>
          <p:cNvSpPr>
            <a:spLocks/>
          </p:cNvSpPr>
          <p:nvPr/>
        </p:nvSpPr>
        <p:spPr bwMode="auto">
          <a:xfrm>
            <a:off x="2611213" y="2383832"/>
            <a:ext cx="189701" cy="33656"/>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0" name="Freeform 2981"/>
          <p:cNvSpPr>
            <a:spLocks/>
          </p:cNvSpPr>
          <p:nvPr/>
        </p:nvSpPr>
        <p:spPr bwMode="auto">
          <a:xfrm>
            <a:off x="2847610" y="1747164"/>
            <a:ext cx="884298" cy="667519"/>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1" name="Freeform 2982"/>
          <p:cNvSpPr>
            <a:spLocks/>
          </p:cNvSpPr>
          <p:nvPr/>
        </p:nvSpPr>
        <p:spPr bwMode="auto">
          <a:xfrm>
            <a:off x="3728990" y="1747164"/>
            <a:ext cx="895972" cy="645082"/>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2" name="Freeform 2983"/>
          <p:cNvSpPr>
            <a:spLocks/>
          </p:cNvSpPr>
          <p:nvPr/>
        </p:nvSpPr>
        <p:spPr bwMode="auto">
          <a:xfrm>
            <a:off x="2754218" y="2378223"/>
            <a:ext cx="90473" cy="58899"/>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3" name="Freeform 2984"/>
          <p:cNvSpPr>
            <a:spLocks/>
          </p:cNvSpPr>
          <p:nvPr/>
        </p:nvSpPr>
        <p:spPr bwMode="auto">
          <a:xfrm>
            <a:off x="2844691" y="2414684"/>
            <a:ext cx="2918" cy="14024"/>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4" name="Freeform 2985"/>
          <p:cNvSpPr>
            <a:spLocks/>
          </p:cNvSpPr>
          <p:nvPr/>
        </p:nvSpPr>
        <p:spPr bwMode="auto">
          <a:xfrm>
            <a:off x="2713360" y="2392246"/>
            <a:ext cx="40859" cy="8414"/>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5" name="Freeform 2986"/>
          <p:cNvSpPr>
            <a:spLocks/>
          </p:cNvSpPr>
          <p:nvPr/>
        </p:nvSpPr>
        <p:spPr bwMode="auto">
          <a:xfrm>
            <a:off x="2077132" y="1514374"/>
            <a:ext cx="764641" cy="1354672"/>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6" name="Freeform 2987"/>
          <p:cNvSpPr>
            <a:spLocks/>
          </p:cNvSpPr>
          <p:nvPr/>
        </p:nvSpPr>
        <p:spPr bwMode="auto">
          <a:xfrm>
            <a:off x="4657065" y="2793319"/>
            <a:ext cx="172190" cy="44594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7" name="Freeform 2988"/>
          <p:cNvSpPr>
            <a:spLocks/>
          </p:cNvSpPr>
          <p:nvPr/>
        </p:nvSpPr>
        <p:spPr bwMode="auto">
          <a:xfrm>
            <a:off x="4642473" y="2336152"/>
            <a:ext cx="14592" cy="457167"/>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8" name="Freeform 2989"/>
          <p:cNvSpPr>
            <a:spLocks/>
          </p:cNvSpPr>
          <p:nvPr/>
        </p:nvSpPr>
        <p:spPr bwMode="auto">
          <a:xfrm>
            <a:off x="3723153" y="1749969"/>
            <a:ext cx="945586" cy="1363086"/>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9" name="Freeform 2990"/>
          <p:cNvSpPr>
            <a:spLocks/>
          </p:cNvSpPr>
          <p:nvPr/>
        </p:nvSpPr>
        <p:spPr bwMode="auto">
          <a:xfrm>
            <a:off x="3962468" y="3239267"/>
            <a:ext cx="878461" cy="11219"/>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0" name="Freeform 2991"/>
          <p:cNvSpPr>
            <a:spLocks/>
          </p:cNvSpPr>
          <p:nvPr/>
        </p:nvSpPr>
        <p:spPr bwMode="auto">
          <a:xfrm>
            <a:off x="4519897" y="1707898"/>
            <a:ext cx="107984" cy="530089"/>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2" name="Freeform 2993"/>
          <p:cNvSpPr>
            <a:spLocks/>
          </p:cNvSpPr>
          <p:nvPr/>
        </p:nvSpPr>
        <p:spPr bwMode="auto">
          <a:xfrm>
            <a:off x="4420669" y="2737225"/>
            <a:ext cx="245152" cy="78532"/>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3" name="Freeform 2994"/>
          <p:cNvSpPr>
            <a:spLocks/>
          </p:cNvSpPr>
          <p:nvPr/>
        </p:nvSpPr>
        <p:spPr bwMode="auto">
          <a:xfrm>
            <a:off x="3731908" y="1702289"/>
            <a:ext cx="895972" cy="544113"/>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24" name="Freeform 2995"/>
          <p:cNvSpPr>
            <a:spLocks/>
          </p:cNvSpPr>
          <p:nvPr/>
        </p:nvSpPr>
        <p:spPr bwMode="auto">
          <a:xfrm>
            <a:off x="3723153" y="2742834"/>
            <a:ext cx="1106103" cy="507651"/>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blipFill rotWithShape="1">
            <a:blip r:embed="rId2"/>
            <a:tile tx="0" ty="0" sx="100000" sy="100000" flip="none" algn="tl"/>
          </a:blipFill>
          <a:ln w="6350">
            <a:solidFill>
              <a:schemeClr val="bg1"/>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25" name="Freeform 2996"/>
          <p:cNvSpPr>
            <a:spLocks/>
          </p:cNvSpPr>
          <p:nvPr/>
        </p:nvSpPr>
        <p:spPr bwMode="auto">
          <a:xfrm>
            <a:off x="3728990" y="2246401"/>
            <a:ext cx="936831" cy="569355"/>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6" name="Freeform 2997"/>
          <p:cNvSpPr>
            <a:spLocks/>
          </p:cNvSpPr>
          <p:nvPr/>
        </p:nvSpPr>
        <p:spPr bwMode="auto">
          <a:xfrm>
            <a:off x="4662902" y="2563333"/>
            <a:ext cx="764641" cy="586183"/>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27" name="Freeform 2998"/>
          <p:cNvSpPr>
            <a:spLocks/>
          </p:cNvSpPr>
          <p:nvPr/>
        </p:nvSpPr>
        <p:spPr bwMode="auto">
          <a:xfrm>
            <a:off x="4514060" y="1691070"/>
            <a:ext cx="855114" cy="894700"/>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00384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28" name="Freeform 2999"/>
          <p:cNvSpPr>
            <a:spLocks/>
          </p:cNvSpPr>
          <p:nvPr/>
        </p:nvSpPr>
        <p:spPr bwMode="auto">
          <a:xfrm>
            <a:off x="5500505" y="3331822"/>
            <a:ext cx="119658" cy="193525"/>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9" name="Freeform 3000"/>
          <p:cNvSpPr>
            <a:spLocks/>
          </p:cNvSpPr>
          <p:nvPr/>
        </p:nvSpPr>
        <p:spPr bwMode="auto">
          <a:xfrm>
            <a:off x="5500505" y="3441205"/>
            <a:ext cx="341462" cy="204743"/>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0" name="Freeform 3001"/>
          <p:cNvSpPr>
            <a:spLocks/>
          </p:cNvSpPr>
          <p:nvPr/>
        </p:nvSpPr>
        <p:spPr bwMode="auto">
          <a:xfrm>
            <a:off x="5824456" y="3312189"/>
            <a:ext cx="40859" cy="229986"/>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1" name="Freeform 3003"/>
          <p:cNvSpPr>
            <a:spLocks/>
          </p:cNvSpPr>
          <p:nvPr/>
        </p:nvSpPr>
        <p:spPr bwMode="auto">
          <a:xfrm>
            <a:off x="5841967" y="3413158"/>
            <a:ext cx="5837" cy="28047"/>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2" name="Freeform 3004"/>
          <p:cNvSpPr>
            <a:spLocks/>
          </p:cNvSpPr>
          <p:nvPr/>
        </p:nvSpPr>
        <p:spPr bwMode="auto">
          <a:xfrm>
            <a:off x="5912010" y="3385111"/>
            <a:ext cx="151761" cy="84141"/>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3" name="Freeform 3005"/>
          <p:cNvSpPr>
            <a:spLocks/>
          </p:cNvSpPr>
          <p:nvPr/>
        </p:nvSpPr>
        <p:spPr bwMode="auto">
          <a:xfrm>
            <a:off x="6104629" y="3197196"/>
            <a:ext cx="128413" cy="2075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4" name="Freeform 3006"/>
          <p:cNvSpPr>
            <a:spLocks/>
          </p:cNvSpPr>
          <p:nvPr/>
        </p:nvSpPr>
        <p:spPr bwMode="auto">
          <a:xfrm>
            <a:off x="5833211" y="3441205"/>
            <a:ext cx="113821" cy="67313"/>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5" name="Freeform 3007"/>
          <p:cNvSpPr>
            <a:spLocks/>
          </p:cNvSpPr>
          <p:nvPr/>
        </p:nvSpPr>
        <p:spPr bwMode="auto">
          <a:xfrm>
            <a:off x="5947032" y="3256095"/>
            <a:ext cx="233478" cy="213157"/>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6" name="Freeform 3008"/>
          <p:cNvSpPr>
            <a:spLocks/>
          </p:cNvSpPr>
          <p:nvPr/>
        </p:nvSpPr>
        <p:spPr bwMode="auto">
          <a:xfrm>
            <a:off x="6227205" y="3177563"/>
            <a:ext cx="5837" cy="19633"/>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7" name="Freeform 3010"/>
          <p:cNvSpPr>
            <a:spLocks/>
          </p:cNvSpPr>
          <p:nvPr/>
        </p:nvSpPr>
        <p:spPr bwMode="auto">
          <a:xfrm>
            <a:off x="5812782" y="2762467"/>
            <a:ext cx="420261" cy="734832"/>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8" name="Freeform 3011"/>
          <p:cNvSpPr>
            <a:spLocks/>
          </p:cNvSpPr>
          <p:nvPr/>
        </p:nvSpPr>
        <p:spPr bwMode="auto">
          <a:xfrm>
            <a:off x="5914928" y="3965685"/>
            <a:ext cx="46696" cy="490823"/>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9" name="Freeform 3012"/>
          <p:cNvSpPr>
            <a:spLocks/>
          </p:cNvSpPr>
          <p:nvPr/>
        </p:nvSpPr>
        <p:spPr bwMode="auto">
          <a:xfrm>
            <a:off x="5509260" y="3962880"/>
            <a:ext cx="478630" cy="821778"/>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0" name="Freeform 3013"/>
          <p:cNvSpPr>
            <a:spLocks/>
          </p:cNvSpPr>
          <p:nvPr/>
        </p:nvSpPr>
        <p:spPr bwMode="auto">
          <a:xfrm>
            <a:off x="5961624" y="4456508"/>
            <a:ext cx="29185" cy="291689"/>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1" name="Freeform 3014"/>
          <p:cNvSpPr>
            <a:spLocks/>
          </p:cNvSpPr>
          <p:nvPr/>
        </p:nvSpPr>
        <p:spPr bwMode="auto">
          <a:xfrm>
            <a:off x="5917847" y="3912396"/>
            <a:ext cx="537000" cy="835802"/>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2" name="Freeform 3015"/>
          <p:cNvSpPr>
            <a:spLocks/>
          </p:cNvSpPr>
          <p:nvPr/>
        </p:nvSpPr>
        <p:spPr bwMode="auto">
          <a:xfrm>
            <a:off x="6594933" y="3898372"/>
            <a:ext cx="78799" cy="53289"/>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3" name="Freeform 3016"/>
          <p:cNvSpPr>
            <a:spLocks/>
          </p:cNvSpPr>
          <p:nvPr/>
        </p:nvSpPr>
        <p:spPr bwMode="auto">
          <a:xfrm>
            <a:off x="6594933" y="3847887"/>
            <a:ext cx="78799" cy="58899"/>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4" name="Freeform 3017"/>
          <p:cNvSpPr>
            <a:spLocks/>
          </p:cNvSpPr>
          <p:nvPr/>
        </p:nvSpPr>
        <p:spPr bwMode="auto">
          <a:xfrm>
            <a:off x="6670814" y="3898372"/>
            <a:ext cx="385239" cy="364611"/>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5" name="Freeform 3018"/>
          <p:cNvSpPr>
            <a:spLocks/>
          </p:cNvSpPr>
          <p:nvPr/>
        </p:nvSpPr>
        <p:spPr bwMode="auto">
          <a:xfrm>
            <a:off x="6594933" y="3828254"/>
            <a:ext cx="40859" cy="78532"/>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6" name="Freeform 3019"/>
          <p:cNvSpPr>
            <a:spLocks/>
          </p:cNvSpPr>
          <p:nvPr/>
        </p:nvSpPr>
        <p:spPr bwMode="auto">
          <a:xfrm>
            <a:off x="6587637" y="3732894"/>
            <a:ext cx="639146" cy="530089"/>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47" name="Freeform 3020"/>
          <p:cNvSpPr>
            <a:spLocks/>
          </p:cNvSpPr>
          <p:nvPr/>
        </p:nvSpPr>
        <p:spPr bwMode="auto">
          <a:xfrm>
            <a:off x="6463602" y="4515407"/>
            <a:ext cx="466956" cy="117798"/>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8" name="Freeform 3021"/>
          <p:cNvSpPr>
            <a:spLocks/>
          </p:cNvSpPr>
          <p:nvPr/>
        </p:nvSpPr>
        <p:spPr bwMode="auto">
          <a:xfrm>
            <a:off x="6921803" y="4512602"/>
            <a:ext cx="102147" cy="5609"/>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9" name="Freeform 3022"/>
          <p:cNvSpPr>
            <a:spLocks/>
          </p:cNvSpPr>
          <p:nvPr/>
        </p:nvSpPr>
        <p:spPr bwMode="auto">
          <a:xfrm>
            <a:off x="6921803" y="4515407"/>
            <a:ext cx="102147" cy="78532"/>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0" name="Freeform 3023"/>
          <p:cNvSpPr>
            <a:spLocks/>
          </p:cNvSpPr>
          <p:nvPr/>
        </p:nvSpPr>
        <p:spPr bwMode="auto">
          <a:xfrm>
            <a:off x="6454847" y="4574306"/>
            <a:ext cx="35022" cy="58899"/>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1" name="Freeform 3024"/>
          <p:cNvSpPr>
            <a:spLocks/>
          </p:cNvSpPr>
          <p:nvPr/>
        </p:nvSpPr>
        <p:spPr bwMode="auto">
          <a:xfrm>
            <a:off x="6055015" y="4602353"/>
            <a:ext cx="64206" cy="120602"/>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2" name="Freeform 3025"/>
          <p:cNvSpPr>
            <a:spLocks/>
          </p:cNvSpPr>
          <p:nvPr/>
        </p:nvSpPr>
        <p:spPr bwMode="auto">
          <a:xfrm>
            <a:off x="6256390" y="3825450"/>
            <a:ext cx="796744" cy="799341"/>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3" name="Freeform 3026"/>
          <p:cNvSpPr>
            <a:spLocks/>
          </p:cNvSpPr>
          <p:nvPr/>
        </p:nvSpPr>
        <p:spPr bwMode="auto">
          <a:xfrm>
            <a:off x="6030208" y="4518212"/>
            <a:ext cx="1351255" cy="9339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54" name="Freeform 3027"/>
          <p:cNvSpPr>
            <a:spLocks/>
          </p:cNvSpPr>
          <p:nvPr/>
        </p:nvSpPr>
        <p:spPr bwMode="auto">
          <a:xfrm>
            <a:off x="7347900" y="1775211"/>
            <a:ext cx="148842" cy="502042"/>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5" name="Freeform 3028"/>
          <p:cNvSpPr>
            <a:spLocks/>
          </p:cNvSpPr>
          <p:nvPr/>
        </p:nvSpPr>
        <p:spPr bwMode="auto">
          <a:xfrm>
            <a:off x="7496743" y="2277253"/>
            <a:ext cx="90473" cy="1907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6" name="Freeform 3029"/>
          <p:cNvSpPr>
            <a:spLocks/>
          </p:cNvSpPr>
          <p:nvPr/>
        </p:nvSpPr>
        <p:spPr bwMode="auto">
          <a:xfrm>
            <a:off x="6612444" y="2580161"/>
            <a:ext cx="110902" cy="283275"/>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7" name="Freeform 3030"/>
          <p:cNvSpPr>
            <a:spLocks/>
          </p:cNvSpPr>
          <p:nvPr/>
        </p:nvSpPr>
        <p:spPr bwMode="auto">
          <a:xfrm>
            <a:off x="6562830" y="2877460"/>
            <a:ext cx="572021" cy="496433"/>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8" name="Freeform 3031"/>
          <p:cNvSpPr>
            <a:spLocks/>
          </p:cNvSpPr>
          <p:nvPr/>
        </p:nvSpPr>
        <p:spPr bwMode="auto">
          <a:xfrm>
            <a:off x="6562830" y="3244876"/>
            <a:ext cx="8755" cy="8414"/>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9" name="Freeform 3032"/>
          <p:cNvSpPr>
            <a:spLocks/>
          </p:cNvSpPr>
          <p:nvPr/>
        </p:nvSpPr>
        <p:spPr bwMode="auto">
          <a:xfrm>
            <a:off x="6705836" y="2874655"/>
            <a:ext cx="17511" cy="109383"/>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0" name="Freeform 3033"/>
          <p:cNvSpPr>
            <a:spLocks/>
          </p:cNvSpPr>
          <p:nvPr/>
        </p:nvSpPr>
        <p:spPr bwMode="auto">
          <a:xfrm>
            <a:off x="6571586" y="2984039"/>
            <a:ext cx="134250" cy="26925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1" name="Freeform 3034"/>
          <p:cNvSpPr>
            <a:spLocks/>
          </p:cNvSpPr>
          <p:nvPr/>
        </p:nvSpPr>
        <p:spPr bwMode="auto">
          <a:xfrm>
            <a:off x="6720428" y="2863436"/>
            <a:ext cx="2918" cy="8414"/>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2" name="Freeform 3035"/>
          <p:cNvSpPr>
            <a:spLocks/>
          </p:cNvSpPr>
          <p:nvPr/>
        </p:nvSpPr>
        <p:spPr bwMode="auto">
          <a:xfrm>
            <a:off x="6136733" y="2582966"/>
            <a:ext cx="577858" cy="656301"/>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3" name="Freeform 3036"/>
          <p:cNvSpPr>
            <a:spLocks/>
          </p:cNvSpPr>
          <p:nvPr/>
        </p:nvSpPr>
        <p:spPr bwMode="auto">
          <a:xfrm>
            <a:off x="7347900" y="1775211"/>
            <a:ext cx="148842" cy="502042"/>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4" name="Freeform 3037"/>
          <p:cNvSpPr>
            <a:spLocks/>
          </p:cNvSpPr>
          <p:nvPr/>
        </p:nvSpPr>
        <p:spPr bwMode="auto">
          <a:xfrm>
            <a:off x="7496743" y="2277253"/>
            <a:ext cx="90473" cy="1907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5" name="Freeform 3038"/>
          <p:cNvSpPr>
            <a:spLocks/>
          </p:cNvSpPr>
          <p:nvPr/>
        </p:nvSpPr>
        <p:spPr bwMode="auto">
          <a:xfrm>
            <a:off x="6737939" y="2372613"/>
            <a:ext cx="688760" cy="364611"/>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6" name="Freeform 3039"/>
          <p:cNvSpPr>
            <a:spLocks/>
          </p:cNvSpPr>
          <p:nvPr/>
        </p:nvSpPr>
        <p:spPr bwMode="auto">
          <a:xfrm>
            <a:off x="6711673" y="2378223"/>
            <a:ext cx="557429" cy="168282"/>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7" name="Freeform 3040"/>
          <p:cNvSpPr>
            <a:spLocks/>
          </p:cNvSpPr>
          <p:nvPr/>
        </p:nvSpPr>
        <p:spPr bwMode="auto">
          <a:xfrm>
            <a:off x="7339145" y="2737225"/>
            <a:ext cx="183864" cy="235595"/>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8" name="Freeform 3041"/>
          <p:cNvSpPr>
            <a:spLocks/>
          </p:cNvSpPr>
          <p:nvPr/>
        </p:nvSpPr>
        <p:spPr bwMode="auto">
          <a:xfrm>
            <a:off x="6609526" y="2378223"/>
            <a:ext cx="814255" cy="558136"/>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69" name="Freeform 3042"/>
          <p:cNvSpPr>
            <a:spLocks/>
          </p:cNvSpPr>
          <p:nvPr/>
        </p:nvSpPr>
        <p:spPr bwMode="auto">
          <a:xfrm>
            <a:off x="7347900" y="1775211"/>
            <a:ext cx="148842" cy="502042"/>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0" name="Freeform 3043"/>
          <p:cNvSpPr>
            <a:spLocks/>
          </p:cNvSpPr>
          <p:nvPr/>
        </p:nvSpPr>
        <p:spPr bwMode="auto">
          <a:xfrm>
            <a:off x="7391678" y="2467973"/>
            <a:ext cx="107984" cy="25242"/>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1" name="Freeform 3044"/>
          <p:cNvSpPr>
            <a:spLocks/>
          </p:cNvSpPr>
          <p:nvPr/>
        </p:nvSpPr>
        <p:spPr bwMode="auto">
          <a:xfrm>
            <a:off x="7496743" y="2277253"/>
            <a:ext cx="90473" cy="1907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2" name="Freeform 3045"/>
          <p:cNvSpPr>
            <a:spLocks/>
          </p:cNvSpPr>
          <p:nvPr/>
        </p:nvSpPr>
        <p:spPr bwMode="auto">
          <a:xfrm>
            <a:off x="7499661" y="2493215"/>
            <a:ext cx="72962" cy="19633"/>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3" name="Freeform 3046"/>
          <p:cNvSpPr>
            <a:spLocks/>
          </p:cNvSpPr>
          <p:nvPr/>
        </p:nvSpPr>
        <p:spPr bwMode="auto">
          <a:xfrm>
            <a:off x="7346441" y="2465168"/>
            <a:ext cx="201375" cy="375830"/>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005364"/>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74" name="Freeform 3047"/>
          <p:cNvSpPr>
            <a:spLocks/>
          </p:cNvSpPr>
          <p:nvPr/>
        </p:nvSpPr>
        <p:spPr bwMode="auto">
          <a:xfrm>
            <a:off x="7496743" y="2277253"/>
            <a:ext cx="17511" cy="114993"/>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5" name="Freeform 3048"/>
          <p:cNvSpPr>
            <a:spLocks/>
          </p:cNvSpPr>
          <p:nvPr/>
        </p:nvSpPr>
        <p:spPr bwMode="auto">
          <a:xfrm>
            <a:off x="7347900" y="1775211"/>
            <a:ext cx="148842" cy="502042"/>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6" name="Freeform 3049"/>
          <p:cNvSpPr>
            <a:spLocks/>
          </p:cNvSpPr>
          <p:nvPr/>
        </p:nvSpPr>
        <p:spPr bwMode="auto">
          <a:xfrm>
            <a:off x="7347900" y="1775211"/>
            <a:ext cx="11674" cy="47680"/>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7" name="Freeform 3050"/>
          <p:cNvSpPr>
            <a:spLocks/>
          </p:cNvSpPr>
          <p:nvPr/>
        </p:nvSpPr>
        <p:spPr bwMode="auto">
          <a:xfrm>
            <a:off x="7514254" y="2392246"/>
            <a:ext cx="72962" cy="75727"/>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8" name="Freeform 3051"/>
          <p:cNvSpPr>
            <a:spLocks/>
          </p:cNvSpPr>
          <p:nvPr/>
        </p:nvSpPr>
        <p:spPr bwMode="auto">
          <a:xfrm>
            <a:off x="7505498" y="2358590"/>
            <a:ext cx="75880" cy="1037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4" name="Line 3080"/>
          <p:cNvSpPr>
            <a:spLocks noChangeShapeType="1"/>
          </p:cNvSpPr>
          <p:nvPr/>
        </p:nvSpPr>
        <p:spPr bwMode="auto">
          <a:xfrm>
            <a:off x="3986696" y="5787717"/>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75" name="Line 3117"/>
          <p:cNvSpPr>
            <a:spLocks noChangeShapeType="1"/>
          </p:cNvSpPr>
          <p:nvPr/>
        </p:nvSpPr>
        <p:spPr bwMode="auto">
          <a:xfrm>
            <a:off x="7493307" y="1750665"/>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round/>
            <a:headEnd/>
            <a:tailEnd/>
          </a:ln>
        </p:spPr>
        <p:txBody>
          <a:bodyPr/>
          <a:lstStyle/>
          <a:p>
            <a:pPr>
              <a:defRPr/>
            </a:pPr>
            <a:endParaRPr lang="da-DK">
              <a:solidFill>
                <a:schemeClr val="tx2"/>
              </a:solidFill>
              <a:ea typeface="ＭＳ Ｐゴシック" pitchFamily="-97" charset="-128"/>
            </a:endParaRPr>
          </a:p>
        </p:txBody>
      </p:sp>
      <p:sp>
        <p:nvSpPr>
          <p:cNvPr id="78" name="Line 3118"/>
          <p:cNvSpPr>
            <a:spLocks noChangeShapeType="1"/>
          </p:cNvSpPr>
          <p:nvPr/>
        </p:nvSpPr>
        <p:spPr bwMode="auto">
          <a:xfrm>
            <a:off x="7493307" y="1750665"/>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round/>
            <a:headEnd/>
            <a:tailEnd/>
          </a:ln>
        </p:spPr>
        <p:txBody>
          <a:bodyPr/>
          <a:lstStyle/>
          <a:p>
            <a:pPr>
              <a:defRPr/>
            </a:pPr>
            <a:endParaRPr lang="da-DK">
              <a:solidFill>
                <a:schemeClr val="tx2"/>
              </a:solidFill>
              <a:ea typeface="ＭＳ Ｐゴシック" pitchFamily="-97" charset="-128"/>
            </a:endParaRPr>
          </a:p>
        </p:txBody>
      </p:sp>
      <p:sp>
        <p:nvSpPr>
          <p:cNvPr id="81" name="Line 3119"/>
          <p:cNvSpPr>
            <a:spLocks noChangeShapeType="1"/>
          </p:cNvSpPr>
          <p:nvPr/>
        </p:nvSpPr>
        <p:spPr bwMode="auto">
          <a:xfrm>
            <a:off x="7423259" y="2564091"/>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2" name="Line 3120"/>
          <p:cNvSpPr>
            <a:spLocks noChangeShapeType="1"/>
          </p:cNvSpPr>
          <p:nvPr/>
        </p:nvSpPr>
        <p:spPr bwMode="auto">
          <a:xfrm>
            <a:off x="7779340" y="2364942"/>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99" name="Freeform 2992"/>
          <p:cNvSpPr>
            <a:spLocks/>
          </p:cNvSpPr>
          <p:nvPr/>
        </p:nvSpPr>
        <p:spPr bwMode="auto">
          <a:xfrm>
            <a:off x="2375513" y="1542922"/>
            <a:ext cx="1347789" cy="896844"/>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9" name="Freeform 2998"/>
          <p:cNvSpPr>
            <a:spLocks/>
          </p:cNvSpPr>
          <p:nvPr/>
        </p:nvSpPr>
        <p:spPr bwMode="auto">
          <a:xfrm>
            <a:off x="4521998" y="1690568"/>
            <a:ext cx="855114" cy="894700"/>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blipFill rotWithShape="1">
            <a:blip r:embed="rId2"/>
            <a:tile tx="0" ty="0" sx="100000" sy="100000" flip="none" algn="tl"/>
          </a:blipFill>
          <a:ln>
            <a:solidFill>
              <a:srgbClr val="BBE0E3"/>
            </a:solidFill>
            <a:headEnd/>
            <a:tailEnd/>
          </a:ln>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4" name="Freeform 3046"/>
          <p:cNvSpPr>
            <a:spLocks/>
          </p:cNvSpPr>
          <p:nvPr/>
        </p:nvSpPr>
        <p:spPr bwMode="auto">
          <a:xfrm>
            <a:off x="7352964" y="2480272"/>
            <a:ext cx="201375" cy="375830"/>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5" name="Freeform 3019"/>
          <p:cNvSpPr>
            <a:spLocks/>
          </p:cNvSpPr>
          <p:nvPr/>
        </p:nvSpPr>
        <p:spPr bwMode="auto">
          <a:xfrm>
            <a:off x="6602741" y="3724698"/>
            <a:ext cx="639146" cy="530089"/>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6" name="Freeform 3026"/>
          <p:cNvSpPr>
            <a:spLocks/>
          </p:cNvSpPr>
          <p:nvPr/>
        </p:nvSpPr>
        <p:spPr bwMode="auto">
          <a:xfrm>
            <a:off x="6036731" y="4501435"/>
            <a:ext cx="1351255" cy="9339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7" name="Pladsholder til tekst 1"/>
          <p:cNvSpPr txBox="1">
            <a:spLocks/>
          </p:cNvSpPr>
          <p:nvPr/>
        </p:nvSpPr>
        <p:spPr bwMode="auto">
          <a:xfrm>
            <a:off x="-1" y="257419"/>
            <a:ext cx="9078571" cy="610364"/>
          </a:xfrm>
          <a:prstGeom prst="rect">
            <a:avLst/>
          </a:prstGeom>
          <a:noFill/>
          <a:ln w="9525">
            <a:noFill/>
            <a:miter lim="800000"/>
            <a:headEnd/>
            <a:tailEnd/>
          </a:ln>
        </p:spPr>
        <p:txBody>
          <a:bodyPr anchor="b"/>
          <a:lstStyle/>
          <a:p>
            <a:pPr eaLnBrk="0" hangingPunct="0">
              <a:spcBef>
                <a:spcPct val="20000"/>
              </a:spcBef>
              <a:buFont typeface="Arial" charset="0"/>
              <a:buNone/>
            </a:pPr>
            <a:r>
              <a:rPr lang="da-DK" sz="3600" dirty="0" err="1" smtClean="0">
                <a:solidFill>
                  <a:srgbClr val="FFFFFF"/>
                </a:solidFill>
                <a:latin typeface="Calibri" pitchFamily="34" charset="0"/>
              </a:rPr>
              <a:t>Twenty</a:t>
            </a:r>
            <a:r>
              <a:rPr lang="da-DK" sz="3600" dirty="0" smtClean="0">
                <a:solidFill>
                  <a:srgbClr val="FFFFFF"/>
                </a:solidFill>
                <a:latin typeface="Calibri" pitchFamily="34" charset="0"/>
              </a:rPr>
              <a:t> States +  DC with </a:t>
            </a:r>
            <a:r>
              <a:rPr lang="da-DK" sz="3600" dirty="0" err="1" smtClean="0">
                <a:solidFill>
                  <a:srgbClr val="FFFFFF"/>
                </a:solidFill>
                <a:latin typeface="Calibri" pitchFamily="34" charset="0"/>
              </a:rPr>
              <a:t>Commitment</a:t>
            </a:r>
            <a:endParaRPr lang="da-DK" sz="3600" dirty="0">
              <a:solidFill>
                <a:srgbClr val="FFFFFF"/>
              </a:solidFill>
              <a:latin typeface="Calibri" pitchFamily="34" charset="0"/>
            </a:endParaRPr>
          </a:p>
        </p:txBody>
      </p:sp>
      <p:cxnSp>
        <p:nvCxnSpPr>
          <p:cNvPr id="8" name="Straight Connector 7"/>
          <p:cNvCxnSpPr/>
          <p:nvPr/>
        </p:nvCxnSpPr>
        <p:spPr>
          <a:xfrm>
            <a:off x="7269102" y="2972820"/>
            <a:ext cx="472793" cy="179501"/>
          </a:xfrm>
          <a:prstGeom prst="line">
            <a:avLst/>
          </a:prstGeom>
          <a:ln>
            <a:solidFill>
              <a:srgbClr val="E3AEC8"/>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75746" y="3012726"/>
            <a:ext cx="406932" cy="276999"/>
          </a:xfrm>
          <a:prstGeom prst="rect">
            <a:avLst/>
          </a:prstGeom>
          <a:noFill/>
        </p:spPr>
        <p:txBody>
          <a:bodyPr wrap="none" rtlCol="0">
            <a:spAutoFit/>
          </a:bodyPr>
          <a:lstStyle/>
          <a:p>
            <a:r>
              <a:rPr lang="en-US" sz="1200" dirty="0" smtClean="0">
                <a:blipFill rotWithShape="0">
                  <a:blip r:embed="rId2"/>
                  <a:tile tx="0" ty="0" sx="100000" sy="100000" flip="none" algn="tl"/>
                </a:blipFill>
              </a:rPr>
              <a:t>DC</a:t>
            </a:r>
            <a:endParaRPr lang="en-US" sz="1200" dirty="0">
              <a:blipFill rotWithShape="0">
                <a:blip r:embed="rId2"/>
                <a:tile tx="0" ty="0" sx="100000" sy="100000" flip="none" algn="tl"/>
              </a:blipFill>
            </a:endParaRPr>
          </a:p>
        </p:txBody>
      </p:sp>
      <p:sp>
        <p:nvSpPr>
          <p:cNvPr id="288" name="TextBox 287"/>
          <p:cNvSpPr txBox="1"/>
          <p:nvPr/>
        </p:nvSpPr>
        <p:spPr>
          <a:xfrm>
            <a:off x="738935" y="5810463"/>
            <a:ext cx="2763948" cy="369332"/>
          </a:xfrm>
          <a:prstGeom prst="rect">
            <a:avLst/>
          </a:prstGeom>
          <a:noFill/>
        </p:spPr>
        <p:txBody>
          <a:bodyPr wrap="none" rtlCol="0">
            <a:spAutoFit/>
          </a:bodyPr>
          <a:lstStyle/>
          <a:p>
            <a:r>
              <a:rPr lang="en-US" dirty="0" smtClean="0">
                <a:solidFill>
                  <a:schemeClr val="bg1"/>
                </a:solidFill>
              </a:rPr>
              <a:t>Budget 2007 in Millions $</a:t>
            </a:r>
            <a:endParaRPr lang="en-US" dirty="0">
              <a:solidFill>
                <a:schemeClr val="bg1"/>
              </a:solidFill>
            </a:endParaRPr>
          </a:p>
        </p:txBody>
      </p:sp>
      <p:sp>
        <p:nvSpPr>
          <p:cNvPr id="289" name="TextBox 288"/>
          <p:cNvSpPr txBox="1"/>
          <p:nvPr/>
        </p:nvSpPr>
        <p:spPr>
          <a:xfrm>
            <a:off x="4086959" y="4538289"/>
            <a:ext cx="505555" cy="369332"/>
          </a:xfrm>
          <a:prstGeom prst="rect">
            <a:avLst/>
          </a:prstGeom>
          <a:noFill/>
        </p:spPr>
        <p:txBody>
          <a:bodyPr wrap="none" rtlCol="0">
            <a:spAutoFit/>
          </a:bodyPr>
          <a:lstStyle/>
          <a:p>
            <a:r>
              <a:rPr lang="en-US" dirty="0" smtClean="0"/>
              <a:t>0.9</a:t>
            </a:r>
            <a:endParaRPr lang="en-US" dirty="0"/>
          </a:p>
        </p:txBody>
      </p:sp>
      <p:sp>
        <p:nvSpPr>
          <p:cNvPr id="290" name="TextBox 289"/>
          <p:cNvSpPr txBox="1"/>
          <p:nvPr/>
        </p:nvSpPr>
        <p:spPr>
          <a:xfrm>
            <a:off x="2256929" y="3954873"/>
            <a:ext cx="616800" cy="369332"/>
          </a:xfrm>
          <a:prstGeom prst="rect">
            <a:avLst/>
          </a:prstGeom>
          <a:noFill/>
        </p:spPr>
        <p:txBody>
          <a:bodyPr wrap="none" rtlCol="0">
            <a:spAutoFit/>
          </a:bodyPr>
          <a:lstStyle/>
          <a:p>
            <a:r>
              <a:rPr lang="en-US" dirty="0" smtClean="0"/>
              <a:t>11.3</a:t>
            </a:r>
            <a:endParaRPr lang="en-US" dirty="0"/>
          </a:p>
        </p:txBody>
      </p:sp>
      <p:sp>
        <p:nvSpPr>
          <p:cNvPr id="291" name="TextBox 290"/>
          <p:cNvSpPr txBox="1"/>
          <p:nvPr/>
        </p:nvSpPr>
        <p:spPr>
          <a:xfrm>
            <a:off x="1187329" y="3371906"/>
            <a:ext cx="762311" cy="369332"/>
          </a:xfrm>
          <a:prstGeom prst="rect">
            <a:avLst/>
          </a:prstGeom>
          <a:noFill/>
        </p:spPr>
        <p:txBody>
          <a:bodyPr wrap="none" rtlCol="0">
            <a:spAutoFit/>
          </a:bodyPr>
          <a:lstStyle/>
          <a:p>
            <a:r>
              <a:rPr lang="en-US" dirty="0" smtClean="0"/>
              <a:t>147.3</a:t>
            </a:r>
            <a:endParaRPr lang="en-US" dirty="0"/>
          </a:p>
        </p:txBody>
      </p:sp>
      <p:sp>
        <p:nvSpPr>
          <p:cNvPr id="292" name="TextBox 291"/>
          <p:cNvSpPr txBox="1"/>
          <p:nvPr/>
        </p:nvSpPr>
        <p:spPr>
          <a:xfrm>
            <a:off x="1513595" y="1510373"/>
            <a:ext cx="633933" cy="369332"/>
          </a:xfrm>
          <a:prstGeom prst="rect">
            <a:avLst/>
          </a:prstGeom>
          <a:noFill/>
        </p:spPr>
        <p:txBody>
          <a:bodyPr wrap="none" rtlCol="0">
            <a:spAutoFit/>
          </a:bodyPr>
          <a:lstStyle/>
          <a:p>
            <a:r>
              <a:rPr lang="en-US" dirty="0" smtClean="0"/>
              <a:t>38.6</a:t>
            </a:r>
            <a:endParaRPr lang="en-US" dirty="0"/>
          </a:p>
        </p:txBody>
      </p:sp>
      <p:sp>
        <p:nvSpPr>
          <p:cNvPr id="293" name="TextBox 292"/>
          <p:cNvSpPr txBox="1"/>
          <p:nvPr/>
        </p:nvSpPr>
        <p:spPr>
          <a:xfrm>
            <a:off x="3888065" y="1806063"/>
            <a:ext cx="505555" cy="369332"/>
          </a:xfrm>
          <a:prstGeom prst="rect">
            <a:avLst/>
          </a:prstGeom>
          <a:noFill/>
        </p:spPr>
        <p:txBody>
          <a:bodyPr wrap="none" rtlCol="0">
            <a:spAutoFit/>
          </a:bodyPr>
          <a:lstStyle/>
          <a:p>
            <a:r>
              <a:rPr lang="en-US" dirty="0" smtClean="0"/>
              <a:t>5.4</a:t>
            </a:r>
            <a:endParaRPr lang="en-US" dirty="0"/>
          </a:p>
        </p:txBody>
      </p:sp>
      <p:sp>
        <p:nvSpPr>
          <p:cNvPr id="294" name="TextBox 293"/>
          <p:cNvSpPr txBox="1"/>
          <p:nvPr/>
        </p:nvSpPr>
        <p:spPr>
          <a:xfrm>
            <a:off x="4531562" y="1821695"/>
            <a:ext cx="633933" cy="369332"/>
          </a:xfrm>
          <a:prstGeom prst="rect">
            <a:avLst/>
          </a:prstGeom>
          <a:noFill/>
        </p:spPr>
        <p:txBody>
          <a:bodyPr wrap="none" rtlCol="0">
            <a:spAutoFit/>
          </a:bodyPr>
          <a:lstStyle/>
          <a:p>
            <a:r>
              <a:rPr lang="en-US" dirty="0" smtClean="0"/>
              <a:t>64.9</a:t>
            </a:r>
            <a:endParaRPr lang="en-US" dirty="0"/>
          </a:p>
        </p:txBody>
      </p:sp>
      <p:sp>
        <p:nvSpPr>
          <p:cNvPr id="295" name="TextBox 294"/>
          <p:cNvSpPr txBox="1"/>
          <p:nvPr/>
        </p:nvSpPr>
        <p:spPr>
          <a:xfrm>
            <a:off x="3978368" y="2802859"/>
            <a:ext cx="633933" cy="369332"/>
          </a:xfrm>
          <a:prstGeom prst="rect">
            <a:avLst/>
          </a:prstGeom>
          <a:noFill/>
        </p:spPr>
        <p:txBody>
          <a:bodyPr wrap="none" rtlCol="0">
            <a:spAutoFit/>
          </a:bodyPr>
          <a:lstStyle/>
          <a:p>
            <a:r>
              <a:rPr lang="en-US" dirty="0" smtClean="0"/>
              <a:t>13.5</a:t>
            </a:r>
            <a:endParaRPr lang="en-US" dirty="0"/>
          </a:p>
        </p:txBody>
      </p:sp>
      <p:sp>
        <p:nvSpPr>
          <p:cNvPr id="296" name="TextBox 295"/>
          <p:cNvSpPr txBox="1"/>
          <p:nvPr/>
        </p:nvSpPr>
        <p:spPr>
          <a:xfrm>
            <a:off x="4103702" y="3338215"/>
            <a:ext cx="633933" cy="369332"/>
          </a:xfrm>
          <a:prstGeom prst="rect">
            <a:avLst/>
          </a:prstGeom>
          <a:noFill/>
        </p:spPr>
        <p:txBody>
          <a:bodyPr wrap="none" rtlCol="0">
            <a:spAutoFit/>
          </a:bodyPr>
          <a:lstStyle/>
          <a:p>
            <a:r>
              <a:rPr lang="en-US" dirty="0" smtClean="0"/>
              <a:t>10.9</a:t>
            </a:r>
            <a:endParaRPr lang="en-US" dirty="0"/>
          </a:p>
        </p:txBody>
      </p:sp>
      <p:sp>
        <p:nvSpPr>
          <p:cNvPr id="297" name="TextBox 296"/>
          <p:cNvSpPr txBox="1"/>
          <p:nvPr/>
        </p:nvSpPr>
        <p:spPr>
          <a:xfrm>
            <a:off x="4799094" y="2684380"/>
            <a:ext cx="505555" cy="369332"/>
          </a:xfrm>
          <a:prstGeom prst="rect">
            <a:avLst/>
          </a:prstGeom>
          <a:noFill/>
        </p:spPr>
        <p:txBody>
          <a:bodyPr wrap="none" rtlCol="0">
            <a:spAutoFit/>
          </a:bodyPr>
          <a:lstStyle/>
          <a:p>
            <a:r>
              <a:rPr lang="en-US" dirty="0" smtClean="0"/>
              <a:t>5.0</a:t>
            </a:r>
            <a:endParaRPr lang="en-US" dirty="0"/>
          </a:p>
        </p:txBody>
      </p:sp>
      <p:sp>
        <p:nvSpPr>
          <p:cNvPr id="298" name="TextBox 297"/>
          <p:cNvSpPr txBox="1"/>
          <p:nvPr/>
        </p:nvSpPr>
        <p:spPr>
          <a:xfrm>
            <a:off x="5000619" y="3337231"/>
            <a:ext cx="505555" cy="369332"/>
          </a:xfrm>
          <a:prstGeom prst="rect">
            <a:avLst/>
          </a:prstGeom>
          <a:noFill/>
        </p:spPr>
        <p:txBody>
          <a:bodyPr wrap="none" rtlCol="0">
            <a:spAutoFit/>
          </a:bodyPr>
          <a:lstStyle/>
          <a:p>
            <a:r>
              <a:rPr lang="en-US" dirty="0" smtClean="0"/>
              <a:t>9.8</a:t>
            </a:r>
            <a:endParaRPr lang="en-US" dirty="0"/>
          </a:p>
        </p:txBody>
      </p:sp>
      <p:sp>
        <p:nvSpPr>
          <p:cNvPr id="299" name="TextBox 298"/>
          <p:cNvSpPr txBox="1"/>
          <p:nvPr/>
        </p:nvSpPr>
        <p:spPr>
          <a:xfrm>
            <a:off x="5127700" y="2123883"/>
            <a:ext cx="633933" cy="369332"/>
          </a:xfrm>
          <a:prstGeom prst="rect">
            <a:avLst/>
          </a:prstGeom>
          <a:noFill/>
        </p:spPr>
        <p:txBody>
          <a:bodyPr wrap="none" rtlCol="0">
            <a:spAutoFit/>
          </a:bodyPr>
          <a:lstStyle/>
          <a:p>
            <a:r>
              <a:rPr lang="en-US" dirty="0" smtClean="0"/>
              <a:t>34.7</a:t>
            </a:r>
            <a:endParaRPr lang="en-US" dirty="0"/>
          </a:p>
        </p:txBody>
      </p:sp>
      <p:sp>
        <p:nvSpPr>
          <p:cNvPr id="300" name="TextBox 299"/>
          <p:cNvSpPr txBox="1"/>
          <p:nvPr/>
        </p:nvSpPr>
        <p:spPr>
          <a:xfrm>
            <a:off x="5287664" y="2895964"/>
            <a:ext cx="633933" cy="369332"/>
          </a:xfrm>
          <a:prstGeom prst="rect">
            <a:avLst/>
          </a:prstGeom>
          <a:noFill/>
        </p:spPr>
        <p:txBody>
          <a:bodyPr wrap="none" rtlCol="0">
            <a:spAutoFit/>
          </a:bodyPr>
          <a:lstStyle/>
          <a:p>
            <a:r>
              <a:rPr lang="en-US" dirty="0" smtClean="0"/>
              <a:t>25.8</a:t>
            </a:r>
            <a:endParaRPr lang="en-US" dirty="0"/>
          </a:p>
        </p:txBody>
      </p:sp>
      <p:sp>
        <p:nvSpPr>
          <p:cNvPr id="301" name="TextBox 300"/>
          <p:cNvSpPr txBox="1"/>
          <p:nvPr/>
        </p:nvSpPr>
        <p:spPr>
          <a:xfrm>
            <a:off x="6750633" y="4737354"/>
            <a:ext cx="633933" cy="369332"/>
          </a:xfrm>
          <a:prstGeom prst="rect">
            <a:avLst/>
          </a:prstGeom>
          <a:noFill/>
        </p:spPr>
        <p:txBody>
          <a:bodyPr wrap="none" rtlCol="0">
            <a:spAutoFit/>
          </a:bodyPr>
          <a:lstStyle/>
          <a:p>
            <a:r>
              <a:rPr lang="en-US" dirty="0" smtClean="0"/>
              <a:t>23.3</a:t>
            </a:r>
            <a:endParaRPr lang="en-US" dirty="0"/>
          </a:p>
        </p:txBody>
      </p:sp>
      <p:sp>
        <p:nvSpPr>
          <p:cNvPr id="302" name="TextBox 301"/>
          <p:cNvSpPr txBox="1"/>
          <p:nvPr/>
        </p:nvSpPr>
        <p:spPr>
          <a:xfrm>
            <a:off x="6720722" y="3744318"/>
            <a:ext cx="505555" cy="369332"/>
          </a:xfrm>
          <a:prstGeom prst="rect">
            <a:avLst/>
          </a:prstGeom>
          <a:noFill/>
        </p:spPr>
        <p:txBody>
          <a:bodyPr wrap="none" rtlCol="0">
            <a:spAutoFit/>
          </a:bodyPr>
          <a:lstStyle/>
          <a:p>
            <a:r>
              <a:rPr lang="en-US" dirty="0" smtClean="0"/>
              <a:t>2.9</a:t>
            </a:r>
            <a:endParaRPr lang="en-US" dirty="0"/>
          </a:p>
        </p:txBody>
      </p:sp>
      <p:sp>
        <p:nvSpPr>
          <p:cNvPr id="303" name="TextBox 302"/>
          <p:cNvSpPr txBox="1"/>
          <p:nvPr/>
        </p:nvSpPr>
        <p:spPr>
          <a:xfrm>
            <a:off x="6882073" y="3035201"/>
            <a:ext cx="505555" cy="369332"/>
          </a:xfrm>
          <a:prstGeom prst="rect">
            <a:avLst/>
          </a:prstGeom>
          <a:noFill/>
        </p:spPr>
        <p:txBody>
          <a:bodyPr wrap="none" rtlCol="0">
            <a:spAutoFit/>
          </a:bodyPr>
          <a:lstStyle/>
          <a:p>
            <a:r>
              <a:rPr lang="en-US" dirty="0" smtClean="0"/>
              <a:t>8.1</a:t>
            </a:r>
            <a:endParaRPr lang="en-US" dirty="0"/>
          </a:p>
        </p:txBody>
      </p:sp>
      <p:sp>
        <p:nvSpPr>
          <p:cNvPr id="304" name="TextBox 303"/>
          <p:cNvSpPr txBox="1"/>
          <p:nvPr/>
        </p:nvSpPr>
        <p:spPr>
          <a:xfrm>
            <a:off x="6762836" y="2470313"/>
            <a:ext cx="505555" cy="369332"/>
          </a:xfrm>
          <a:prstGeom prst="rect">
            <a:avLst/>
          </a:prstGeom>
          <a:noFill/>
        </p:spPr>
        <p:txBody>
          <a:bodyPr wrap="none" rtlCol="0">
            <a:spAutoFit/>
          </a:bodyPr>
          <a:lstStyle/>
          <a:p>
            <a:r>
              <a:rPr lang="en-US" dirty="0" smtClean="0"/>
              <a:t>1.8</a:t>
            </a:r>
            <a:endParaRPr lang="en-US" dirty="0"/>
          </a:p>
        </p:txBody>
      </p:sp>
      <p:sp>
        <p:nvSpPr>
          <p:cNvPr id="305" name="TextBox 304"/>
          <p:cNvSpPr txBox="1"/>
          <p:nvPr/>
        </p:nvSpPr>
        <p:spPr>
          <a:xfrm>
            <a:off x="6950978" y="2053321"/>
            <a:ext cx="583713" cy="338554"/>
          </a:xfrm>
          <a:prstGeom prst="rect">
            <a:avLst/>
          </a:prstGeom>
          <a:noFill/>
        </p:spPr>
        <p:txBody>
          <a:bodyPr wrap="none" rtlCol="0">
            <a:spAutoFit/>
          </a:bodyPr>
          <a:lstStyle/>
          <a:p>
            <a:r>
              <a:rPr lang="en-US" sz="1600" dirty="0" smtClean="0"/>
              <a:t>N.A.</a:t>
            </a:r>
            <a:endParaRPr lang="en-US" sz="1600" dirty="0"/>
          </a:p>
        </p:txBody>
      </p:sp>
      <p:sp>
        <p:nvSpPr>
          <p:cNvPr id="306" name="TextBox 305"/>
          <p:cNvSpPr txBox="1"/>
          <p:nvPr/>
        </p:nvSpPr>
        <p:spPr>
          <a:xfrm>
            <a:off x="7398152" y="1836401"/>
            <a:ext cx="483952" cy="276999"/>
          </a:xfrm>
          <a:prstGeom prst="rect">
            <a:avLst/>
          </a:prstGeom>
          <a:noFill/>
        </p:spPr>
        <p:txBody>
          <a:bodyPr wrap="none" rtlCol="0">
            <a:spAutoFit/>
          </a:bodyPr>
          <a:lstStyle/>
          <a:p>
            <a:r>
              <a:rPr lang="en-US" sz="1200" dirty="0" smtClean="0"/>
              <a:t>N.A.</a:t>
            </a:r>
            <a:endParaRPr lang="en-US" sz="1200" dirty="0"/>
          </a:p>
        </p:txBody>
      </p:sp>
      <p:cxnSp>
        <p:nvCxnSpPr>
          <p:cNvPr id="307" name="Straight Connector 306"/>
          <p:cNvCxnSpPr/>
          <p:nvPr/>
        </p:nvCxnSpPr>
        <p:spPr>
          <a:xfrm>
            <a:off x="7487489" y="2641864"/>
            <a:ext cx="472793" cy="1795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08" name="TextBox 307"/>
          <p:cNvSpPr txBox="1"/>
          <p:nvPr/>
        </p:nvSpPr>
        <p:spPr>
          <a:xfrm>
            <a:off x="7866235" y="2652949"/>
            <a:ext cx="584014" cy="338554"/>
          </a:xfrm>
          <a:prstGeom prst="rect">
            <a:avLst/>
          </a:prstGeom>
          <a:noFill/>
        </p:spPr>
        <p:txBody>
          <a:bodyPr wrap="none" rtlCol="0">
            <a:spAutoFit/>
          </a:bodyPr>
          <a:lstStyle/>
          <a:p>
            <a:r>
              <a:rPr lang="en-US" sz="1600" dirty="0" smtClean="0">
                <a:solidFill>
                  <a:srgbClr val="FFFFFF"/>
                </a:solidFill>
              </a:rPr>
              <a:t>21.9</a:t>
            </a:r>
            <a:endParaRPr lang="en-US" sz="1600" dirty="0">
              <a:solidFill>
                <a:srgbClr val="FFFFFF"/>
              </a:solidFill>
            </a:endParaRPr>
          </a:p>
        </p:txBody>
      </p:sp>
      <p:cxnSp>
        <p:nvCxnSpPr>
          <p:cNvPr id="309" name="Straight Connector 308"/>
          <p:cNvCxnSpPr/>
          <p:nvPr/>
        </p:nvCxnSpPr>
        <p:spPr>
          <a:xfrm>
            <a:off x="7639889" y="2174426"/>
            <a:ext cx="472793" cy="17950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310" name="TextBox 309"/>
          <p:cNvSpPr txBox="1"/>
          <p:nvPr/>
        </p:nvSpPr>
        <p:spPr>
          <a:xfrm>
            <a:off x="8018635" y="2185511"/>
            <a:ext cx="584014" cy="338554"/>
          </a:xfrm>
          <a:prstGeom prst="rect">
            <a:avLst/>
          </a:prstGeom>
          <a:noFill/>
        </p:spPr>
        <p:txBody>
          <a:bodyPr wrap="none" rtlCol="0">
            <a:spAutoFit/>
          </a:bodyPr>
          <a:lstStyle/>
          <a:p>
            <a:r>
              <a:rPr lang="en-US" sz="1600" dirty="0" smtClean="0">
                <a:solidFill>
                  <a:srgbClr val="FFFFFF"/>
                </a:solidFill>
              </a:rPr>
              <a:t>30.7</a:t>
            </a:r>
            <a:endParaRPr lang="en-US" sz="1600" dirty="0">
              <a:solidFill>
                <a:srgbClr val="FFFFFF"/>
              </a:solidFill>
            </a:endParaRPr>
          </a:p>
        </p:txBody>
      </p:sp>
      <p:sp>
        <p:nvSpPr>
          <p:cNvPr id="280" name="TextBox 279"/>
          <p:cNvSpPr txBox="1"/>
          <p:nvPr/>
        </p:nvSpPr>
        <p:spPr>
          <a:xfrm>
            <a:off x="4532782" y="1822915"/>
            <a:ext cx="633933" cy="369332"/>
          </a:xfrm>
          <a:prstGeom prst="rect">
            <a:avLst/>
          </a:prstGeom>
          <a:noFill/>
        </p:spPr>
        <p:txBody>
          <a:bodyPr wrap="none" rtlCol="0">
            <a:spAutoFit/>
          </a:bodyPr>
          <a:lstStyle/>
          <a:p>
            <a:r>
              <a:rPr lang="en-US" dirty="0" smtClean="0">
                <a:solidFill>
                  <a:srgbClr val="FF0000"/>
                </a:solidFill>
              </a:rPr>
              <a:t>80.9</a:t>
            </a:r>
            <a:endParaRPr lang="en-US" dirty="0">
              <a:solidFill>
                <a:srgbClr val="FF0000"/>
              </a:solidFill>
            </a:endParaRPr>
          </a:p>
        </p:txBody>
      </p:sp>
      <p:sp>
        <p:nvSpPr>
          <p:cNvPr id="2" name="TextBox 1"/>
          <p:cNvSpPr txBox="1"/>
          <p:nvPr/>
        </p:nvSpPr>
        <p:spPr>
          <a:xfrm>
            <a:off x="4112201" y="1092823"/>
            <a:ext cx="1493919" cy="369332"/>
          </a:xfrm>
          <a:prstGeom prst="rect">
            <a:avLst/>
          </a:prstGeom>
          <a:noFill/>
        </p:spPr>
        <p:txBody>
          <a:bodyPr wrap="none" rtlCol="0">
            <a:spAutoFit/>
          </a:bodyPr>
          <a:lstStyle/>
          <a:p>
            <a:r>
              <a:rPr lang="en-US" dirty="0" smtClean="0">
                <a:solidFill>
                  <a:schemeClr val="bg1"/>
                </a:solidFill>
              </a:rPr>
              <a:t>2015 Budget</a:t>
            </a:r>
            <a:endParaRPr lang="en-US" dirty="0">
              <a:solidFill>
                <a:schemeClr val="bg1"/>
              </a:solidFill>
            </a:endParaRPr>
          </a:p>
        </p:txBody>
      </p:sp>
    </p:spTree>
    <p:extLst>
      <p:ext uri="{BB962C8B-B14F-4D97-AF65-F5344CB8AC3E}">
        <p14:creationId xmlns:p14="http://schemas.microsoft.com/office/powerpoint/2010/main" val="3566193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79"/>
                                        </p:tgtEl>
                                      </p:cBhvr>
                                      <p:by x="150000" y="150000"/>
                                    </p:animScale>
                                  </p:childTnLst>
                                </p:cTn>
                              </p:par>
                              <p:par>
                                <p:cTn id="7" presetID="22" presetClass="entr" presetSubtype="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500"/>
                                        <p:tgtEl>
                                          <p:spTgt spid="2"/>
                                        </p:tgtEl>
                                      </p:cBhvr>
                                    </p:animEffect>
                                  </p:childTnLst>
                                </p:cTn>
                              </p:par>
                            </p:childTnLst>
                          </p:cTn>
                        </p:par>
                        <p:par>
                          <p:cTn id="10" fill="hold">
                            <p:stCondLst>
                              <p:cond delay="2000"/>
                            </p:stCondLst>
                            <p:childTnLst>
                              <p:par>
                                <p:cTn id="11" presetID="9" presetClass="entr" presetSubtype="0" fill="hold" grpId="0" nodeType="afterEffect">
                                  <p:stCondLst>
                                    <p:cond delay="0"/>
                                  </p:stCondLst>
                                  <p:childTnLst>
                                    <p:set>
                                      <p:cBhvr>
                                        <p:cTn id="12" dur="1" fill="hold">
                                          <p:stCondLst>
                                            <p:cond delay="0"/>
                                          </p:stCondLst>
                                        </p:cTn>
                                        <p:tgtEl>
                                          <p:spTgt spid="280"/>
                                        </p:tgtEl>
                                        <p:attrNameLst>
                                          <p:attrName>style.visibility</p:attrName>
                                        </p:attrNameLst>
                                      </p:cBhvr>
                                      <p:to>
                                        <p:strVal val="visible"/>
                                      </p:to>
                                    </p:set>
                                    <p:animEffect transition="in" filter="dissolve">
                                      <p:cBhvr>
                                        <p:cTn id="13" dur="1000"/>
                                        <p:tgtEl>
                                          <p:spTgt spid="280"/>
                                        </p:tgtEl>
                                      </p:cBhvr>
                                    </p:animEffect>
                                  </p:childTnLst>
                                </p:cTn>
                              </p:par>
                              <p:par>
                                <p:cTn id="14" presetID="9" presetClass="exit" presetSubtype="0" fill="hold" grpId="0" nodeType="withEffect">
                                  <p:stCondLst>
                                    <p:cond delay="0"/>
                                  </p:stCondLst>
                                  <p:childTnLst>
                                    <p:animEffect transition="out" filter="dissolve">
                                      <p:cBhvr>
                                        <p:cTn id="15" dur="1000"/>
                                        <p:tgtEl>
                                          <p:spTgt spid="294"/>
                                        </p:tgtEl>
                                      </p:cBhvr>
                                    </p:animEffect>
                                    <p:set>
                                      <p:cBhvr>
                                        <p:cTn id="16" dur="1" fill="hold">
                                          <p:stCondLst>
                                            <p:cond delay="999"/>
                                          </p:stCondLst>
                                        </p:cTn>
                                        <p:tgtEl>
                                          <p:spTgt spid="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94" grpId="0"/>
      <p:bldP spid="28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
          <p:cNvSpPr>
            <a:spLocks/>
          </p:cNvSpPr>
          <p:nvPr/>
        </p:nvSpPr>
        <p:spPr bwMode="auto">
          <a:xfrm>
            <a:off x="5646265" y="3186055"/>
            <a:ext cx="995150" cy="53006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9" name="Freeform 7"/>
          <p:cNvSpPr>
            <a:spLocks/>
          </p:cNvSpPr>
          <p:nvPr/>
        </p:nvSpPr>
        <p:spPr bwMode="auto">
          <a:xfrm>
            <a:off x="4807675" y="3133758"/>
            <a:ext cx="857988" cy="715163"/>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1" name="Freeform 6"/>
          <p:cNvSpPr>
            <a:spLocks/>
          </p:cNvSpPr>
          <p:nvPr/>
        </p:nvSpPr>
        <p:spPr bwMode="auto">
          <a:xfrm>
            <a:off x="5021916" y="1943652"/>
            <a:ext cx="734441" cy="82011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2" name="Freeform 7"/>
          <p:cNvSpPr>
            <a:spLocks/>
          </p:cNvSpPr>
          <p:nvPr/>
        </p:nvSpPr>
        <p:spPr bwMode="auto">
          <a:xfrm>
            <a:off x="5310341" y="2712327"/>
            <a:ext cx="559008" cy="940127"/>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4" name="Freeform 3053"/>
          <p:cNvSpPr>
            <a:spLocks/>
          </p:cNvSpPr>
          <p:nvPr/>
        </p:nvSpPr>
        <p:spPr bwMode="auto">
          <a:xfrm>
            <a:off x="7356129" y="1817983"/>
            <a:ext cx="145935" cy="535740"/>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5" name="Freeform 3054"/>
          <p:cNvSpPr>
            <a:spLocks/>
          </p:cNvSpPr>
          <p:nvPr/>
        </p:nvSpPr>
        <p:spPr bwMode="auto">
          <a:xfrm>
            <a:off x="6711096" y="1770299"/>
            <a:ext cx="875610" cy="765743"/>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6" name="Freeform 3055"/>
          <p:cNvSpPr>
            <a:spLocks/>
          </p:cNvSpPr>
          <p:nvPr/>
        </p:nvSpPr>
        <p:spPr bwMode="auto">
          <a:xfrm>
            <a:off x="7723886" y="1963839"/>
            <a:ext cx="58374" cy="39269"/>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7" name="Freeform 3056"/>
          <p:cNvSpPr>
            <a:spLocks/>
          </p:cNvSpPr>
          <p:nvPr/>
        </p:nvSpPr>
        <p:spPr bwMode="auto">
          <a:xfrm>
            <a:off x="7540007" y="1156022"/>
            <a:ext cx="545797" cy="841476"/>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0" name="Freeform 3057"/>
          <p:cNvSpPr>
            <a:spLocks/>
          </p:cNvSpPr>
          <p:nvPr/>
        </p:nvSpPr>
        <p:spPr bwMode="auto">
          <a:xfrm>
            <a:off x="7347373" y="1711396"/>
            <a:ext cx="172204" cy="474032"/>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3" name="Freeform 3058"/>
          <p:cNvSpPr>
            <a:spLocks/>
          </p:cNvSpPr>
          <p:nvPr/>
        </p:nvSpPr>
        <p:spPr bwMode="auto">
          <a:xfrm>
            <a:off x="7499145" y="1652493"/>
            <a:ext cx="286032" cy="521715"/>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66" name="Freeform 3059"/>
          <p:cNvSpPr>
            <a:spLocks/>
          </p:cNvSpPr>
          <p:nvPr/>
        </p:nvSpPr>
        <p:spPr bwMode="auto">
          <a:xfrm>
            <a:off x="7493307" y="2207867"/>
            <a:ext cx="242252" cy="25524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9" name="Freeform 3060"/>
          <p:cNvSpPr>
            <a:spLocks/>
          </p:cNvSpPr>
          <p:nvPr/>
        </p:nvSpPr>
        <p:spPr bwMode="auto">
          <a:xfrm>
            <a:off x="7469959" y="2059206"/>
            <a:ext cx="487423" cy="213173"/>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85" name="Freeform 2853"/>
          <p:cNvSpPr>
            <a:spLocks/>
          </p:cNvSpPr>
          <p:nvPr/>
        </p:nvSpPr>
        <p:spPr bwMode="auto">
          <a:xfrm>
            <a:off x="7736058" y="2406270"/>
            <a:ext cx="2918" cy="2805"/>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6" name="Freeform 2854"/>
          <p:cNvSpPr>
            <a:spLocks/>
          </p:cNvSpPr>
          <p:nvPr/>
        </p:nvSpPr>
        <p:spPr bwMode="auto">
          <a:xfrm>
            <a:off x="2123828" y="3637535"/>
            <a:ext cx="846358" cy="109944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87" name="Freeform 2855"/>
          <p:cNvSpPr>
            <a:spLocks/>
          </p:cNvSpPr>
          <p:nvPr/>
        </p:nvSpPr>
        <p:spPr bwMode="auto">
          <a:xfrm>
            <a:off x="5109429" y="4361148"/>
            <a:ext cx="817173" cy="656301"/>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8" name="Freeform 2856"/>
          <p:cNvSpPr>
            <a:spLocks/>
          </p:cNvSpPr>
          <p:nvPr/>
        </p:nvSpPr>
        <p:spPr bwMode="auto">
          <a:xfrm>
            <a:off x="2920572" y="3749723"/>
            <a:ext cx="922239" cy="998475"/>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89" name="Freeform 2857"/>
          <p:cNvSpPr>
            <a:spLocks/>
          </p:cNvSpPr>
          <p:nvPr/>
        </p:nvSpPr>
        <p:spPr bwMode="auto">
          <a:xfrm>
            <a:off x="3297055" y="3861911"/>
            <a:ext cx="1929113" cy="1853909"/>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90" name="Freeform 2858"/>
          <p:cNvSpPr>
            <a:spLocks/>
          </p:cNvSpPr>
          <p:nvPr/>
        </p:nvSpPr>
        <p:spPr bwMode="auto">
          <a:xfrm>
            <a:off x="4998527" y="3794598"/>
            <a:ext cx="656657" cy="588988"/>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1" name="Freeform 2859"/>
          <p:cNvSpPr>
            <a:spLocks/>
          </p:cNvSpPr>
          <p:nvPr/>
        </p:nvSpPr>
        <p:spPr bwMode="auto">
          <a:xfrm>
            <a:off x="3851566" y="3730090"/>
            <a:ext cx="1179064" cy="572160"/>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2" name="Freeform 2860"/>
          <p:cNvSpPr>
            <a:spLocks/>
          </p:cNvSpPr>
          <p:nvPr/>
        </p:nvSpPr>
        <p:spPr bwMode="auto">
          <a:xfrm>
            <a:off x="2310610" y="2807342"/>
            <a:ext cx="729619" cy="936771"/>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3" name="Freeform 2861"/>
          <p:cNvSpPr>
            <a:spLocks/>
          </p:cNvSpPr>
          <p:nvPr/>
        </p:nvSpPr>
        <p:spPr bwMode="auto">
          <a:xfrm>
            <a:off x="5296211" y="1822891"/>
            <a:ext cx="776315" cy="353393"/>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4" name="Freeform 2862"/>
          <p:cNvSpPr>
            <a:spLocks/>
          </p:cNvSpPr>
          <p:nvPr/>
        </p:nvSpPr>
        <p:spPr bwMode="auto">
          <a:xfrm>
            <a:off x="2978941" y="3090617"/>
            <a:ext cx="986445" cy="667519"/>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5" name="Freeform 2863"/>
          <p:cNvSpPr>
            <a:spLocks/>
          </p:cNvSpPr>
          <p:nvPr/>
        </p:nvSpPr>
        <p:spPr bwMode="auto">
          <a:xfrm>
            <a:off x="1140301" y="2529677"/>
            <a:ext cx="1082755" cy="1904394"/>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96" name="Freeform 2864"/>
          <p:cNvSpPr>
            <a:spLocks/>
          </p:cNvSpPr>
          <p:nvPr/>
        </p:nvSpPr>
        <p:spPr bwMode="auto">
          <a:xfrm>
            <a:off x="2771729" y="2336152"/>
            <a:ext cx="957260" cy="771294"/>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7" name="Freeform 2865"/>
          <p:cNvSpPr>
            <a:spLocks/>
          </p:cNvSpPr>
          <p:nvPr/>
        </p:nvSpPr>
        <p:spPr bwMode="auto">
          <a:xfrm>
            <a:off x="5617244" y="3530956"/>
            <a:ext cx="1111940" cy="454362"/>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8" name="Freeform 2866"/>
          <p:cNvSpPr>
            <a:spLocks/>
          </p:cNvSpPr>
          <p:nvPr/>
        </p:nvSpPr>
        <p:spPr bwMode="auto">
          <a:xfrm>
            <a:off x="6431499" y="3289751"/>
            <a:ext cx="1149880" cy="586183"/>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9" name="Freeform 2867"/>
          <p:cNvSpPr>
            <a:spLocks/>
          </p:cNvSpPr>
          <p:nvPr/>
        </p:nvSpPr>
        <p:spPr bwMode="auto">
          <a:xfrm>
            <a:off x="7572623" y="2411879"/>
            <a:ext cx="160516" cy="106579"/>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0" name="Freeform 2868"/>
          <p:cNvSpPr>
            <a:spLocks/>
          </p:cNvSpPr>
          <p:nvPr/>
        </p:nvSpPr>
        <p:spPr bwMode="auto">
          <a:xfrm>
            <a:off x="3956631" y="3247681"/>
            <a:ext cx="1021467" cy="507651"/>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101" name="Freeform 2869"/>
          <p:cNvSpPr>
            <a:spLocks/>
          </p:cNvSpPr>
          <p:nvPr/>
        </p:nvSpPr>
        <p:spPr bwMode="auto">
          <a:xfrm>
            <a:off x="5824456" y="2047268"/>
            <a:ext cx="569103" cy="715199"/>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2" name="Freeform 2870"/>
          <p:cNvSpPr>
            <a:spLocks/>
          </p:cNvSpPr>
          <p:nvPr/>
        </p:nvSpPr>
        <p:spPr bwMode="auto">
          <a:xfrm>
            <a:off x="1621850" y="2667107"/>
            <a:ext cx="787989" cy="1321015"/>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3" name="Freeform 2871"/>
          <p:cNvSpPr>
            <a:spLocks/>
          </p:cNvSpPr>
          <p:nvPr/>
        </p:nvSpPr>
        <p:spPr bwMode="auto">
          <a:xfrm>
            <a:off x="7701036" y="2181893"/>
            <a:ext cx="125494" cy="218767"/>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4" name="Freeform 2872"/>
          <p:cNvSpPr>
            <a:spLocks/>
          </p:cNvSpPr>
          <p:nvPr/>
        </p:nvSpPr>
        <p:spPr bwMode="auto">
          <a:xfrm>
            <a:off x="6492787" y="2902702"/>
            <a:ext cx="1036059" cy="664715"/>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105" name="Freeform 2873"/>
          <p:cNvSpPr>
            <a:spLocks/>
          </p:cNvSpPr>
          <p:nvPr/>
        </p:nvSpPr>
        <p:spPr bwMode="auto">
          <a:xfrm>
            <a:off x="6878026" y="2751248"/>
            <a:ext cx="644983" cy="3113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6" name="Freeform 2874"/>
          <p:cNvSpPr>
            <a:spLocks/>
          </p:cNvSpPr>
          <p:nvPr/>
        </p:nvSpPr>
        <p:spPr bwMode="auto">
          <a:xfrm>
            <a:off x="3953712" y="3256095"/>
            <a:ext cx="17511" cy="499237"/>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7" name="Freeform 2875"/>
          <p:cNvSpPr>
            <a:spLocks/>
          </p:cNvSpPr>
          <p:nvPr/>
        </p:nvSpPr>
        <p:spPr bwMode="auto">
          <a:xfrm>
            <a:off x="4794234" y="3149516"/>
            <a:ext cx="2918" cy="2805"/>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8" name="Freeform 2876"/>
          <p:cNvSpPr>
            <a:spLocks/>
          </p:cNvSpPr>
          <p:nvPr/>
        </p:nvSpPr>
        <p:spPr bwMode="auto">
          <a:xfrm>
            <a:off x="4805907" y="3135493"/>
            <a:ext cx="504896" cy="16828"/>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9" name="Rectangle 2877"/>
          <p:cNvSpPr>
            <a:spLocks noChangeArrowheads="1"/>
          </p:cNvSpPr>
          <p:nvPr/>
        </p:nvSpPr>
        <p:spPr bwMode="auto">
          <a:xfrm>
            <a:off x="5990809" y="4748197"/>
            <a:ext cx="2918"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10" name="Freeform 2878"/>
          <p:cNvSpPr>
            <a:spLocks/>
          </p:cNvSpPr>
          <p:nvPr/>
        </p:nvSpPr>
        <p:spPr bwMode="auto">
          <a:xfrm>
            <a:off x="5914928" y="3965685"/>
            <a:ext cx="78799" cy="782512"/>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1" name="Freeform 2879"/>
          <p:cNvSpPr>
            <a:spLocks/>
          </p:cNvSpPr>
          <p:nvPr/>
        </p:nvSpPr>
        <p:spPr bwMode="auto">
          <a:xfrm>
            <a:off x="6425662" y="3528151"/>
            <a:ext cx="309359" cy="347783"/>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2" name="Freeform 2880"/>
          <p:cNvSpPr>
            <a:spLocks/>
          </p:cNvSpPr>
          <p:nvPr/>
        </p:nvSpPr>
        <p:spPr bwMode="auto">
          <a:xfrm>
            <a:off x="6653303" y="3326212"/>
            <a:ext cx="2918" cy="2805"/>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3" name="Freeform 2881"/>
          <p:cNvSpPr>
            <a:spLocks/>
          </p:cNvSpPr>
          <p:nvPr/>
        </p:nvSpPr>
        <p:spPr bwMode="auto">
          <a:xfrm>
            <a:off x="6484031" y="3329017"/>
            <a:ext cx="172190" cy="241205"/>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4" name="Freeform 2882"/>
          <p:cNvSpPr>
            <a:spLocks/>
          </p:cNvSpPr>
          <p:nvPr/>
        </p:nvSpPr>
        <p:spPr bwMode="auto">
          <a:xfrm>
            <a:off x="7523009" y="2840999"/>
            <a:ext cx="2918" cy="8414"/>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5" name="Freeform 2883"/>
          <p:cNvSpPr>
            <a:spLocks/>
          </p:cNvSpPr>
          <p:nvPr/>
        </p:nvSpPr>
        <p:spPr bwMode="auto">
          <a:xfrm>
            <a:off x="7382922" y="2737225"/>
            <a:ext cx="140087" cy="112188"/>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6" name="Freeform 2884"/>
          <p:cNvSpPr>
            <a:spLocks/>
          </p:cNvSpPr>
          <p:nvPr/>
        </p:nvSpPr>
        <p:spPr bwMode="auto">
          <a:xfrm>
            <a:off x="7569705" y="2518458"/>
            <a:ext cx="2918" cy="2805"/>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7" name="Freeform 2885"/>
          <p:cNvSpPr>
            <a:spLocks/>
          </p:cNvSpPr>
          <p:nvPr/>
        </p:nvSpPr>
        <p:spPr bwMode="auto">
          <a:xfrm>
            <a:off x="7733139" y="2409074"/>
            <a:ext cx="8755" cy="2805"/>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8" name="Freeform 2886"/>
          <p:cNvSpPr>
            <a:spLocks/>
          </p:cNvSpPr>
          <p:nvPr/>
        </p:nvSpPr>
        <p:spPr bwMode="auto">
          <a:xfrm>
            <a:off x="7391678" y="2409074"/>
            <a:ext cx="344380" cy="112188"/>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9" name="Rectangle 2887"/>
          <p:cNvSpPr>
            <a:spLocks noChangeArrowheads="1"/>
          </p:cNvSpPr>
          <p:nvPr/>
        </p:nvSpPr>
        <p:spPr bwMode="auto">
          <a:xfrm>
            <a:off x="1408801" y="1806063"/>
            <a:ext cx="8755" cy="8414"/>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20" name="Freeform 2888"/>
          <p:cNvSpPr>
            <a:spLocks/>
          </p:cNvSpPr>
          <p:nvPr/>
        </p:nvSpPr>
        <p:spPr bwMode="auto">
          <a:xfrm>
            <a:off x="1417556" y="1517179"/>
            <a:ext cx="2320189" cy="1365891"/>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1" name="Rectangle 2889"/>
          <p:cNvSpPr>
            <a:spLocks noChangeArrowheads="1"/>
          </p:cNvSpPr>
          <p:nvPr/>
        </p:nvSpPr>
        <p:spPr bwMode="auto">
          <a:xfrm>
            <a:off x="1239529" y="2529677"/>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22" name="Freeform 2890"/>
          <p:cNvSpPr>
            <a:spLocks/>
          </p:cNvSpPr>
          <p:nvPr/>
        </p:nvSpPr>
        <p:spPr bwMode="auto">
          <a:xfrm>
            <a:off x="2120909" y="4434070"/>
            <a:ext cx="2918" cy="1402"/>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3" name="Freeform 2891"/>
          <p:cNvSpPr>
            <a:spLocks/>
          </p:cNvSpPr>
          <p:nvPr/>
        </p:nvSpPr>
        <p:spPr bwMode="auto">
          <a:xfrm>
            <a:off x="2304773" y="2804538"/>
            <a:ext cx="116739" cy="827388"/>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4" name="Freeform 2892"/>
          <p:cNvSpPr>
            <a:spLocks/>
          </p:cNvSpPr>
          <p:nvPr/>
        </p:nvSpPr>
        <p:spPr bwMode="auto">
          <a:xfrm>
            <a:off x="1239529" y="2529677"/>
            <a:ext cx="1071081" cy="1904394"/>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5" name="Freeform 2893"/>
          <p:cNvSpPr>
            <a:spLocks/>
          </p:cNvSpPr>
          <p:nvPr/>
        </p:nvSpPr>
        <p:spPr bwMode="auto">
          <a:xfrm>
            <a:off x="2062540" y="2726006"/>
            <a:ext cx="5837" cy="5609"/>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6" name="Freeform 2894"/>
          <p:cNvSpPr>
            <a:spLocks/>
          </p:cNvSpPr>
          <p:nvPr/>
        </p:nvSpPr>
        <p:spPr bwMode="auto">
          <a:xfrm>
            <a:off x="2409838" y="2798928"/>
            <a:ext cx="11674" cy="8414"/>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7" name="Freeform 2895"/>
          <p:cNvSpPr>
            <a:spLocks/>
          </p:cNvSpPr>
          <p:nvPr/>
        </p:nvSpPr>
        <p:spPr bwMode="auto">
          <a:xfrm>
            <a:off x="5194065" y="4944526"/>
            <a:ext cx="5837" cy="1402"/>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8" name="Freeform 2896"/>
          <p:cNvSpPr>
            <a:spLocks/>
          </p:cNvSpPr>
          <p:nvPr/>
        </p:nvSpPr>
        <p:spPr bwMode="auto">
          <a:xfrm>
            <a:off x="3294137" y="4700517"/>
            <a:ext cx="2918" cy="5609"/>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9" name="Freeform 2897"/>
          <p:cNvSpPr>
            <a:spLocks/>
          </p:cNvSpPr>
          <p:nvPr/>
        </p:nvSpPr>
        <p:spPr bwMode="auto">
          <a:xfrm>
            <a:off x="2908898" y="4736978"/>
            <a:ext cx="11674" cy="2805"/>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0" name="Freeform 2898"/>
          <p:cNvSpPr>
            <a:spLocks/>
          </p:cNvSpPr>
          <p:nvPr/>
        </p:nvSpPr>
        <p:spPr bwMode="auto">
          <a:xfrm>
            <a:off x="5097755" y="4389195"/>
            <a:ext cx="134250" cy="555331"/>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1" name="Rectangle 2899"/>
          <p:cNvSpPr>
            <a:spLocks noChangeArrowheads="1"/>
          </p:cNvSpPr>
          <p:nvPr/>
        </p:nvSpPr>
        <p:spPr bwMode="auto">
          <a:xfrm>
            <a:off x="2304773" y="3631925"/>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2" name="Freeform 2900"/>
          <p:cNvSpPr>
            <a:spLocks/>
          </p:cNvSpPr>
          <p:nvPr/>
        </p:nvSpPr>
        <p:spPr bwMode="auto">
          <a:xfrm>
            <a:off x="2310610" y="2392246"/>
            <a:ext cx="2798819" cy="234473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3" name="Freeform 2901"/>
          <p:cNvSpPr>
            <a:spLocks/>
          </p:cNvSpPr>
          <p:nvPr/>
        </p:nvSpPr>
        <p:spPr bwMode="auto">
          <a:xfrm>
            <a:off x="4651228" y="2596989"/>
            <a:ext cx="154679" cy="552527"/>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4" name="Freeform 2902"/>
          <p:cNvSpPr>
            <a:spLocks/>
          </p:cNvSpPr>
          <p:nvPr/>
        </p:nvSpPr>
        <p:spPr bwMode="auto">
          <a:xfrm>
            <a:off x="4519897" y="1707898"/>
            <a:ext cx="143005" cy="889091"/>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5" name="Rectangle 2903"/>
          <p:cNvSpPr>
            <a:spLocks noChangeArrowheads="1"/>
          </p:cNvSpPr>
          <p:nvPr/>
        </p:nvSpPr>
        <p:spPr bwMode="auto">
          <a:xfrm>
            <a:off x="3956631" y="3256095"/>
            <a:ext cx="1459"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6" name="Rectangle 2904"/>
          <p:cNvSpPr>
            <a:spLocks noChangeArrowheads="1"/>
          </p:cNvSpPr>
          <p:nvPr/>
        </p:nvSpPr>
        <p:spPr bwMode="auto">
          <a:xfrm>
            <a:off x="3965386" y="3755332"/>
            <a:ext cx="5837"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7" name="Freeform 2905"/>
          <p:cNvSpPr>
            <a:spLocks/>
          </p:cNvSpPr>
          <p:nvPr/>
        </p:nvSpPr>
        <p:spPr bwMode="auto">
          <a:xfrm>
            <a:off x="4794234" y="3149516"/>
            <a:ext cx="11674" cy="2805"/>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8" name="Freeform 2906"/>
          <p:cNvSpPr>
            <a:spLocks/>
          </p:cNvSpPr>
          <p:nvPr/>
        </p:nvSpPr>
        <p:spPr bwMode="auto">
          <a:xfrm>
            <a:off x="2800914" y="2877460"/>
            <a:ext cx="8755" cy="8414"/>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9" name="Rectangle 2907"/>
          <p:cNvSpPr>
            <a:spLocks noChangeArrowheads="1"/>
          </p:cNvSpPr>
          <p:nvPr/>
        </p:nvSpPr>
        <p:spPr bwMode="auto">
          <a:xfrm>
            <a:off x="3728990" y="2392246"/>
            <a:ext cx="2918"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0" name="Freeform 2908"/>
          <p:cNvSpPr>
            <a:spLocks/>
          </p:cNvSpPr>
          <p:nvPr/>
        </p:nvSpPr>
        <p:spPr bwMode="auto">
          <a:xfrm>
            <a:off x="2304773" y="3631925"/>
            <a:ext cx="5837" cy="5609"/>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1" name="Freeform 2909"/>
          <p:cNvSpPr>
            <a:spLocks/>
          </p:cNvSpPr>
          <p:nvPr/>
        </p:nvSpPr>
        <p:spPr bwMode="auto">
          <a:xfrm>
            <a:off x="3728990" y="2737225"/>
            <a:ext cx="939749" cy="86946"/>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2" name="Rectangle 2910"/>
          <p:cNvSpPr>
            <a:spLocks noChangeArrowheads="1"/>
          </p:cNvSpPr>
          <p:nvPr/>
        </p:nvSpPr>
        <p:spPr bwMode="auto">
          <a:xfrm>
            <a:off x="3728990" y="2740029"/>
            <a:ext cx="1459"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3" name="Freeform 2911"/>
          <p:cNvSpPr>
            <a:spLocks/>
          </p:cNvSpPr>
          <p:nvPr/>
        </p:nvSpPr>
        <p:spPr bwMode="auto">
          <a:xfrm>
            <a:off x="5806945" y="2796123"/>
            <a:ext cx="5837" cy="8414"/>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4" name="Freeform 2912"/>
          <p:cNvSpPr>
            <a:spLocks/>
          </p:cNvSpPr>
          <p:nvPr/>
        </p:nvSpPr>
        <p:spPr bwMode="auto">
          <a:xfrm>
            <a:off x="5141532" y="1982759"/>
            <a:ext cx="8755" cy="8414"/>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5" name="Freeform 2913"/>
          <p:cNvSpPr>
            <a:spLocks/>
          </p:cNvSpPr>
          <p:nvPr/>
        </p:nvSpPr>
        <p:spPr bwMode="auto">
          <a:xfrm>
            <a:off x="5027712" y="1991173"/>
            <a:ext cx="840521" cy="1654775"/>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6" name="Rectangle 2914"/>
          <p:cNvSpPr>
            <a:spLocks noChangeArrowheads="1"/>
          </p:cNvSpPr>
          <p:nvPr/>
        </p:nvSpPr>
        <p:spPr bwMode="auto">
          <a:xfrm>
            <a:off x="5310804" y="3135493"/>
            <a:ext cx="2918"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7" name="Freeform 2915"/>
          <p:cNvSpPr>
            <a:spLocks/>
          </p:cNvSpPr>
          <p:nvPr/>
        </p:nvSpPr>
        <p:spPr bwMode="auto">
          <a:xfrm>
            <a:off x="4662902" y="2563333"/>
            <a:ext cx="624554" cy="33656"/>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8" name="Freeform 2916"/>
          <p:cNvSpPr>
            <a:spLocks/>
          </p:cNvSpPr>
          <p:nvPr/>
        </p:nvSpPr>
        <p:spPr bwMode="auto">
          <a:xfrm>
            <a:off x="4651228" y="2596989"/>
            <a:ext cx="1459" cy="2805"/>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9" name="Freeform 2917"/>
          <p:cNvSpPr>
            <a:spLocks/>
          </p:cNvSpPr>
          <p:nvPr/>
        </p:nvSpPr>
        <p:spPr bwMode="auto">
          <a:xfrm>
            <a:off x="4651228" y="2585771"/>
            <a:ext cx="11674" cy="14024"/>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0" name="Freeform 2918"/>
          <p:cNvSpPr>
            <a:spLocks/>
          </p:cNvSpPr>
          <p:nvPr/>
        </p:nvSpPr>
        <p:spPr bwMode="auto">
          <a:xfrm>
            <a:off x="3731908" y="2243597"/>
            <a:ext cx="893054" cy="8414"/>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1" name="Rectangle 2919"/>
          <p:cNvSpPr>
            <a:spLocks noChangeArrowheads="1"/>
          </p:cNvSpPr>
          <p:nvPr/>
        </p:nvSpPr>
        <p:spPr bwMode="auto">
          <a:xfrm>
            <a:off x="3728990" y="2246401"/>
            <a:ext cx="2918"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52" name="Freeform 2920"/>
          <p:cNvSpPr>
            <a:spLocks/>
          </p:cNvSpPr>
          <p:nvPr/>
        </p:nvSpPr>
        <p:spPr bwMode="auto">
          <a:xfrm>
            <a:off x="5678532" y="2176284"/>
            <a:ext cx="20429" cy="5609"/>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3" name="Freeform 2921"/>
          <p:cNvSpPr>
            <a:spLocks/>
          </p:cNvSpPr>
          <p:nvPr/>
        </p:nvSpPr>
        <p:spPr bwMode="auto">
          <a:xfrm>
            <a:off x="5287456" y="2010806"/>
            <a:ext cx="396913" cy="171087"/>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4" name="Freeform 2922"/>
          <p:cNvSpPr>
            <a:spLocks/>
          </p:cNvSpPr>
          <p:nvPr/>
        </p:nvSpPr>
        <p:spPr bwMode="auto">
          <a:xfrm>
            <a:off x="4838011" y="3239267"/>
            <a:ext cx="207212" cy="106859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5" name="Freeform 2923"/>
          <p:cNvSpPr>
            <a:spLocks/>
          </p:cNvSpPr>
          <p:nvPr/>
        </p:nvSpPr>
        <p:spPr bwMode="auto">
          <a:xfrm>
            <a:off x="5030630" y="4302249"/>
            <a:ext cx="14592" cy="11219"/>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6" name="Freeform 2924"/>
          <p:cNvSpPr>
            <a:spLocks/>
          </p:cNvSpPr>
          <p:nvPr/>
        </p:nvSpPr>
        <p:spPr bwMode="auto">
          <a:xfrm>
            <a:off x="4978098" y="3721676"/>
            <a:ext cx="8755" cy="8414"/>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7" name="Freeform 2925"/>
          <p:cNvSpPr>
            <a:spLocks/>
          </p:cNvSpPr>
          <p:nvPr/>
        </p:nvSpPr>
        <p:spPr bwMode="auto">
          <a:xfrm>
            <a:off x="4829255" y="3239267"/>
            <a:ext cx="11674" cy="8414"/>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8" name="Freeform 2926"/>
          <p:cNvSpPr>
            <a:spLocks/>
          </p:cNvSpPr>
          <p:nvPr/>
        </p:nvSpPr>
        <p:spPr bwMode="auto">
          <a:xfrm>
            <a:off x="7528846" y="3284142"/>
            <a:ext cx="5837" cy="5609"/>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9" name="Freeform 2927"/>
          <p:cNvSpPr>
            <a:spLocks/>
          </p:cNvSpPr>
          <p:nvPr/>
        </p:nvSpPr>
        <p:spPr bwMode="auto">
          <a:xfrm>
            <a:off x="4998527" y="3284142"/>
            <a:ext cx="2533238" cy="577769"/>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0" name="Freeform 2928"/>
          <p:cNvSpPr>
            <a:spLocks/>
          </p:cNvSpPr>
          <p:nvPr/>
        </p:nvSpPr>
        <p:spPr bwMode="auto">
          <a:xfrm>
            <a:off x="6729183" y="3525346"/>
            <a:ext cx="8755" cy="5609"/>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1" name="Freeform 2929"/>
          <p:cNvSpPr>
            <a:spLocks/>
          </p:cNvSpPr>
          <p:nvPr/>
        </p:nvSpPr>
        <p:spPr bwMode="auto">
          <a:xfrm>
            <a:off x="6478194" y="3567417"/>
            <a:ext cx="14592" cy="11219"/>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2" name="Rectangle 2930"/>
          <p:cNvSpPr>
            <a:spLocks noChangeArrowheads="1"/>
          </p:cNvSpPr>
          <p:nvPr/>
        </p:nvSpPr>
        <p:spPr bwMode="auto">
          <a:xfrm>
            <a:off x="4992690" y="3800207"/>
            <a:ext cx="5837" cy="5609"/>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63" name="Freeform 2931"/>
          <p:cNvSpPr>
            <a:spLocks/>
          </p:cNvSpPr>
          <p:nvPr/>
        </p:nvSpPr>
        <p:spPr bwMode="auto">
          <a:xfrm>
            <a:off x="7242835" y="3870325"/>
            <a:ext cx="5837" cy="8414"/>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4" name="Freeform 2932"/>
          <p:cNvSpPr>
            <a:spLocks/>
          </p:cNvSpPr>
          <p:nvPr/>
        </p:nvSpPr>
        <p:spPr bwMode="auto">
          <a:xfrm>
            <a:off x="5818619" y="4784658"/>
            <a:ext cx="8755" cy="5609"/>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5" name="Freeform 2933"/>
          <p:cNvSpPr>
            <a:spLocks/>
          </p:cNvSpPr>
          <p:nvPr/>
        </p:nvSpPr>
        <p:spPr bwMode="auto">
          <a:xfrm>
            <a:off x="5109429" y="3724480"/>
            <a:ext cx="2136325" cy="1060178"/>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6" name="Rectangle 2934"/>
          <p:cNvSpPr>
            <a:spLocks noChangeArrowheads="1"/>
          </p:cNvSpPr>
          <p:nvPr/>
        </p:nvSpPr>
        <p:spPr bwMode="auto">
          <a:xfrm>
            <a:off x="5097755" y="4389195"/>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67" name="Freeform 2935"/>
          <p:cNvSpPr>
            <a:spLocks/>
          </p:cNvSpPr>
          <p:nvPr/>
        </p:nvSpPr>
        <p:spPr bwMode="auto">
          <a:xfrm>
            <a:off x="6422743" y="3875934"/>
            <a:ext cx="8755" cy="5609"/>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8" name="Freeform 2936"/>
          <p:cNvSpPr>
            <a:spLocks/>
          </p:cNvSpPr>
          <p:nvPr/>
        </p:nvSpPr>
        <p:spPr bwMode="auto">
          <a:xfrm>
            <a:off x="5097755" y="4383586"/>
            <a:ext cx="11674" cy="5609"/>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9" name="Rectangle 2937"/>
          <p:cNvSpPr>
            <a:spLocks noChangeArrowheads="1"/>
          </p:cNvSpPr>
          <p:nvPr/>
        </p:nvSpPr>
        <p:spPr bwMode="auto">
          <a:xfrm>
            <a:off x="5655184" y="3850692"/>
            <a:ext cx="5837"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70" name="Freeform 2938"/>
          <p:cNvSpPr>
            <a:spLocks/>
          </p:cNvSpPr>
          <p:nvPr/>
        </p:nvSpPr>
        <p:spPr bwMode="auto">
          <a:xfrm>
            <a:off x="6113385" y="4722955"/>
            <a:ext cx="8755" cy="5609"/>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1" name="Freeform 2939"/>
          <p:cNvSpPr>
            <a:spLocks/>
          </p:cNvSpPr>
          <p:nvPr/>
        </p:nvSpPr>
        <p:spPr bwMode="auto">
          <a:xfrm>
            <a:off x="6049178" y="3909591"/>
            <a:ext cx="974771" cy="816169"/>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2" name="Freeform 2940"/>
          <p:cNvSpPr>
            <a:spLocks/>
          </p:cNvSpPr>
          <p:nvPr/>
        </p:nvSpPr>
        <p:spPr bwMode="auto">
          <a:xfrm>
            <a:off x="6247635" y="3906786"/>
            <a:ext cx="8755" cy="5609"/>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3" name="Freeform 2941"/>
          <p:cNvSpPr>
            <a:spLocks/>
          </p:cNvSpPr>
          <p:nvPr/>
        </p:nvSpPr>
        <p:spPr bwMode="auto">
          <a:xfrm>
            <a:off x="7053134" y="4262983"/>
            <a:ext cx="5837" cy="8414"/>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4" name="Freeform 2942"/>
          <p:cNvSpPr>
            <a:spLocks/>
          </p:cNvSpPr>
          <p:nvPr/>
        </p:nvSpPr>
        <p:spPr bwMode="auto">
          <a:xfrm>
            <a:off x="6594933" y="3828254"/>
            <a:ext cx="461119" cy="437534"/>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5" name="Freeform 2943"/>
          <p:cNvSpPr>
            <a:spLocks/>
          </p:cNvSpPr>
          <p:nvPr/>
        </p:nvSpPr>
        <p:spPr bwMode="auto">
          <a:xfrm>
            <a:off x="6335189" y="2695154"/>
            <a:ext cx="17511" cy="5609"/>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6" name="Freeform 2944"/>
          <p:cNvSpPr>
            <a:spLocks/>
          </p:cNvSpPr>
          <p:nvPr/>
        </p:nvSpPr>
        <p:spPr bwMode="auto">
          <a:xfrm>
            <a:off x="5847803" y="2762467"/>
            <a:ext cx="11674" cy="8414"/>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7" name="Freeform 2945"/>
          <p:cNvSpPr>
            <a:spLocks/>
          </p:cNvSpPr>
          <p:nvPr/>
        </p:nvSpPr>
        <p:spPr bwMode="auto">
          <a:xfrm>
            <a:off x="5850722" y="2697959"/>
            <a:ext cx="493223" cy="479604"/>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8" name="Freeform 2946"/>
          <p:cNvSpPr>
            <a:spLocks/>
          </p:cNvSpPr>
          <p:nvPr/>
        </p:nvSpPr>
        <p:spPr bwMode="auto">
          <a:xfrm>
            <a:off x="5833211" y="3180368"/>
            <a:ext cx="405668" cy="328150"/>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9" name="Freeform 2947"/>
          <p:cNvSpPr>
            <a:spLocks/>
          </p:cNvSpPr>
          <p:nvPr/>
        </p:nvSpPr>
        <p:spPr bwMode="auto">
          <a:xfrm>
            <a:off x="7137770" y="2897093"/>
            <a:ext cx="2918" cy="2805"/>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0" name="Freeform 2948"/>
          <p:cNvSpPr>
            <a:spLocks/>
          </p:cNvSpPr>
          <p:nvPr/>
        </p:nvSpPr>
        <p:spPr bwMode="auto">
          <a:xfrm>
            <a:off x="6227205" y="3177563"/>
            <a:ext cx="1459" cy="2805"/>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1" name="Freeform 2949"/>
          <p:cNvSpPr>
            <a:spLocks/>
          </p:cNvSpPr>
          <p:nvPr/>
        </p:nvSpPr>
        <p:spPr bwMode="auto">
          <a:xfrm>
            <a:off x="6233042" y="2580161"/>
            <a:ext cx="490304" cy="748856"/>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2" name="Freeform 2950"/>
          <p:cNvSpPr>
            <a:spLocks/>
          </p:cNvSpPr>
          <p:nvPr/>
        </p:nvSpPr>
        <p:spPr bwMode="auto">
          <a:xfrm>
            <a:off x="6656221" y="2902702"/>
            <a:ext cx="481549" cy="47680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3" name="Freeform 2951"/>
          <p:cNvSpPr>
            <a:spLocks/>
          </p:cNvSpPr>
          <p:nvPr/>
        </p:nvSpPr>
        <p:spPr bwMode="auto">
          <a:xfrm>
            <a:off x="6650385" y="3326212"/>
            <a:ext cx="5837" cy="5609"/>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4" name="Freeform 2952"/>
          <p:cNvSpPr>
            <a:spLocks/>
          </p:cNvSpPr>
          <p:nvPr/>
        </p:nvSpPr>
        <p:spPr bwMode="auto">
          <a:xfrm>
            <a:off x="6227205" y="3174758"/>
            <a:ext cx="5837" cy="8414"/>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5" name="Freeform 2953"/>
          <p:cNvSpPr>
            <a:spLocks/>
          </p:cNvSpPr>
          <p:nvPr/>
        </p:nvSpPr>
        <p:spPr bwMode="auto">
          <a:xfrm>
            <a:off x="7511335" y="3028914"/>
            <a:ext cx="5837" cy="8414"/>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6" name="Freeform 2954"/>
          <p:cNvSpPr>
            <a:spLocks/>
          </p:cNvSpPr>
          <p:nvPr/>
        </p:nvSpPr>
        <p:spPr bwMode="auto">
          <a:xfrm>
            <a:off x="7137770" y="2899897"/>
            <a:ext cx="376483" cy="16547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7" name="Freeform 2955"/>
          <p:cNvSpPr>
            <a:spLocks/>
          </p:cNvSpPr>
          <p:nvPr/>
        </p:nvSpPr>
        <p:spPr bwMode="auto">
          <a:xfrm>
            <a:off x="6720428" y="2866241"/>
            <a:ext cx="417342" cy="100969"/>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8" name="Freeform 2956"/>
          <p:cNvSpPr>
            <a:spLocks/>
          </p:cNvSpPr>
          <p:nvPr/>
        </p:nvSpPr>
        <p:spPr bwMode="auto">
          <a:xfrm>
            <a:off x="7134852" y="2899897"/>
            <a:ext cx="5837" cy="2805"/>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9" name="Rectangle 2957"/>
          <p:cNvSpPr>
            <a:spLocks noChangeArrowheads="1"/>
          </p:cNvSpPr>
          <p:nvPr/>
        </p:nvSpPr>
        <p:spPr bwMode="auto">
          <a:xfrm>
            <a:off x="6720428" y="2871850"/>
            <a:ext cx="1459"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0" name="Freeform 2958"/>
          <p:cNvSpPr>
            <a:spLocks/>
          </p:cNvSpPr>
          <p:nvPr/>
        </p:nvSpPr>
        <p:spPr bwMode="auto">
          <a:xfrm>
            <a:off x="6711673" y="2372613"/>
            <a:ext cx="715027" cy="378635"/>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1" name="Freeform 2959"/>
          <p:cNvSpPr>
            <a:spLocks/>
          </p:cNvSpPr>
          <p:nvPr/>
        </p:nvSpPr>
        <p:spPr bwMode="auto">
          <a:xfrm>
            <a:off x="6872189" y="2745639"/>
            <a:ext cx="466956" cy="157063"/>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2" name="Freeform 2960"/>
          <p:cNvSpPr>
            <a:spLocks/>
          </p:cNvSpPr>
          <p:nvPr/>
        </p:nvSpPr>
        <p:spPr bwMode="auto">
          <a:xfrm>
            <a:off x="6875107" y="2899897"/>
            <a:ext cx="2918" cy="2805"/>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3" name="Rectangle 2961"/>
          <p:cNvSpPr>
            <a:spLocks noChangeArrowheads="1"/>
          </p:cNvSpPr>
          <p:nvPr/>
        </p:nvSpPr>
        <p:spPr bwMode="auto">
          <a:xfrm>
            <a:off x="7523009" y="2936359"/>
            <a:ext cx="2918" cy="2805"/>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4" name="Rectangle 2962"/>
          <p:cNvSpPr>
            <a:spLocks noChangeArrowheads="1"/>
          </p:cNvSpPr>
          <p:nvPr/>
        </p:nvSpPr>
        <p:spPr bwMode="auto">
          <a:xfrm>
            <a:off x="7336226" y="2745639"/>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5" name="Freeform 2963"/>
          <p:cNvSpPr>
            <a:spLocks/>
          </p:cNvSpPr>
          <p:nvPr/>
        </p:nvSpPr>
        <p:spPr bwMode="auto">
          <a:xfrm>
            <a:off x="7339145" y="2751248"/>
            <a:ext cx="183864" cy="227181"/>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6" name="Freeform 2964"/>
          <p:cNvSpPr>
            <a:spLocks/>
          </p:cNvSpPr>
          <p:nvPr/>
        </p:nvSpPr>
        <p:spPr bwMode="auto">
          <a:xfrm>
            <a:off x="7336226" y="2745639"/>
            <a:ext cx="2918" cy="5609"/>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7" name="Freeform 2965"/>
          <p:cNvSpPr>
            <a:spLocks/>
          </p:cNvSpPr>
          <p:nvPr/>
        </p:nvSpPr>
        <p:spPr bwMode="auto">
          <a:xfrm>
            <a:off x="7826531" y="2237987"/>
            <a:ext cx="2918" cy="5609"/>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8" name="Freeform 2966"/>
          <p:cNvSpPr>
            <a:spLocks/>
          </p:cNvSpPr>
          <p:nvPr/>
        </p:nvSpPr>
        <p:spPr bwMode="auto">
          <a:xfrm>
            <a:off x="7736058" y="2400660"/>
            <a:ext cx="5837" cy="8414"/>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9" name="Freeform 2967"/>
          <p:cNvSpPr>
            <a:spLocks/>
          </p:cNvSpPr>
          <p:nvPr/>
        </p:nvSpPr>
        <p:spPr bwMode="auto">
          <a:xfrm>
            <a:off x="7496743" y="2277253"/>
            <a:ext cx="90473" cy="1907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0" name="Freeform 2968"/>
          <p:cNvSpPr>
            <a:spLocks/>
          </p:cNvSpPr>
          <p:nvPr/>
        </p:nvSpPr>
        <p:spPr bwMode="auto">
          <a:xfrm>
            <a:off x="7347900" y="1775211"/>
            <a:ext cx="148842" cy="502042"/>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1" name="Freeform 2969"/>
          <p:cNvSpPr>
            <a:spLocks/>
          </p:cNvSpPr>
          <p:nvPr/>
        </p:nvSpPr>
        <p:spPr bwMode="auto">
          <a:xfrm>
            <a:off x="7695199" y="2179089"/>
            <a:ext cx="131331" cy="227181"/>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2" name="Rectangle 2970"/>
          <p:cNvSpPr>
            <a:spLocks noChangeArrowheads="1"/>
          </p:cNvSpPr>
          <p:nvPr/>
        </p:nvSpPr>
        <p:spPr bwMode="auto">
          <a:xfrm>
            <a:off x="7738976" y="2409074"/>
            <a:ext cx="1459" cy="1402"/>
          </a:xfrm>
          <a:prstGeom prst="rect">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203" name="Freeform 2971"/>
          <p:cNvSpPr>
            <a:spLocks/>
          </p:cNvSpPr>
          <p:nvPr/>
        </p:nvSpPr>
        <p:spPr bwMode="auto">
          <a:xfrm>
            <a:off x="7543438" y="1663023"/>
            <a:ext cx="242234" cy="347783"/>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4" name="Freeform 2972"/>
          <p:cNvSpPr>
            <a:spLocks/>
          </p:cNvSpPr>
          <p:nvPr/>
        </p:nvSpPr>
        <p:spPr bwMode="auto">
          <a:xfrm>
            <a:off x="2182197" y="1517179"/>
            <a:ext cx="93391" cy="479604"/>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5" name="Freeform 2973"/>
          <p:cNvSpPr>
            <a:spLocks/>
          </p:cNvSpPr>
          <p:nvPr/>
        </p:nvSpPr>
        <p:spPr bwMode="auto">
          <a:xfrm>
            <a:off x="1230774" y="1814477"/>
            <a:ext cx="995200" cy="911529"/>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6" name="Freeform 2974"/>
          <p:cNvSpPr>
            <a:spLocks/>
          </p:cNvSpPr>
          <p:nvPr/>
        </p:nvSpPr>
        <p:spPr bwMode="auto">
          <a:xfrm>
            <a:off x="1417556" y="1351701"/>
            <a:ext cx="858032" cy="681543"/>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207" name="Freeform 2975"/>
          <p:cNvSpPr>
            <a:spLocks/>
          </p:cNvSpPr>
          <p:nvPr/>
        </p:nvSpPr>
        <p:spPr bwMode="auto">
          <a:xfrm>
            <a:off x="2182197" y="1996783"/>
            <a:ext cx="11674" cy="36461"/>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8" name="Freeform 2979"/>
          <p:cNvSpPr>
            <a:spLocks/>
          </p:cNvSpPr>
          <p:nvPr/>
        </p:nvSpPr>
        <p:spPr bwMode="auto">
          <a:xfrm>
            <a:off x="2447778" y="2002392"/>
            <a:ext cx="265581" cy="4150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9" name="Freeform 2980"/>
          <p:cNvSpPr>
            <a:spLocks/>
          </p:cNvSpPr>
          <p:nvPr/>
        </p:nvSpPr>
        <p:spPr bwMode="auto">
          <a:xfrm>
            <a:off x="2611213" y="2383832"/>
            <a:ext cx="189701" cy="33656"/>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0" name="Freeform 2981"/>
          <p:cNvSpPr>
            <a:spLocks/>
          </p:cNvSpPr>
          <p:nvPr/>
        </p:nvSpPr>
        <p:spPr bwMode="auto">
          <a:xfrm>
            <a:off x="2847610" y="1747164"/>
            <a:ext cx="884298" cy="667519"/>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1" name="Freeform 2982"/>
          <p:cNvSpPr>
            <a:spLocks/>
          </p:cNvSpPr>
          <p:nvPr/>
        </p:nvSpPr>
        <p:spPr bwMode="auto">
          <a:xfrm>
            <a:off x="3728990" y="1747164"/>
            <a:ext cx="895972" cy="645082"/>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2" name="Freeform 2983"/>
          <p:cNvSpPr>
            <a:spLocks/>
          </p:cNvSpPr>
          <p:nvPr/>
        </p:nvSpPr>
        <p:spPr bwMode="auto">
          <a:xfrm>
            <a:off x="2754218" y="2378223"/>
            <a:ext cx="90473" cy="58899"/>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3" name="Freeform 2984"/>
          <p:cNvSpPr>
            <a:spLocks/>
          </p:cNvSpPr>
          <p:nvPr/>
        </p:nvSpPr>
        <p:spPr bwMode="auto">
          <a:xfrm>
            <a:off x="2844691" y="2414684"/>
            <a:ext cx="2918" cy="14024"/>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4" name="Freeform 2985"/>
          <p:cNvSpPr>
            <a:spLocks/>
          </p:cNvSpPr>
          <p:nvPr/>
        </p:nvSpPr>
        <p:spPr bwMode="auto">
          <a:xfrm>
            <a:off x="2713360" y="2392246"/>
            <a:ext cx="40859" cy="8414"/>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5" name="Freeform 2986"/>
          <p:cNvSpPr>
            <a:spLocks/>
          </p:cNvSpPr>
          <p:nvPr/>
        </p:nvSpPr>
        <p:spPr bwMode="auto">
          <a:xfrm>
            <a:off x="2077132" y="1514374"/>
            <a:ext cx="764641" cy="1354672"/>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6" name="Freeform 2987"/>
          <p:cNvSpPr>
            <a:spLocks/>
          </p:cNvSpPr>
          <p:nvPr/>
        </p:nvSpPr>
        <p:spPr bwMode="auto">
          <a:xfrm>
            <a:off x="4657065" y="2793319"/>
            <a:ext cx="172190" cy="44594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7" name="Freeform 2988"/>
          <p:cNvSpPr>
            <a:spLocks/>
          </p:cNvSpPr>
          <p:nvPr/>
        </p:nvSpPr>
        <p:spPr bwMode="auto">
          <a:xfrm>
            <a:off x="4642473" y="2336152"/>
            <a:ext cx="14592" cy="457167"/>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8" name="Freeform 2989"/>
          <p:cNvSpPr>
            <a:spLocks/>
          </p:cNvSpPr>
          <p:nvPr/>
        </p:nvSpPr>
        <p:spPr bwMode="auto">
          <a:xfrm>
            <a:off x="3723153" y="1749969"/>
            <a:ext cx="945586" cy="1363086"/>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9" name="Freeform 2990"/>
          <p:cNvSpPr>
            <a:spLocks/>
          </p:cNvSpPr>
          <p:nvPr/>
        </p:nvSpPr>
        <p:spPr bwMode="auto">
          <a:xfrm>
            <a:off x="3962468" y="3239267"/>
            <a:ext cx="878461" cy="11219"/>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0" name="Freeform 2991"/>
          <p:cNvSpPr>
            <a:spLocks/>
          </p:cNvSpPr>
          <p:nvPr/>
        </p:nvSpPr>
        <p:spPr bwMode="auto">
          <a:xfrm>
            <a:off x="4519897" y="1707898"/>
            <a:ext cx="107984" cy="530089"/>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2" name="Freeform 2993"/>
          <p:cNvSpPr>
            <a:spLocks/>
          </p:cNvSpPr>
          <p:nvPr/>
        </p:nvSpPr>
        <p:spPr bwMode="auto">
          <a:xfrm>
            <a:off x="4420669" y="2737225"/>
            <a:ext cx="245152" cy="78532"/>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3" name="Freeform 2994"/>
          <p:cNvSpPr>
            <a:spLocks/>
          </p:cNvSpPr>
          <p:nvPr/>
        </p:nvSpPr>
        <p:spPr bwMode="auto">
          <a:xfrm>
            <a:off x="3731908" y="1702289"/>
            <a:ext cx="895972" cy="544113"/>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24" name="Freeform 2995"/>
          <p:cNvSpPr>
            <a:spLocks/>
          </p:cNvSpPr>
          <p:nvPr/>
        </p:nvSpPr>
        <p:spPr bwMode="auto">
          <a:xfrm>
            <a:off x="3723153" y="2742834"/>
            <a:ext cx="1106103" cy="507651"/>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blipFill rotWithShape="1">
            <a:blip r:embed="rId2"/>
            <a:tile tx="0" ty="0" sx="100000" sy="100000" flip="none" algn="tl"/>
          </a:blipFill>
          <a:ln w="6350">
            <a:solidFill>
              <a:schemeClr val="bg1"/>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25" name="Freeform 2996"/>
          <p:cNvSpPr>
            <a:spLocks/>
          </p:cNvSpPr>
          <p:nvPr/>
        </p:nvSpPr>
        <p:spPr bwMode="auto">
          <a:xfrm>
            <a:off x="3728990" y="2246401"/>
            <a:ext cx="936831" cy="569355"/>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6" name="Freeform 2997"/>
          <p:cNvSpPr>
            <a:spLocks/>
          </p:cNvSpPr>
          <p:nvPr/>
        </p:nvSpPr>
        <p:spPr bwMode="auto">
          <a:xfrm>
            <a:off x="4662902" y="2563333"/>
            <a:ext cx="764641" cy="586183"/>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27" name="Freeform 2998"/>
          <p:cNvSpPr>
            <a:spLocks/>
          </p:cNvSpPr>
          <p:nvPr/>
        </p:nvSpPr>
        <p:spPr bwMode="auto">
          <a:xfrm>
            <a:off x="4514060" y="1691070"/>
            <a:ext cx="855114" cy="894700"/>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00384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28" name="Freeform 2999"/>
          <p:cNvSpPr>
            <a:spLocks/>
          </p:cNvSpPr>
          <p:nvPr/>
        </p:nvSpPr>
        <p:spPr bwMode="auto">
          <a:xfrm>
            <a:off x="5500505" y="3331822"/>
            <a:ext cx="119658" cy="193525"/>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9" name="Freeform 3000"/>
          <p:cNvSpPr>
            <a:spLocks/>
          </p:cNvSpPr>
          <p:nvPr/>
        </p:nvSpPr>
        <p:spPr bwMode="auto">
          <a:xfrm>
            <a:off x="5500505" y="3441205"/>
            <a:ext cx="341462" cy="204743"/>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0" name="Freeform 3001"/>
          <p:cNvSpPr>
            <a:spLocks/>
          </p:cNvSpPr>
          <p:nvPr/>
        </p:nvSpPr>
        <p:spPr bwMode="auto">
          <a:xfrm>
            <a:off x="5824456" y="3312189"/>
            <a:ext cx="40859" cy="229986"/>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1" name="Freeform 3003"/>
          <p:cNvSpPr>
            <a:spLocks/>
          </p:cNvSpPr>
          <p:nvPr/>
        </p:nvSpPr>
        <p:spPr bwMode="auto">
          <a:xfrm>
            <a:off x="5841967" y="3413158"/>
            <a:ext cx="5837" cy="28047"/>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2" name="Freeform 3004"/>
          <p:cNvSpPr>
            <a:spLocks/>
          </p:cNvSpPr>
          <p:nvPr/>
        </p:nvSpPr>
        <p:spPr bwMode="auto">
          <a:xfrm>
            <a:off x="5912010" y="3385111"/>
            <a:ext cx="151761" cy="84141"/>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3" name="Freeform 3005"/>
          <p:cNvSpPr>
            <a:spLocks/>
          </p:cNvSpPr>
          <p:nvPr/>
        </p:nvSpPr>
        <p:spPr bwMode="auto">
          <a:xfrm>
            <a:off x="6104629" y="3197196"/>
            <a:ext cx="128413" cy="2075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4" name="Freeform 3006"/>
          <p:cNvSpPr>
            <a:spLocks/>
          </p:cNvSpPr>
          <p:nvPr/>
        </p:nvSpPr>
        <p:spPr bwMode="auto">
          <a:xfrm>
            <a:off x="5833211" y="3441205"/>
            <a:ext cx="113821" cy="67313"/>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5" name="Freeform 3007"/>
          <p:cNvSpPr>
            <a:spLocks/>
          </p:cNvSpPr>
          <p:nvPr/>
        </p:nvSpPr>
        <p:spPr bwMode="auto">
          <a:xfrm>
            <a:off x="5947032" y="3256095"/>
            <a:ext cx="233478" cy="213157"/>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6" name="Freeform 3008"/>
          <p:cNvSpPr>
            <a:spLocks/>
          </p:cNvSpPr>
          <p:nvPr/>
        </p:nvSpPr>
        <p:spPr bwMode="auto">
          <a:xfrm>
            <a:off x="6227205" y="3177563"/>
            <a:ext cx="5837" cy="19633"/>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7" name="Freeform 3010"/>
          <p:cNvSpPr>
            <a:spLocks/>
          </p:cNvSpPr>
          <p:nvPr/>
        </p:nvSpPr>
        <p:spPr bwMode="auto">
          <a:xfrm>
            <a:off x="5812782" y="2762467"/>
            <a:ext cx="420261" cy="734832"/>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8" name="Freeform 3011"/>
          <p:cNvSpPr>
            <a:spLocks/>
          </p:cNvSpPr>
          <p:nvPr/>
        </p:nvSpPr>
        <p:spPr bwMode="auto">
          <a:xfrm>
            <a:off x="5914928" y="3965685"/>
            <a:ext cx="46696" cy="490823"/>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9" name="Freeform 3012"/>
          <p:cNvSpPr>
            <a:spLocks/>
          </p:cNvSpPr>
          <p:nvPr/>
        </p:nvSpPr>
        <p:spPr bwMode="auto">
          <a:xfrm>
            <a:off x="5509260" y="3962880"/>
            <a:ext cx="478630" cy="821778"/>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0" name="Freeform 3013"/>
          <p:cNvSpPr>
            <a:spLocks/>
          </p:cNvSpPr>
          <p:nvPr/>
        </p:nvSpPr>
        <p:spPr bwMode="auto">
          <a:xfrm>
            <a:off x="5961624" y="4456508"/>
            <a:ext cx="29185" cy="291689"/>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1" name="Freeform 3014"/>
          <p:cNvSpPr>
            <a:spLocks/>
          </p:cNvSpPr>
          <p:nvPr/>
        </p:nvSpPr>
        <p:spPr bwMode="auto">
          <a:xfrm>
            <a:off x="5917847" y="3912396"/>
            <a:ext cx="537000" cy="835802"/>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2" name="Freeform 3015"/>
          <p:cNvSpPr>
            <a:spLocks/>
          </p:cNvSpPr>
          <p:nvPr/>
        </p:nvSpPr>
        <p:spPr bwMode="auto">
          <a:xfrm>
            <a:off x="6594933" y="3898372"/>
            <a:ext cx="78799" cy="53289"/>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3" name="Freeform 3016"/>
          <p:cNvSpPr>
            <a:spLocks/>
          </p:cNvSpPr>
          <p:nvPr/>
        </p:nvSpPr>
        <p:spPr bwMode="auto">
          <a:xfrm>
            <a:off x="6594933" y="3847887"/>
            <a:ext cx="78799" cy="58899"/>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4" name="Freeform 3017"/>
          <p:cNvSpPr>
            <a:spLocks/>
          </p:cNvSpPr>
          <p:nvPr/>
        </p:nvSpPr>
        <p:spPr bwMode="auto">
          <a:xfrm>
            <a:off x="6670814" y="3898372"/>
            <a:ext cx="385239" cy="364611"/>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5" name="Freeform 3018"/>
          <p:cNvSpPr>
            <a:spLocks/>
          </p:cNvSpPr>
          <p:nvPr/>
        </p:nvSpPr>
        <p:spPr bwMode="auto">
          <a:xfrm>
            <a:off x="6594933" y="3828254"/>
            <a:ext cx="40859" cy="78532"/>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6" name="Freeform 3019"/>
          <p:cNvSpPr>
            <a:spLocks/>
          </p:cNvSpPr>
          <p:nvPr/>
        </p:nvSpPr>
        <p:spPr bwMode="auto">
          <a:xfrm>
            <a:off x="6587637" y="3732894"/>
            <a:ext cx="639146" cy="530089"/>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47" name="Freeform 3020"/>
          <p:cNvSpPr>
            <a:spLocks/>
          </p:cNvSpPr>
          <p:nvPr/>
        </p:nvSpPr>
        <p:spPr bwMode="auto">
          <a:xfrm>
            <a:off x="6463602" y="4515407"/>
            <a:ext cx="466956" cy="117798"/>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8" name="Freeform 3021"/>
          <p:cNvSpPr>
            <a:spLocks/>
          </p:cNvSpPr>
          <p:nvPr/>
        </p:nvSpPr>
        <p:spPr bwMode="auto">
          <a:xfrm>
            <a:off x="6921803" y="4512602"/>
            <a:ext cx="102147" cy="5609"/>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9" name="Freeform 3022"/>
          <p:cNvSpPr>
            <a:spLocks/>
          </p:cNvSpPr>
          <p:nvPr/>
        </p:nvSpPr>
        <p:spPr bwMode="auto">
          <a:xfrm>
            <a:off x="6921803" y="4515407"/>
            <a:ext cx="102147" cy="78532"/>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0" name="Freeform 3023"/>
          <p:cNvSpPr>
            <a:spLocks/>
          </p:cNvSpPr>
          <p:nvPr/>
        </p:nvSpPr>
        <p:spPr bwMode="auto">
          <a:xfrm>
            <a:off x="6454847" y="4574306"/>
            <a:ext cx="35022" cy="58899"/>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1" name="Freeform 3024"/>
          <p:cNvSpPr>
            <a:spLocks/>
          </p:cNvSpPr>
          <p:nvPr/>
        </p:nvSpPr>
        <p:spPr bwMode="auto">
          <a:xfrm>
            <a:off x="6055015" y="4602353"/>
            <a:ext cx="64206" cy="120602"/>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2" name="Freeform 3025"/>
          <p:cNvSpPr>
            <a:spLocks/>
          </p:cNvSpPr>
          <p:nvPr/>
        </p:nvSpPr>
        <p:spPr bwMode="auto">
          <a:xfrm>
            <a:off x="6256390" y="3825450"/>
            <a:ext cx="796744" cy="799341"/>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3" name="Freeform 3026"/>
          <p:cNvSpPr>
            <a:spLocks/>
          </p:cNvSpPr>
          <p:nvPr/>
        </p:nvSpPr>
        <p:spPr bwMode="auto">
          <a:xfrm>
            <a:off x="6030208" y="4518212"/>
            <a:ext cx="1351255" cy="9339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54" name="Freeform 3027"/>
          <p:cNvSpPr>
            <a:spLocks/>
          </p:cNvSpPr>
          <p:nvPr/>
        </p:nvSpPr>
        <p:spPr bwMode="auto">
          <a:xfrm>
            <a:off x="7347900" y="1775211"/>
            <a:ext cx="148842" cy="502042"/>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5" name="Freeform 3028"/>
          <p:cNvSpPr>
            <a:spLocks/>
          </p:cNvSpPr>
          <p:nvPr/>
        </p:nvSpPr>
        <p:spPr bwMode="auto">
          <a:xfrm>
            <a:off x="7496743" y="2277253"/>
            <a:ext cx="90473" cy="1907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6" name="Freeform 3029"/>
          <p:cNvSpPr>
            <a:spLocks/>
          </p:cNvSpPr>
          <p:nvPr/>
        </p:nvSpPr>
        <p:spPr bwMode="auto">
          <a:xfrm>
            <a:off x="6612444" y="2580161"/>
            <a:ext cx="110902" cy="283275"/>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7" name="Freeform 3030"/>
          <p:cNvSpPr>
            <a:spLocks/>
          </p:cNvSpPr>
          <p:nvPr/>
        </p:nvSpPr>
        <p:spPr bwMode="auto">
          <a:xfrm>
            <a:off x="6562830" y="2877460"/>
            <a:ext cx="572021" cy="496433"/>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8" name="Freeform 3031"/>
          <p:cNvSpPr>
            <a:spLocks/>
          </p:cNvSpPr>
          <p:nvPr/>
        </p:nvSpPr>
        <p:spPr bwMode="auto">
          <a:xfrm>
            <a:off x="6562830" y="3244876"/>
            <a:ext cx="8755" cy="8414"/>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9" name="Freeform 3032"/>
          <p:cNvSpPr>
            <a:spLocks/>
          </p:cNvSpPr>
          <p:nvPr/>
        </p:nvSpPr>
        <p:spPr bwMode="auto">
          <a:xfrm>
            <a:off x="6705836" y="2874655"/>
            <a:ext cx="17511" cy="109383"/>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0" name="Freeform 3033"/>
          <p:cNvSpPr>
            <a:spLocks/>
          </p:cNvSpPr>
          <p:nvPr/>
        </p:nvSpPr>
        <p:spPr bwMode="auto">
          <a:xfrm>
            <a:off x="6571586" y="2984039"/>
            <a:ext cx="134250" cy="26925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1" name="Freeform 3034"/>
          <p:cNvSpPr>
            <a:spLocks/>
          </p:cNvSpPr>
          <p:nvPr/>
        </p:nvSpPr>
        <p:spPr bwMode="auto">
          <a:xfrm>
            <a:off x="6720428" y="2863436"/>
            <a:ext cx="2918" cy="8414"/>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2" name="Freeform 3035"/>
          <p:cNvSpPr>
            <a:spLocks/>
          </p:cNvSpPr>
          <p:nvPr/>
        </p:nvSpPr>
        <p:spPr bwMode="auto">
          <a:xfrm>
            <a:off x="6136733" y="2582966"/>
            <a:ext cx="577858" cy="656301"/>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3" name="Freeform 3036"/>
          <p:cNvSpPr>
            <a:spLocks/>
          </p:cNvSpPr>
          <p:nvPr/>
        </p:nvSpPr>
        <p:spPr bwMode="auto">
          <a:xfrm>
            <a:off x="7347900" y="1775211"/>
            <a:ext cx="148842" cy="502042"/>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4" name="Freeform 3037"/>
          <p:cNvSpPr>
            <a:spLocks/>
          </p:cNvSpPr>
          <p:nvPr/>
        </p:nvSpPr>
        <p:spPr bwMode="auto">
          <a:xfrm>
            <a:off x="7496743" y="2277253"/>
            <a:ext cx="90473" cy="1907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5" name="Freeform 3038"/>
          <p:cNvSpPr>
            <a:spLocks/>
          </p:cNvSpPr>
          <p:nvPr/>
        </p:nvSpPr>
        <p:spPr bwMode="auto">
          <a:xfrm>
            <a:off x="6737939" y="2372613"/>
            <a:ext cx="688760" cy="364611"/>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6" name="Freeform 3039"/>
          <p:cNvSpPr>
            <a:spLocks/>
          </p:cNvSpPr>
          <p:nvPr/>
        </p:nvSpPr>
        <p:spPr bwMode="auto">
          <a:xfrm>
            <a:off x="6711673" y="2378223"/>
            <a:ext cx="557429" cy="168282"/>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7" name="Freeform 3040"/>
          <p:cNvSpPr>
            <a:spLocks/>
          </p:cNvSpPr>
          <p:nvPr/>
        </p:nvSpPr>
        <p:spPr bwMode="auto">
          <a:xfrm>
            <a:off x="7339145" y="2737225"/>
            <a:ext cx="183864" cy="235595"/>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8" name="Freeform 3041"/>
          <p:cNvSpPr>
            <a:spLocks/>
          </p:cNvSpPr>
          <p:nvPr/>
        </p:nvSpPr>
        <p:spPr bwMode="auto">
          <a:xfrm>
            <a:off x="6609526" y="2378223"/>
            <a:ext cx="814255" cy="558136"/>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69" name="Freeform 3042"/>
          <p:cNvSpPr>
            <a:spLocks/>
          </p:cNvSpPr>
          <p:nvPr/>
        </p:nvSpPr>
        <p:spPr bwMode="auto">
          <a:xfrm>
            <a:off x="7347900" y="1775211"/>
            <a:ext cx="148842" cy="502042"/>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0" name="Freeform 3043"/>
          <p:cNvSpPr>
            <a:spLocks/>
          </p:cNvSpPr>
          <p:nvPr/>
        </p:nvSpPr>
        <p:spPr bwMode="auto">
          <a:xfrm>
            <a:off x="7391678" y="2467973"/>
            <a:ext cx="107984" cy="25242"/>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1" name="Freeform 3044"/>
          <p:cNvSpPr>
            <a:spLocks/>
          </p:cNvSpPr>
          <p:nvPr/>
        </p:nvSpPr>
        <p:spPr bwMode="auto">
          <a:xfrm>
            <a:off x="7496743" y="2277253"/>
            <a:ext cx="90473" cy="1907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2" name="Freeform 3045"/>
          <p:cNvSpPr>
            <a:spLocks/>
          </p:cNvSpPr>
          <p:nvPr/>
        </p:nvSpPr>
        <p:spPr bwMode="auto">
          <a:xfrm>
            <a:off x="7499661" y="2493215"/>
            <a:ext cx="72962" cy="19633"/>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3" name="Freeform 3046"/>
          <p:cNvSpPr>
            <a:spLocks/>
          </p:cNvSpPr>
          <p:nvPr/>
        </p:nvSpPr>
        <p:spPr bwMode="auto">
          <a:xfrm>
            <a:off x="7346441" y="2465168"/>
            <a:ext cx="201375" cy="375830"/>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005364"/>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74" name="Freeform 3047"/>
          <p:cNvSpPr>
            <a:spLocks/>
          </p:cNvSpPr>
          <p:nvPr/>
        </p:nvSpPr>
        <p:spPr bwMode="auto">
          <a:xfrm>
            <a:off x="7496743" y="2277253"/>
            <a:ext cx="17511" cy="114993"/>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5" name="Freeform 3048"/>
          <p:cNvSpPr>
            <a:spLocks/>
          </p:cNvSpPr>
          <p:nvPr/>
        </p:nvSpPr>
        <p:spPr bwMode="auto">
          <a:xfrm>
            <a:off x="7347900" y="1775211"/>
            <a:ext cx="148842" cy="502042"/>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6" name="Freeform 3049"/>
          <p:cNvSpPr>
            <a:spLocks/>
          </p:cNvSpPr>
          <p:nvPr/>
        </p:nvSpPr>
        <p:spPr bwMode="auto">
          <a:xfrm>
            <a:off x="7347900" y="1775211"/>
            <a:ext cx="11674" cy="47680"/>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7" name="Freeform 3050"/>
          <p:cNvSpPr>
            <a:spLocks/>
          </p:cNvSpPr>
          <p:nvPr/>
        </p:nvSpPr>
        <p:spPr bwMode="auto">
          <a:xfrm>
            <a:off x="7514254" y="2392246"/>
            <a:ext cx="72962" cy="75727"/>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8" name="Freeform 3051"/>
          <p:cNvSpPr>
            <a:spLocks/>
          </p:cNvSpPr>
          <p:nvPr/>
        </p:nvSpPr>
        <p:spPr bwMode="auto">
          <a:xfrm>
            <a:off x="7505498" y="2358590"/>
            <a:ext cx="75880" cy="1037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4" name="Line 3080"/>
          <p:cNvSpPr>
            <a:spLocks noChangeShapeType="1"/>
          </p:cNvSpPr>
          <p:nvPr/>
        </p:nvSpPr>
        <p:spPr bwMode="auto">
          <a:xfrm>
            <a:off x="3986696" y="5787717"/>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75" name="Line 3117"/>
          <p:cNvSpPr>
            <a:spLocks noChangeShapeType="1"/>
          </p:cNvSpPr>
          <p:nvPr/>
        </p:nvSpPr>
        <p:spPr bwMode="auto">
          <a:xfrm>
            <a:off x="7493307" y="1750665"/>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round/>
            <a:headEnd/>
            <a:tailEnd/>
          </a:ln>
        </p:spPr>
        <p:txBody>
          <a:bodyPr/>
          <a:lstStyle/>
          <a:p>
            <a:pPr>
              <a:defRPr/>
            </a:pPr>
            <a:endParaRPr lang="da-DK">
              <a:solidFill>
                <a:schemeClr val="tx2"/>
              </a:solidFill>
              <a:ea typeface="ＭＳ Ｐゴシック" pitchFamily="-97" charset="-128"/>
            </a:endParaRPr>
          </a:p>
        </p:txBody>
      </p:sp>
      <p:sp>
        <p:nvSpPr>
          <p:cNvPr id="78" name="Line 3118"/>
          <p:cNvSpPr>
            <a:spLocks noChangeShapeType="1"/>
          </p:cNvSpPr>
          <p:nvPr/>
        </p:nvSpPr>
        <p:spPr bwMode="auto">
          <a:xfrm>
            <a:off x="7493307" y="1750665"/>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round/>
            <a:headEnd/>
            <a:tailEnd/>
          </a:ln>
        </p:spPr>
        <p:txBody>
          <a:bodyPr/>
          <a:lstStyle/>
          <a:p>
            <a:pPr>
              <a:defRPr/>
            </a:pPr>
            <a:endParaRPr lang="da-DK">
              <a:solidFill>
                <a:schemeClr val="tx2"/>
              </a:solidFill>
              <a:ea typeface="ＭＳ Ｐゴシック" pitchFamily="-97" charset="-128"/>
            </a:endParaRPr>
          </a:p>
        </p:txBody>
      </p:sp>
      <p:sp>
        <p:nvSpPr>
          <p:cNvPr id="81" name="Line 3119"/>
          <p:cNvSpPr>
            <a:spLocks noChangeShapeType="1"/>
          </p:cNvSpPr>
          <p:nvPr/>
        </p:nvSpPr>
        <p:spPr bwMode="auto">
          <a:xfrm>
            <a:off x="7423259" y="2564091"/>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2" name="Line 3120"/>
          <p:cNvSpPr>
            <a:spLocks noChangeShapeType="1"/>
          </p:cNvSpPr>
          <p:nvPr/>
        </p:nvSpPr>
        <p:spPr bwMode="auto">
          <a:xfrm>
            <a:off x="7779340" y="2364942"/>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99" name="Freeform 2992"/>
          <p:cNvSpPr>
            <a:spLocks/>
          </p:cNvSpPr>
          <p:nvPr/>
        </p:nvSpPr>
        <p:spPr bwMode="auto">
          <a:xfrm>
            <a:off x="2375513" y="1542922"/>
            <a:ext cx="1347789" cy="896844"/>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9" name="Freeform 2998"/>
          <p:cNvSpPr>
            <a:spLocks/>
          </p:cNvSpPr>
          <p:nvPr/>
        </p:nvSpPr>
        <p:spPr bwMode="auto">
          <a:xfrm>
            <a:off x="4521998" y="1690568"/>
            <a:ext cx="855114" cy="894700"/>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blipFill rotWithShape="1">
            <a:blip r:embed="rId2"/>
            <a:tile tx="0" ty="0" sx="100000" sy="100000" flip="none" algn="tl"/>
          </a:blipFill>
          <a:ln>
            <a:solidFill>
              <a:srgbClr val="BBE0E3"/>
            </a:solidFill>
            <a:headEnd/>
            <a:tailEnd/>
          </a:ln>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4" name="Freeform 3046"/>
          <p:cNvSpPr>
            <a:spLocks/>
          </p:cNvSpPr>
          <p:nvPr/>
        </p:nvSpPr>
        <p:spPr bwMode="auto">
          <a:xfrm>
            <a:off x="7352964" y="2480272"/>
            <a:ext cx="201375" cy="375830"/>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5" name="Freeform 3019"/>
          <p:cNvSpPr>
            <a:spLocks/>
          </p:cNvSpPr>
          <p:nvPr/>
        </p:nvSpPr>
        <p:spPr bwMode="auto">
          <a:xfrm>
            <a:off x="6602741" y="3724698"/>
            <a:ext cx="639146" cy="530089"/>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6" name="Freeform 3026"/>
          <p:cNvSpPr>
            <a:spLocks/>
          </p:cNvSpPr>
          <p:nvPr/>
        </p:nvSpPr>
        <p:spPr bwMode="auto">
          <a:xfrm>
            <a:off x="6036731" y="4501435"/>
            <a:ext cx="1351255" cy="9339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7" name="Pladsholder til tekst 1"/>
          <p:cNvSpPr txBox="1">
            <a:spLocks/>
          </p:cNvSpPr>
          <p:nvPr/>
        </p:nvSpPr>
        <p:spPr bwMode="auto">
          <a:xfrm>
            <a:off x="-1" y="257419"/>
            <a:ext cx="9078571" cy="610364"/>
          </a:xfrm>
          <a:prstGeom prst="rect">
            <a:avLst/>
          </a:prstGeom>
          <a:noFill/>
          <a:ln w="9525">
            <a:noFill/>
            <a:miter lim="800000"/>
            <a:headEnd/>
            <a:tailEnd/>
          </a:ln>
        </p:spPr>
        <p:txBody>
          <a:bodyPr anchor="b"/>
          <a:lstStyle/>
          <a:p>
            <a:pPr eaLnBrk="0" hangingPunct="0">
              <a:spcBef>
                <a:spcPct val="20000"/>
              </a:spcBef>
              <a:buFont typeface="Arial" charset="0"/>
              <a:buNone/>
            </a:pPr>
            <a:r>
              <a:rPr lang="da-DK" sz="3600" dirty="0" err="1" smtClean="0">
                <a:solidFill>
                  <a:srgbClr val="FFFFFF"/>
                </a:solidFill>
                <a:latin typeface="Calibri" pitchFamily="34" charset="0"/>
              </a:rPr>
              <a:t>Twenty</a:t>
            </a:r>
            <a:r>
              <a:rPr lang="da-DK" sz="3600" dirty="0" smtClean="0">
                <a:solidFill>
                  <a:srgbClr val="FFFFFF"/>
                </a:solidFill>
                <a:latin typeface="Calibri" pitchFamily="34" charset="0"/>
              </a:rPr>
              <a:t> States +  DC with </a:t>
            </a:r>
            <a:r>
              <a:rPr lang="da-DK" sz="3600" dirty="0" err="1" smtClean="0">
                <a:solidFill>
                  <a:srgbClr val="FFFFFF"/>
                </a:solidFill>
                <a:latin typeface="Calibri" pitchFamily="34" charset="0"/>
              </a:rPr>
              <a:t>Commitment</a:t>
            </a:r>
            <a:endParaRPr lang="da-DK" sz="3600" dirty="0">
              <a:solidFill>
                <a:srgbClr val="FFFFFF"/>
              </a:solidFill>
              <a:latin typeface="Calibri" pitchFamily="34" charset="0"/>
            </a:endParaRPr>
          </a:p>
        </p:txBody>
      </p:sp>
      <p:cxnSp>
        <p:nvCxnSpPr>
          <p:cNvPr id="8" name="Straight Connector 7"/>
          <p:cNvCxnSpPr/>
          <p:nvPr/>
        </p:nvCxnSpPr>
        <p:spPr>
          <a:xfrm>
            <a:off x="7269102" y="2972820"/>
            <a:ext cx="472793" cy="179501"/>
          </a:xfrm>
          <a:prstGeom prst="line">
            <a:avLst/>
          </a:prstGeom>
          <a:ln>
            <a:solidFill>
              <a:srgbClr val="E3AEC8"/>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75746" y="3012726"/>
            <a:ext cx="406932" cy="276999"/>
          </a:xfrm>
          <a:prstGeom prst="rect">
            <a:avLst/>
          </a:prstGeom>
          <a:noFill/>
        </p:spPr>
        <p:txBody>
          <a:bodyPr wrap="none" rtlCol="0">
            <a:spAutoFit/>
          </a:bodyPr>
          <a:lstStyle/>
          <a:p>
            <a:r>
              <a:rPr lang="en-US" sz="1200" dirty="0" smtClean="0">
                <a:blipFill rotWithShape="0">
                  <a:blip r:embed="rId2"/>
                  <a:tile tx="0" ty="0" sx="100000" sy="100000" flip="none" algn="tl"/>
                </a:blipFill>
              </a:rPr>
              <a:t>DC</a:t>
            </a:r>
            <a:endParaRPr lang="en-US" sz="1200" dirty="0">
              <a:blipFill rotWithShape="0">
                <a:blip r:embed="rId2"/>
                <a:tile tx="0" ty="0" sx="100000" sy="100000" flip="none" algn="tl"/>
              </a:blipFill>
            </a:endParaRPr>
          </a:p>
        </p:txBody>
      </p:sp>
      <p:sp>
        <p:nvSpPr>
          <p:cNvPr id="288" name="TextBox 287"/>
          <p:cNvSpPr txBox="1"/>
          <p:nvPr/>
        </p:nvSpPr>
        <p:spPr>
          <a:xfrm>
            <a:off x="737945" y="5810463"/>
            <a:ext cx="3854428" cy="369332"/>
          </a:xfrm>
          <a:prstGeom prst="rect">
            <a:avLst/>
          </a:prstGeom>
          <a:noFill/>
        </p:spPr>
        <p:txBody>
          <a:bodyPr wrap="none" rtlCol="0">
            <a:spAutoFit/>
          </a:bodyPr>
          <a:lstStyle/>
          <a:p>
            <a:r>
              <a:rPr lang="en-US" dirty="0" smtClean="0">
                <a:solidFill>
                  <a:schemeClr val="bg1"/>
                </a:solidFill>
              </a:rPr>
              <a:t>Estimated Budget 2015 in Millions $</a:t>
            </a:r>
            <a:endParaRPr lang="en-US" dirty="0">
              <a:solidFill>
                <a:schemeClr val="bg1"/>
              </a:solidFill>
            </a:endParaRPr>
          </a:p>
        </p:txBody>
      </p:sp>
      <p:sp>
        <p:nvSpPr>
          <p:cNvPr id="289" name="TextBox 288"/>
          <p:cNvSpPr txBox="1"/>
          <p:nvPr/>
        </p:nvSpPr>
        <p:spPr>
          <a:xfrm>
            <a:off x="4086959" y="4538289"/>
            <a:ext cx="505555" cy="369332"/>
          </a:xfrm>
          <a:prstGeom prst="rect">
            <a:avLst/>
          </a:prstGeom>
          <a:noFill/>
        </p:spPr>
        <p:txBody>
          <a:bodyPr wrap="none" rtlCol="0">
            <a:spAutoFit/>
          </a:bodyPr>
          <a:lstStyle/>
          <a:p>
            <a:r>
              <a:rPr lang="en-US" dirty="0" smtClean="0">
                <a:solidFill>
                  <a:srgbClr val="FF0000"/>
                </a:solidFill>
              </a:rPr>
              <a:t>1.1</a:t>
            </a:r>
            <a:endParaRPr lang="en-US" dirty="0">
              <a:solidFill>
                <a:srgbClr val="FF0000"/>
              </a:solidFill>
            </a:endParaRPr>
          </a:p>
        </p:txBody>
      </p:sp>
      <p:sp>
        <p:nvSpPr>
          <p:cNvPr id="290" name="TextBox 289"/>
          <p:cNvSpPr txBox="1"/>
          <p:nvPr/>
        </p:nvSpPr>
        <p:spPr>
          <a:xfrm>
            <a:off x="2248362" y="3954873"/>
            <a:ext cx="633933" cy="369332"/>
          </a:xfrm>
          <a:prstGeom prst="rect">
            <a:avLst/>
          </a:prstGeom>
          <a:noFill/>
        </p:spPr>
        <p:txBody>
          <a:bodyPr wrap="none" rtlCol="0">
            <a:spAutoFit/>
          </a:bodyPr>
          <a:lstStyle/>
          <a:p>
            <a:r>
              <a:rPr lang="en-US" dirty="0" smtClean="0">
                <a:solidFill>
                  <a:srgbClr val="FF0000"/>
                </a:solidFill>
              </a:rPr>
              <a:t>14.1</a:t>
            </a:r>
            <a:endParaRPr lang="en-US" dirty="0">
              <a:solidFill>
                <a:srgbClr val="FF0000"/>
              </a:solidFill>
            </a:endParaRPr>
          </a:p>
        </p:txBody>
      </p:sp>
      <p:sp>
        <p:nvSpPr>
          <p:cNvPr id="291" name="TextBox 290"/>
          <p:cNvSpPr txBox="1"/>
          <p:nvPr/>
        </p:nvSpPr>
        <p:spPr>
          <a:xfrm>
            <a:off x="1187329" y="3371906"/>
            <a:ext cx="762311" cy="369332"/>
          </a:xfrm>
          <a:prstGeom prst="rect">
            <a:avLst/>
          </a:prstGeom>
          <a:noFill/>
        </p:spPr>
        <p:txBody>
          <a:bodyPr wrap="none" rtlCol="0">
            <a:spAutoFit/>
          </a:bodyPr>
          <a:lstStyle/>
          <a:p>
            <a:r>
              <a:rPr lang="en-US" dirty="0" smtClean="0">
                <a:solidFill>
                  <a:srgbClr val="FF0000"/>
                </a:solidFill>
              </a:rPr>
              <a:t>183.6</a:t>
            </a:r>
            <a:endParaRPr lang="en-US" dirty="0">
              <a:solidFill>
                <a:srgbClr val="FF0000"/>
              </a:solidFill>
            </a:endParaRPr>
          </a:p>
        </p:txBody>
      </p:sp>
      <p:sp>
        <p:nvSpPr>
          <p:cNvPr id="292" name="TextBox 291"/>
          <p:cNvSpPr txBox="1"/>
          <p:nvPr/>
        </p:nvSpPr>
        <p:spPr>
          <a:xfrm>
            <a:off x="1513595" y="1510373"/>
            <a:ext cx="633933" cy="369332"/>
          </a:xfrm>
          <a:prstGeom prst="rect">
            <a:avLst/>
          </a:prstGeom>
          <a:noFill/>
        </p:spPr>
        <p:txBody>
          <a:bodyPr wrap="none" rtlCol="0">
            <a:spAutoFit/>
          </a:bodyPr>
          <a:lstStyle/>
          <a:p>
            <a:r>
              <a:rPr lang="en-US" dirty="0" smtClean="0">
                <a:solidFill>
                  <a:srgbClr val="FF0000"/>
                </a:solidFill>
              </a:rPr>
              <a:t>48.1</a:t>
            </a:r>
            <a:endParaRPr lang="en-US" dirty="0">
              <a:solidFill>
                <a:srgbClr val="FF0000"/>
              </a:solidFill>
            </a:endParaRPr>
          </a:p>
        </p:txBody>
      </p:sp>
      <p:sp>
        <p:nvSpPr>
          <p:cNvPr id="293" name="TextBox 292"/>
          <p:cNvSpPr txBox="1"/>
          <p:nvPr/>
        </p:nvSpPr>
        <p:spPr>
          <a:xfrm>
            <a:off x="3888065" y="1806063"/>
            <a:ext cx="505555" cy="369332"/>
          </a:xfrm>
          <a:prstGeom prst="rect">
            <a:avLst/>
          </a:prstGeom>
          <a:noFill/>
        </p:spPr>
        <p:txBody>
          <a:bodyPr wrap="none" rtlCol="0">
            <a:spAutoFit/>
          </a:bodyPr>
          <a:lstStyle/>
          <a:p>
            <a:r>
              <a:rPr lang="en-US" dirty="0" smtClean="0">
                <a:solidFill>
                  <a:srgbClr val="FF0000"/>
                </a:solidFill>
              </a:rPr>
              <a:t>6.7</a:t>
            </a:r>
            <a:endParaRPr lang="en-US" dirty="0">
              <a:solidFill>
                <a:srgbClr val="FF0000"/>
              </a:solidFill>
            </a:endParaRPr>
          </a:p>
        </p:txBody>
      </p:sp>
      <p:sp>
        <p:nvSpPr>
          <p:cNvPr id="295" name="TextBox 294"/>
          <p:cNvSpPr txBox="1"/>
          <p:nvPr/>
        </p:nvSpPr>
        <p:spPr>
          <a:xfrm>
            <a:off x="3978368" y="2802859"/>
            <a:ext cx="633933" cy="369332"/>
          </a:xfrm>
          <a:prstGeom prst="rect">
            <a:avLst/>
          </a:prstGeom>
          <a:noFill/>
        </p:spPr>
        <p:txBody>
          <a:bodyPr wrap="none" rtlCol="0">
            <a:spAutoFit/>
          </a:bodyPr>
          <a:lstStyle/>
          <a:p>
            <a:r>
              <a:rPr lang="en-US" dirty="0" smtClean="0">
                <a:solidFill>
                  <a:srgbClr val="FF0000"/>
                </a:solidFill>
              </a:rPr>
              <a:t>16.7</a:t>
            </a:r>
            <a:endParaRPr lang="en-US" dirty="0">
              <a:solidFill>
                <a:srgbClr val="FF0000"/>
              </a:solidFill>
            </a:endParaRPr>
          </a:p>
        </p:txBody>
      </p:sp>
      <p:sp>
        <p:nvSpPr>
          <p:cNvPr id="296" name="TextBox 295"/>
          <p:cNvSpPr txBox="1"/>
          <p:nvPr/>
        </p:nvSpPr>
        <p:spPr>
          <a:xfrm>
            <a:off x="4103702" y="3338215"/>
            <a:ext cx="633933" cy="369332"/>
          </a:xfrm>
          <a:prstGeom prst="rect">
            <a:avLst/>
          </a:prstGeom>
          <a:noFill/>
        </p:spPr>
        <p:txBody>
          <a:bodyPr wrap="none" rtlCol="0">
            <a:spAutoFit/>
          </a:bodyPr>
          <a:lstStyle/>
          <a:p>
            <a:r>
              <a:rPr lang="en-US" dirty="0" smtClean="0">
                <a:solidFill>
                  <a:srgbClr val="FF0000"/>
                </a:solidFill>
              </a:rPr>
              <a:t>13.6</a:t>
            </a:r>
            <a:endParaRPr lang="en-US" dirty="0">
              <a:solidFill>
                <a:srgbClr val="FF0000"/>
              </a:solidFill>
            </a:endParaRPr>
          </a:p>
        </p:txBody>
      </p:sp>
      <p:sp>
        <p:nvSpPr>
          <p:cNvPr id="297" name="TextBox 296"/>
          <p:cNvSpPr txBox="1"/>
          <p:nvPr/>
        </p:nvSpPr>
        <p:spPr>
          <a:xfrm>
            <a:off x="4799094" y="2684380"/>
            <a:ext cx="505555" cy="369332"/>
          </a:xfrm>
          <a:prstGeom prst="rect">
            <a:avLst/>
          </a:prstGeom>
          <a:noFill/>
        </p:spPr>
        <p:txBody>
          <a:bodyPr wrap="none" rtlCol="0">
            <a:spAutoFit/>
          </a:bodyPr>
          <a:lstStyle/>
          <a:p>
            <a:r>
              <a:rPr lang="en-US" dirty="0" smtClean="0">
                <a:solidFill>
                  <a:srgbClr val="FF0000"/>
                </a:solidFill>
              </a:rPr>
              <a:t>6.2</a:t>
            </a:r>
            <a:endParaRPr lang="en-US" dirty="0">
              <a:solidFill>
                <a:srgbClr val="FF0000"/>
              </a:solidFill>
            </a:endParaRPr>
          </a:p>
        </p:txBody>
      </p:sp>
      <p:sp>
        <p:nvSpPr>
          <p:cNvPr id="298" name="TextBox 297"/>
          <p:cNvSpPr txBox="1"/>
          <p:nvPr/>
        </p:nvSpPr>
        <p:spPr>
          <a:xfrm>
            <a:off x="4936430" y="3337231"/>
            <a:ext cx="633933" cy="369332"/>
          </a:xfrm>
          <a:prstGeom prst="rect">
            <a:avLst/>
          </a:prstGeom>
          <a:noFill/>
        </p:spPr>
        <p:txBody>
          <a:bodyPr wrap="none" rtlCol="0">
            <a:spAutoFit/>
          </a:bodyPr>
          <a:lstStyle/>
          <a:p>
            <a:r>
              <a:rPr lang="en-US" dirty="0" smtClean="0">
                <a:solidFill>
                  <a:srgbClr val="FF0000"/>
                </a:solidFill>
              </a:rPr>
              <a:t>12.2</a:t>
            </a:r>
            <a:endParaRPr lang="en-US" dirty="0">
              <a:solidFill>
                <a:srgbClr val="FF0000"/>
              </a:solidFill>
            </a:endParaRPr>
          </a:p>
        </p:txBody>
      </p:sp>
      <p:sp>
        <p:nvSpPr>
          <p:cNvPr id="299" name="TextBox 298"/>
          <p:cNvSpPr txBox="1"/>
          <p:nvPr/>
        </p:nvSpPr>
        <p:spPr>
          <a:xfrm>
            <a:off x="5127700" y="2123883"/>
            <a:ext cx="633933" cy="369332"/>
          </a:xfrm>
          <a:prstGeom prst="rect">
            <a:avLst/>
          </a:prstGeom>
          <a:noFill/>
        </p:spPr>
        <p:txBody>
          <a:bodyPr wrap="none" rtlCol="0">
            <a:spAutoFit/>
          </a:bodyPr>
          <a:lstStyle/>
          <a:p>
            <a:r>
              <a:rPr lang="en-US" dirty="0" smtClean="0">
                <a:solidFill>
                  <a:srgbClr val="FF0000"/>
                </a:solidFill>
              </a:rPr>
              <a:t>43.3</a:t>
            </a:r>
            <a:endParaRPr lang="en-US" dirty="0">
              <a:solidFill>
                <a:srgbClr val="FF0000"/>
              </a:solidFill>
            </a:endParaRPr>
          </a:p>
        </p:txBody>
      </p:sp>
      <p:sp>
        <p:nvSpPr>
          <p:cNvPr id="300" name="TextBox 299"/>
          <p:cNvSpPr txBox="1"/>
          <p:nvPr/>
        </p:nvSpPr>
        <p:spPr>
          <a:xfrm>
            <a:off x="5287664" y="2895964"/>
            <a:ext cx="633933" cy="369332"/>
          </a:xfrm>
          <a:prstGeom prst="rect">
            <a:avLst/>
          </a:prstGeom>
          <a:noFill/>
        </p:spPr>
        <p:txBody>
          <a:bodyPr wrap="none" rtlCol="0">
            <a:spAutoFit/>
          </a:bodyPr>
          <a:lstStyle/>
          <a:p>
            <a:r>
              <a:rPr lang="en-US" dirty="0" smtClean="0">
                <a:solidFill>
                  <a:srgbClr val="FF0000"/>
                </a:solidFill>
              </a:rPr>
              <a:t>32.2</a:t>
            </a:r>
            <a:endParaRPr lang="en-US" dirty="0">
              <a:solidFill>
                <a:srgbClr val="FF0000"/>
              </a:solidFill>
            </a:endParaRPr>
          </a:p>
        </p:txBody>
      </p:sp>
      <p:sp>
        <p:nvSpPr>
          <p:cNvPr id="301" name="TextBox 300"/>
          <p:cNvSpPr txBox="1"/>
          <p:nvPr/>
        </p:nvSpPr>
        <p:spPr>
          <a:xfrm>
            <a:off x="6750633" y="4737354"/>
            <a:ext cx="633933" cy="369332"/>
          </a:xfrm>
          <a:prstGeom prst="rect">
            <a:avLst/>
          </a:prstGeom>
          <a:noFill/>
        </p:spPr>
        <p:txBody>
          <a:bodyPr wrap="none" rtlCol="0">
            <a:spAutoFit/>
          </a:bodyPr>
          <a:lstStyle/>
          <a:p>
            <a:r>
              <a:rPr lang="en-US" dirty="0" smtClean="0">
                <a:solidFill>
                  <a:srgbClr val="FF0000"/>
                </a:solidFill>
              </a:rPr>
              <a:t>29.0</a:t>
            </a:r>
            <a:endParaRPr lang="en-US" dirty="0">
              <a:solidFill>
                <a:srgbClr val="FF0000"/>
              </a:solidFill>
            </a:endParaRPr>
          </a:p>
        </p:txBody>
      </p:sp>
      <p:sp>
        <p:nvSpPr>
          <p:cNvPr id="302" name="TextBox 301"/>
          <p:cNvSpPr txBox="1"/>
          <p:nvPr/>
        </p:nvSpPr>
        <p:spPr>
          <a:xfrm>
            <a:off x="6720722" y="3744318"/>
            <a:ext cx="505555" cy="369332"/>
          </a:xfrm>
          <a:prstGeom prst="rect">
            <a:avLst/>
          </a:prstGeom>
          <a:noFill/>
        </p:spPr>
        <p:txBody>
          <a:bodyPr wrap="none" rtlCol="0">
            <a:spAutoFit/>
          </a:bodyPr>
          <a:lstStyle/>
          <a:p>
            <a:r>
              <a:rPr lang="en-US" dirty="0" smtClean="0">
                <a:solidFill>
                  <a:srgbClr val="FF0000"/>
                </a:solidFill>
              </a:rPr>
              <a:t>3.6</a:t>
            </a:r>
            <a:endParaRPr lang="en-US" dirty="0">
              <a:solidFill>
                <a:srgbClr val="FF0000"/>
              </a:solidFill>
            </a:endParaRPr>
          </a:p>
        </p:txBody>
      </p:sp>
      <p:sp>
        <p:nvSpPr>
          <p:cNvPr id="303" name="TextBox 302"/>
          <p:cNvSpPr txBox="1"/>
          <p:nvPr/>
        </p:nvSpPr>
        <p:spPr>
          <a:xfrm>
            <a:off x="6817884" y="3035201"/>
            <a:ext cx="633933" cy="369332"/>
          </a:xfrm>
          <a:prstGeom prst="rect">
            <a:avLst/>
          </a:prstGeom>
          <a:noFill/>
        </p:spPr>
        <p:txBody>
          <a:bodyPr wrap="none" rtlCol="0">
            <a:spAutoFit/>
          </a:bodyPr>
          <a:lstStyle/>
          <a:p>
            <a:r>
              <a:rPr lang="en-US" dirty="0" smtClean="0">
                <a:solidFill>
                  <a:srgbClr val="FF0000"/>
                </a:solidFill>
              </a:rPr>
              <a:t>10.1</a:t>
            </a:r>
            <a:endParaRPr lang="en-US" dirty="0">
              <a:solidFill>
                <a:srgbClr val="FF0000"/>
              </a:solidFill>
            </a:endParaRPr>
          </a:p>
        </p:txBody>
      </p:sp>
      <p:sp>
        <p:nvSpPr>
          <p:cNvPr id="304" name="TextBox 303"/>
          <p:cNvSpPr txBox="1"/>
          <p:nvPr/>
        </p:nvSpPr>
        <p:spPr>
          <a:xfrm>
            <a:off x="6762836" y="2470313"/>
            <a:ext cx="505555" cy="369332"/>
          </a:xfrm>
          <a:prstGeom prst="rect">
            <a:avLst/>
          </a:prstGeom>
          <a:noFill/>
        </p:spPr>
        <p:txBody>
          <a:bodyPr wrap="none" rtlCol="0">
            <a:spAutoFit/>
          </a:bodyPr>
          <a:lstStyle/>
          <a:p>
            <a:r>
              <a:rPr lang="en-US" dirty="0" smtClean="0">
                <a:solidFill>
                  <a:srgbClr val="FF0000"/>
                </a:solidFill>
              </a:rPr>
              <a:t>2.2</a:t>
            </a:r>
            <a:endParaRPr lang="en-US" dirty="0">
              <a:solidFill>
                <a:srgbClr val="FF0000"/>
              </a:solidFill>
            </a:endParaRPr>
          </a:p>
        </p:txBody>
      </p:sp>
      <p:sp>
        <p:nvSpPr>
          <p:cNvPr id="305" name="TextBox 304"/>
          <p:cNvSpPr txBox="1"/>
          <p:nvPr/>
        </p:nvSpPr>
        <p:spPr>
          <a:xfrm>
            <a:off x="6950978" y="2053321"/>
            <a:ext cx="583713" cy="338554"/>
          </a:xfrm>
          <a:prstGeom prst="rect">
            <a:avLst/>
          </a:prstGeom>
          <a:noFill/>
        </p:spPr>
        <p:txBody>
          <a:bodyPr wrap="none" rtlCol="0">
            <a:spAutoFit/>
          </a:bodyPr>
          <a:lstStyle/>
          <a:p>
            <a:r>
              <a:rPr lang="en-US" sz="1600" dirty="0" smtClean="0"/>
              <a:t>N.A.</a:t>
            </a:r>
            <a:endParaRPr lang="en-US" sz="1600" dirty="0"/>
          </a:p>
        </p:txBody>
      </p:sp>
      <p:sp>
        <p:nvSpPr>
          <p:cNvPr id="306" name="TextBox 305"/>
          <p:cNvSpPr txBox="1"/>
          <p:nvPr/>
        </p:nvSpPr>
        <p:spPr>
          <a:xfrm>
            <a:off x="7398152" y="1836401"/>
            <a:ext cx="483952" cy="276999"/>
          </a:xfrm>
          <a:prstGeom prst="rect">
            <a:avLst/>
          </a:prstGeom>
          <a:noFill/>
        </p:spPr>
        <p:txBody>
          <a:bodyPr wrap="none" rtlCol="0">
            <a:spAutoFit/>
          </a:bodyPr>
          <a:lstStyle/>
          <a:p>
            <a:r>
              <a:rPr lang="en-US" sz="1200" dirty="0" smtClean="0"/>
              <a:t>N.A.</a:t>
            </a:r>
            <a:endParaRPr lang="en-US" sz="1200" dirty="0"/>
          </a:p>
        </p:txBody>
      </p:sp>
      <p:cxnSp>
        <p:nvCxnSpPr>
          <p:cNvPr id="307" name="Straight Connector 306"/>
          <p:cNvCxnSpPr/>
          <p:nvPr/>
        </p:nvCxnSpPr>
        <p:spPr>
          <a:xfrm>
            <a:off x="7487489" y="2641864"/>
            <a:ext cx="472793" cy="1795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08" name="TextBox 307"/>
          <p:cNvSpPr txBox="1"/>
          <p:nvPr/>
        </p:nvSpPr>
        <p:spPr>
          <a:xfrm>
            <a:off x="7866235" y="2652949"/>
            <a:ext cx="584014" cy="338554"/>
          </a:xfrm>
          <a:prstGeom prst="rect">
            <a:avLst/>
          </a:prstGeom>
          <a:noFill/>
        </p:spPr>
        <p:txBody>
          <a:bodyPr wrap="none" rtlCol="0">
            <a:spAutoFit/>
          </a:bodyPr>
          <a:lstStyle/>
          <a:p>
            <a:r>
              <a:rPr lang="en-US" sz="1600" dirty="0" smtClean="0">
                <a:solidFill>
                  <a:srgbClr val="FF0000"/>
                </a:solidFill>
                <a:effectLst>
                  <a:outerShdw dist="12700" dir="2700000" algn="tl" rotWithShape="0">
                    <a:schemeClr val="bg1"/>
                  </a:outerShdw>
                </a:effectLst>
              </a:rPr>
              <a:t>27.3</a:t>
            </a:r>
            <a:endParaRPr lang="en-US" sz="1600" dirty="0">
              <a:solidFill>
                <a:srgbClr val="FF0000"/>
              </a:solidFill>
              <a:effectLst>
                <a:outerShdw dist="12700" dir="2700000" algn="tl" rotWithShape="0">
                  <a:schemeClr val="bg1"/>
                </a:outerShdw>
              </a:effectLst>
            </a:endParaRPr>
          </a:p>
        </p:txBody>
      </p:sp>
      <p:cxnSp>
        <p:nvCxnSpPr>
          <p:cNvPr id="309" name="Straight Connector 308"/>
          <p:cNvCxnSpPr/>
          <p:nvPr/>
        </p:nvCxnSpPr>
        <p:spPr>
          <a:xfrm>
            <a:off x="7639889" y="2174426"/>
            <a:ext cx="472793" cy="17950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310" name="TextBox 309"/>
          <p:cNvSpPr txBox="1"/>
          <p:nvPr/>
        </p:nvSpPr>
        <p:spPr>
          <a:xfrm>
            <a:off x="8018635" y="2185511"/>
            <a:ext cx="584014" cy="338554"/>
          </a:xfrm>
          <a:prstGeom prst="rect">
            <a:avLst/>
          </a:prstGeom>
          <a:noFill/>
        </p:spPr>
        <p:txBody>
          <a:bodyPr wrap="none" rtlCol="0">
            <a:spAutoFit/>
          </a:bodyPr>
          <a:lstStyle/>
          <a:p>
            <a:r>
              <a:rPr lang="en-US" sz="1600" dirty="0" smtClean="0">
                <a:solidFill>
                  <a:srgbClr val="FF0000"/>
                </a:solidFill>
                <a:effectLst>
                  <a:outerShdw dist="12700" dir="2700000" algn="tl" rotWithShape="0">
                    <a:schemeClr val="bg1"/>
                  </a:outerShdw>
                </a:effectLst>
              </a:rPr>
              <a:t>38.3</a:t>
            </a:r>
            <a:endParaRPr lang="en-US" sz="1600" dirty="0">
              <a:solidFill>
                <a:srgbClr val="FF0000"/>
              </a:solidFill>
              <a:effectLst>
                <a:outerShdw dist="12700" dir="2700000" algn="tl" rotWithShape="0">
                  <a:schemeClr val="bg1"/>
                </a:outerShdw>
              </a:effectLst>
            </a:endParaRPr>
          </a:p>
        </p:txBody>
      </p:sp>
      <p:sp>
        <p:nvSpPr>
          <p:cNvPr id="280" name="TextBox 279"/>
          <p:cNvSpPr txBox="1"/>
          <p:nvPr/>
        </p:nvSpPr>
        <p:spPr>
          <a:xfrm>
            <a:off x="4532782" y="1815356"/>
            <a:ext cx="633933" cy="369332"/>
          </a:xfrm>
          <a:prstGeom prst="rect">
            <a:avLst/>
          </a:prstGeom>
          <a:noFill/>
        </p:spPr>
        <p:txBody>
          <a:bodyPr wrap="none" rtlCol="0">
            <a:spAutoFit/>
          </a:bodyPr>
          <a:lstStyle/>
          <a:p>
            <a:r>
              <a:rPr lang="en-US" dirty="0" smtClean="0">
                <a:solidFill>
                  <a:srgbClr val="FF0000"/>
                </a:solidFill>
              </a:rPr>
              <a:t>80.9</a:t>
            </a:r>
            <a:endParaRPr lang="en-US" dirty="0">
              <a:solidFill>
                <a:srgbClr val="FF0000"/>
              </a:solidFill>
            </a:endParaRPr>
          </a:p>
        </p:txBody>
      </p:sp>
    </p:spTree>
    <p:extLst>
      <p:ext uri="{BB962C8B-B14F-4D97-AF65-F5344CB8AC3E}">
        <p14:creationId xmlns:p14="http://schemas.microsoft.com/office/powerpoint/2010/main" val="18453415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a:t>
            </a:r>
            <a:endParaRPr lang="en-US" dirty="0"/>
          </a:p>
        </p:txBody>
      </p:sp>
      <p:sp>
        <p:nvSpPr>
          <p:cNvPr id="3" name="Content Placeholder 2"/>
          <p:cNvSpPr>
            <a:spLocks noGrp="1"/>
          </p:cNvSpPr>
          <p:nvPr>
            <p:ph idx="1"/>
          </p:nvPr>
        </p:nvSpPr>
        <p:spPr/>
        <p:txBody>
          <a:bodyPr anchor="ctr"/>
          <a:lstStyle/>
          <a:p>
            <a:r>
              <a:rPr lang="en-US" dirty="0" smtClean="0"/>
              <a:t>Funding for screening;</a:t>
            </a:r>
          </a:p>
          <a:p>
            <a:r>
              <a:rPr lang="en-US" dirty="0" smtClean="0"/>
              <a:t>Evaluation;</a:t>
            </a:r>
          </a:p>
          <a:p>
            <a:r>
              <a:rPr lang="en-US" dirty="0" smtClean="0"/>
              <a:t>Trials </a:t>
            </a:r>
            <a:r>
              <a:rPr lang="en-US" dirty="0"/>
              <a:t>a</a:t>
            </a:r>
            <a:r>
              <a:rPr lang="en-US" dirty="0" smtClean="0"/>
              <a:t>nd appeals;</a:t>
            </a:r>
          </a:p>
          <a:p>
            <a:r>
              <a:rPr lang="en-US" dirty="0" smtClean="0"/>
              <a:t>Incarceration/confinement costs;</a:t>
            </a:r>
          </a:p>
          <a:p>
            <a:r>
              <a:rPr lang="en-US" dirty="0" smtClean="0"/>
              <a:t>Treatment while incarcerated;</a:t>
            </a:r>
          </a:p>
          <a:p>
            <a:r>
              <a:rPr lang="en-US" dirty="0" smtClean="0"/>
              <a:t>Release programs;</a:t>
            </a:r>
          </a:p>
          <a:p>
            <a:r>
              <a:rPr lang="en-US" dirty="0" smtClean="0"/>
              <a:t>Community training programs;</a:t>
            </a:r>
          </a:p>
          <a:p>
            <a:r>
              <a:rPr lang="en-US" dirty="0" smtClean="0"/>
              <a:t>Post-release supervision.</a:t>
            </a:r>
            <a:endParaRPr lang="en-US" dirty="0"/>
          </a:p>
        </p:txBody>
      </p:sp>
    </p:spTree>
    <p:extLst>
      <p:ext uri="{BB962C8B-B14F-4D97-AF65-F5344CB8AC3E}">
        <p14:creationId xmlns:p14="http://schemas.microsoft.com/office/powerpoint/2010/main" val="330883361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a:t>
            </a:r>
            <a:endParaRPr lang="en-US" dirty="0"/>
          </a:p>
        </p:txBody>
      </p:sp>
      <p:sp>
        <p:nvSpPr>
          <p:cNvPr id="3" name="Content Placeholder 2"/>
          <p:cNvSpPr>
            <a:spLocks noGrp="1"/>
          </p:cNvSpPr>
          <p:nvPr>
            <p:ph idx="1"/>
          </p:nvPr>
        </p:nvSpPr>
        <p:spPr/>
        <p:txBody>
          <a:bodyPr anchor="t"/>
          <a:lstStyle/>
          <a:p>
            <a:pPr marL="0" indent="0">
              <a:buNone/>
            </a:pPr>
            <a:r>
              <a:rPr lang="en-US" dirty="0" smtClean="0"/>
              <a:t>Because of low release rate, committed offenders, and therefore costs, continue to increase.</a:t>
            </a:r>
            <a:endParaRPr lang="en-US" dirty="0"/>
          </a:p>
        </p:txBody>
      </p:sp>
      <p:pic>
        <p:nvPicPr>
          <p:cNvPr id="4" name="Picture 5" descr="businessman_pushing_graph_up_hg_clr"/>
          <p:cNvPicPr>
            <a:picLocks noChangeAspect="1" noChangeArrowheads="1"/>
          </p:cNvPicPr>
          <p:nvPr/>
        </p:nvPicPr>
        <p:blipFill>
          <a:blip r:embed="rId2"/>
          <a:srcRect/>
          <a:stretch>
            <a:fillRect/>
          </a:stretch>
        </p:blipFill>
        <p:spPr bwMode="auto">
          <a:xfrm>
            <a:off x="1755644" y="2162127"/>
            <a:ext cx="4438768" cy="3845510"/>
          </a:xfrm>
          <a:prstGeom prst="rect">
            <a:avLst/>
          </a:prstGeom>
          <a:noFill/>
          <a:ln w="9525">
            <a:noFill/>
            <a:miter lim="800000"/>
            <a:headEnd/>
            <a:tailEnd/>
          </a:ln>
        </p:spPr>
      </p:pic>
      <p:sp>
        <p:nvSpPr>
          <p:cNvPr id="5" name="Text Box 6"/>
          <p:cNvSpPr txBox="1">
            <a:spLocks noChangeArrowheads="1"/>
          </p:cNvSpPr>
          <p:nvPr/>
        </p:nvSpPr>
        <p:spPr bwMode="auto">
          <a:xfrm rot="5400000">
            <a:off x="5498893" y="3811802"/>
            <a:ext cx="2535946" cy="400110"/>
          </a:xfrm>
          <a:prstGeom prst="rect">
            <a:avLst/>
          </a:prstGeom>
          <a:blipFill rotWithShape="1">
            <a:blip r:embed="rId3"/>
            <a:tile tx="0" ty="0" sx="100000" sy="100000" flip="none" algn="tl"/>
          </a:blipFill>
          <a:ln w="9525">
            <a:noFill/>
            <a:miter lim="800000"/>
            <a:headEnd/>
            <a:tailEnd/>
          </a:ln>
        </p:spPr>
        <p:txBody>
          <a:bodyPr wrap="none">
            <a:prstTxWarp prst="textNoShape">
              <a:avLst/>
            </a:prstTxWarp>
            <a:spAutoFit/>
          </a:bodyPr>
          <a:lstStyle/>
          <a:p>
            <a:pPr>
              <a:defRPr/>
            </a:pPr>
            <a:r>
              <a:rPr lang="en-US" sz="2000" b="1" dirty="0" smtClean="0">
                <a:solidFill>
                  <a:srgbClr val="EE3A2E"/>
                </a:solidFill>
                <a:effectLst>
                  <a:outerShdw blurRad="50800" dist="38100" dir="2700000" algn="tl" rotWithShape="0">
                    <a:srgbClr val="000000">
                      <a:alpha val="79000"/>
                    </a:srgbClr>
                  </a:outerShdw>
                </a:effectLst>
              </a:rPr>
              <a:t>Commitment Costs</a:t>
            </a:r>
            <a:endParaRPr lang="en-US" sz="2000" b="1" dirty="0">
              <a:solidFill>
                <a:srgbClr val="EE3A2E"/>
              </a:solidFill>
              <a:effectLst>
                <a:outerShdw blurRad="50800" dist="38100" dir="2700000" algn="tl" rotWithShape="0">
                  <a:srgbClr val="000000">
                    <a:alpha val="79000"/>
                  </a:srgbClr>
                </a:outerShdw>
              </a:effectLst>
            </a:endParaRPr>
          </a:p>
        </p:txBody>
      </p:sp>
    </p:spTree>
    <p:extLst>
      <p:ext uri="{BB962C8B-B14F-4D97-AF65-F5344CB8AC3E}">
        <p14:creationId xmlns:p14="http://schemas.microsoft.com/office/powerpoint/2010/main" val="16969357"/>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
          <p:cNvSpPr>
            <a:spLocks/>
          </p:cNvSpPr>
          <p:nvPr/>
        </p:nvSpPr>
        <p:spPr bwMode="auto">
          <a:xfrm>
            <a:off x="5646265" y="3186055"/>
            <a:ext cx="995150" cy="53006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9" name="Freeform 7"/>
          <p:cNvSpPr>
            <a:spLocks/>
          </p:cNvSpPr>
          <p:nvPr/>
        </p:nvSpPr>
        <p:spPr bwMode="auto">
          <a:xfrm>
            <a:off x="4807675" y="3133758"/>
            <a:ext cx="857988" cy="715163"/>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1" name="Freeform 6"/>
          <p:cNvSpPr>
            <a:spLocks/>
          </p:cNvSpPr>
          <p:nvPr/>
        </p:nvSpPr>
        <p:spPr bwMode="auto">
          <a:xfrm>
            <a:off x="5021916" y="1943652"/>
            <a:ext cx="734441" cy="82011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2" name="Freeform 7"/>
          <p:cNvSpPr>
            <a:spLocks/>
          </p:cNvSpPr>
          <p:nvPr/>
        </p:nvSpPr>
        <p:spPr bwMode="auto">
          <a:xfrm>
            <a:off x="5310341" y="2712327"/>
            <a:ext cx="559008" cy="940127"/>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4" name="Freeform 3053"/>
          <p:cNvSpPr>
            <a:spLocks/>
          </p:cNvSpPr>
          <p:nvPr/>
        </p:nvSpPr>
        <p:spPr bwMode="auto">
          <a:xfrm>
            <a:off x="7356129" y="1817983"/>
            <a:ext cx="145935" cy="535740"/>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5" name="Freeform 3054"/>
          <p:cNvSpPr>
            <a:spLocks/>
          </p:cNvSpPr>
          <p:nvPr/>
        </p:nvSpPr>
        <p:spPr bwMode="auto">
          <a:xfrm>
            <a:off x="6711096" y="1770299"/>
            <a:ext cx="875610" cy="765743"/>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6" name="Freeform 3055"/>
          <p:cNvSpPr>
            <a:spLocks/>
          </p:cNvSpPr>
          <p:nvPr/>
        </p:nvSpPr>
        <p:spPr bwMode="auto">
          <a:xfrm>
            <a:off x="7723886" y="1963839"/>
            <a:ext cx="58374" cy="39269"/>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7" name="Freeform 3056"/>
          <p:cNvSpPr>
            <a:spLocks/>
          </p:cNvSpPr>
          <p:nvPr/>
        </p:nvSpPr>
        <p:spPr bwMode="auto">
          <a:xfrm>
            <a:off x="7540007" y="1156022"/>
            <a:ext cx="545797" cy="841476"/>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0" name="Freeform 3057"/>
          <p:cNvSpPr>
            <a:spLocks/>
          </p:cNvSpPr>
          <p:nvPr/>
        </p:nvSpPr>
        <p:spPr bwMode="auto">
          <a:xfrm>
            <a:off x="7347373" y="1711396"/>
            <a:ext cx="172204" cy="474032"/>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3" name="Freeform 3058"/>
          <p:cNvSpPr>
            <a:spLocks/>
          </p:cNvSpPr>
          <p:nvPr/>
        </p:nvSpPr>
        <p:spPr bwMode="auto">
          <a:xfrm>
            <a:off x="7499145" y="1652493"/>
            <a:ext cx="286032" cy="521715"/>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66" name="Freeform 3059"/>
          <p:cNvSpPr>
            <a:spLocks/>
          </p:cNvSpPr>
          <p:nvPr/>
        </p:nvSpPr>
        <p:spPr bwMode="auto">
          <a:xfrm>
            <a:off x="7493307" y="2207867"/>
            <a:ext cx="242252" cy="25524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9" name="Freeform 3060"/>
          <p:cNvSpPr>
            <a:spLocks/>
          </p:cNvSpPr>
          <p:nvPr/>
        </p:nvSpPr>
        <p:spPr bwMode="auto">
          <a:xfrm>
            <a:off x="7469959" y="2059206"/>
            <a:ext cx="487423" cy="213173"/>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blipFill rotWithShape="1">
            <a:blip r:embed="rId3"/>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grpSp>
        <p:nvGrpSpPr>
          <p:cNvPr id="5" name="Gruppe 312"/>
          <p:cNvGrpSpPr/>
          <p:nvPr/>
        </p:nvGrpSpPr>
        <p:grpSpPr>
          <a:xfrm>
            <a:off x="1140301" y="1351701"/>
            <a:ext cx="6689148" cy="4437419"/>
            <a:chOff x="1449633" y="664433"/>
            <a:chExt cx="6841620" cy="4722672"/>
          </a:xfrm>
          <a:gradFill flip="none" rotWithShape="1">
            <a:gsLst>
              <a:gs pos="0">
                <a:schemeClr val="accent1">
                  <a:lumMod val="50000"/>
                </a:schemeClr>
              </a:gs>
              <a:gs pos="100000">
                <a:schemeClr val="tx1">
                  <a:lumMod val="95000"/>
                </a:schemeClr>
              </a:gs>
            </a:gsLst>
            <a:lin ang="13500000" scaled="1"/>
            <a:tileRect/>
          </a:gradFill>
        </p:grpSpPr>
        <p:grpSp>
          <p:nvGrpSpPr>
            <p:cNvPr id="6" name="Group 3052"/>
            <p:cNvGrpSpPr>
              <a:grpSpLocks/>
            </p:cNvGrpSpPr>
            <p:nvPr/>
          </p:nvGrpSpPr>
          <p:grpSpPr bwMode="auto">
            <a:xfrm>
              <a:off x="1449633" y="664433"/>
              <a:ext cx="6841620" cy="4644660"/>
              <a:chOff x="698" y="593"/>
              <a:chExt cx="4584" cy="3112"/>
            </a:xfrm>
            <a:grpFill/>
          </p:grpSpPr>
          <p:sp>
            <p:nvSpPr>
              <p:cNvPr id="85"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6"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87"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8"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89"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90" name="Freeform 2858"/>
              <p:cNvSpPr>
                <a:spLocks/>
              </p:cNvSpPr>
              <p:nvPr/>
            </p:nvSpPr>
            <p:spPr bwMode="auto">
              <a:xfrm>
                <a:off x="3342" y="2335"/>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1"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2"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3"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4"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5"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96"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7"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8"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9"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0"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101"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2"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3"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4"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105"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6"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7"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8"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9" name="Rectangle 2877"/>
              <p:cNvSpPr>
                <a:spLocks noChangeArrowheads="1"/>
              </p:cNvSpPr>
              <p:nvPr/>
            </p:nvSpPr>
            <p:spPr bwMode="auto">
              <a:xfrm>
                <a:off x="4022" y="3015"/>
                <a:ext cx="2"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10"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1"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2"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3"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4"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5"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6"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7"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8"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9" name="Rectangle 2887"/>
              <p:cNvSpPr>
                <a:spLocks noChangeArrowheads="1"/>
              </p:cNvSpPr>
              <p:nvPr/>
            </p:nvSpPr>
            <p:spPr bwMode="auto">
              <a:xfrm>
                <a:off x="882" y="917"/>
                <a:ext cx="6" cy="6"/>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20"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1" name="Rectangle 2889"/>
              <p:cNvSpPr>
                <a:spLocks noChangeArrowheads="1"/>
              </p:cNvSpPr>
              <p:nvPr/>
            </p:nvSpPr>
            <p:spPr bwMode="auto">
              <a:xfrm>
                <a:off x="766" y="1433"/>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22"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3"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4"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5"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6"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7"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8"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9"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0"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1" name="Rectangle 2899"/>
              <p:cNvSpPr>
                <a:spLocks noChangeArrowheads="1"/>
              </p:cNvSpPr>
              <p:nvPr/>
            </p:nvSpPr>
            <p:spPr bwMode="auto">
              <a:xfrm>
                <a:off x="1496" y="2219"/>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2"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3"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4"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5" name="Rectangle 2903"/>
              <p:cNvSpPr>
                <a:spLocks noChangeArrowheads="1"/>
              </p:cNvSpPr>
              <p:nvPr/>
            </p:nvSpPr>
            <p:spPr bwMode="auto">
              <a:xfrm>
                <a:off x="2628" y="1951"/>
                <a:ext cx="1"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6" name="Rectangle 2904"/>
              <p:cNvSpPr>
                <a:spLocks noChangeArrowheads="1"/>
              </p:cNvSpPr>
              <p:nvPr/>
            </p:nvSpPr>
            <p:spPr bwMode="auto">
              <a:xfrm>
                <a:off x="2634" y="2307"/>
                <a:ext cx="4"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7"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8"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9" name="Rectangle 2907"/>
              <p:cNvSpPr>
                <a:spLocks noChangeArrowheads="1"/>
              </p:cNvSpPr>
              <p:nvPr/>
            </p:nvSpPr>
            <p:spPr bwMode="auto">
              <a:xfrm>
                <a:off x="2472" y="1335"/>
                <a:ext cx="2"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0"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1"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2" name="Rectangle 2910"/>
              <p:cNvSpPr>
                <a:spLocks noChangeArrowheads="1"/>
              </p:cNvSpPr>
              <p:nvPr/>
            </p:nvSpPr>
            <p:spPr bwMode="auto">
              <a:xfrm>
                <a:off x="2472" y="1583"/>
                <a:ext cx="1"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3"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4"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5"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6" name="Rectangle 2914"/>
              <p:cNvSpPr>
                <a:spLocks noChangeArrowheads="1"/>
              </p:cNvSpPr>
              <p:nvPr/>
            </p:nvSpPr>
            <p:spPr bwMode="auto">
              <a:xfrm>
                <a:off x="3556" y="1865"/>
                <a:ext cx="2"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7"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8"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9"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0"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1" name="Rectangle 2919"/>
              <p:cNvSpPr>
                <a:spLocks noChangeArrowheads="1"/>
              </p:cNvSpPr>
              <p:nvPr/>
            </p:nvSpPr>
            <p:spPr bwMode="auto">
              <a:xfrm>
                <a:off x="2472" y="1231"/>
                <a:ext cx="2"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52"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3"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4"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5"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6"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7"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8"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9"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0"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1"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2" name="Rectangle 2930"/>
              <p:cNvSpPr>
                <a:spLocks noChangeArrowheads="1"/>
              </p:cNvSpPr>
              <p:nvPr/>
            </p:nvSpPr>
            <p:spPr bwMode="auto">
              <a:xfrm>
                <a:off x="3338" y="2339"/>
                <a:ext cx="4"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63"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4"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5"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6" name="Rectangle 2934"/>
              <p:cNvSpPr>
                <a:spLocks noChangeArrowheads="1"/>
              </p:cNvSpPr>
              <p:nvPr/>
            </p:nvSpPr>
            <p:spPr bwMode="auto">
              <a:xfrm>
                <a:off x="3410" y="2759"/>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67"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8"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9" name="Rectangle 2937"/>
              <p:cNvSpPr>
                <a:spLocks noChangeArrowheads="1"/>
              </p:cNvSpPr>
              <p:nvPr/>
            </p:nvSpPr>
            <p:spPr bwMode="auto">
              <a:xfrm>
                <a:off x="3792" y="2375"/>
                <a:ext cx="4"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70"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1"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2"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3"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4"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5"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6"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7"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8"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9"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0"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1"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2"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3"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4"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5"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6"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7"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8"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9" name="Rectangle 2957"/>
              <p:cNvSpPr>
                <a:spLocks noChangeArrowheads="1"/>
              </p:cNvSpPr>
              <p:nvPr/>
            </p:nvSpPr>
            <p:spPr bwMode="auto">
              <a:xfrm>
                <a:off x="4522" y="1677"/>
                <a:ext cx="1"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0"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1"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2"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3" name="Rectangle 2961"/>
              <p:cNvSpPr>
                <a:spLocks noChangeArrowheads="1"/>
              </p:cNvSpPr>
              <p:nvPr/>
            </p:nvSpPr>
            <p:spPr bwMode="auto">
              <a:xfrm>
                <a:off x="5072" y="1723"/>
                <a:ext cx="2"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4" name="Rectangle 2962"/>
              <p:cNvSpPr>
                <a:spLocks noChangeArrowheads="1"/>
              </p:cNvSpPr>
              <p:nvPr/>
            </p:nvSpPr>
            <p:spPr bwMode="auto">
              <a:xfrm>
                <a:off x="4944" y="1587"/>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5"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6"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7"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8"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9"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0"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1"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2" name="Rectangle 2970"/>
              <p:cNvSpPr>
                <a:spLocks noChangeArrowheads="1"/>
              </p:cNvSpPr>
              <p:nvPr/>
            </p:nvSpPr>
            <p:spPr bwMode="auto">
              <a:xfrm>
                <a:off x="5220" y="1347"/>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203"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4"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5"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6"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207"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8"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9"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0"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1"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2"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3"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4"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5"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6"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7"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8"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9"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0"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2"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3"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24"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blipFill rotWithShape="1">
                <a:blip r:embed="rId2"/>
                <a:tile tx="0" ty="0" sx="100000" sy="100000" flip="none" algn="tl"/>
              </a:blipFill>
              <a:ln w="6350">
                <a:solidFill>
                  <a:schemeClr val="bg1"/>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25"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6"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27" name="Freeform 2998"/>
              <p:cNvSpPr>
                <a:spLocks/>
              </p:cNvSpPr>
              <p:nvPr/>
            </p:nvSpPr>
            <p:spPr bwMode="auto">
              <a:xfrm>
                <a:off x="3010"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00384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28"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9"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0"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1"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2"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3"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4"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5"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6"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7"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8"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9"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0"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1"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2"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3"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4"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5"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6" name="Freeform 3019"/>
              <p:cNvSpPr>
                <a:spLocks/>
              </p:cNvSpPr>
              <p:nvPr/>
            </p:nvSpPr>
            <p:spPr bwMode="auto">
              <a:xfrm>
                <a:off x="4431"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47"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8"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9"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0"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1"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2"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3" name="Freeform 3026"/>
              <p:cNvSpPr>
                <a:spLocks/>
              </p:cNvSpPr>
              <p:nvPr/>
            </p:nvSpPr>
            <p:spPr bwMode="auto">
              <a:xfrm>
                <a:off x="4049"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54"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5"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6"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7"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8"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9"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0"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1"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2"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3"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4"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5"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6"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7"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8"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69"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0"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1"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2"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3" name="Freeform 3046"/>
              <p:cNvSpPr>
                <a:spLocks/>
              </p:cNvSpPr>
              <p:nvPr/>
            </p:nvSpPr>
            <p:spPr bwMode="auto">
              <a:xfrm>
                <a:off x="4951"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005364"/>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74"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5"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6"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7"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8"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grpSp>
        <p:sp>
          <p:nvSpPr>
            <p:cNvPr id="84" name="Line 3080"/>
            <p:cNvSpPr>
              <a:spLocks noChangeShapeType="1"/>
            </p:cNvSpPr>
            <p:nvPr/>
          </p:nvSpPr>
          <p:spPr bwMode="auto">
            <a:xfrm>
              <a:off x="4360909" y="5385612"/>
              <a:ext cx="1493" cy="1493"/>
            </a:xfrm>
            <a:prstGeom prst="line">
              <a:avLst/>
            </a:pr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grpSp>
      <p:sp>
        <p:nvSpPr>
          <p:cNvPr id="75" name="Line 3117"/>
          <p:cNvSpPr>
            <a:spLocks noChangeShapeType="1"/>
          </p:cNvSpPr>
          <p:nvPr/>
        </p:nvSpPr>
        <p:spPr bwMode="auto">
          <a:xfrm>
            <a:off x="7493307" y="1750665"/>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round/>
            <a:headEnd/>
            <a:tailEnd/>
          </a:ln>
        </p:spPr>
        <p:txBody>
          <a:bodyPr/>
          <a:lstStyle/>
          <a:p>
            <a:pPr>
              <a:defRPr/>
            </a:pPr>
            <a:endParaRPr lang="da-DK">
              <a:solidFill>
                <a:schemeClr val="tx2"/>
              </a:solidFill>
              <a:ea typeface="ＭＳ Ｐゴシック" pitchFamily="-97" charset="-128"/>
            </a:endParaRPr>
          </a:p>
        </p:txBody>
      </p:sp>
      <p:sp>
        <p:nvSpPr>
          <p:cNvPr id="78" name="Line 3118"/>
          <p:cNvSpPr>
            <a:spLocks noChangeShapeType="1"/>
          </p:cNvSpPr>
          <p:nvPr/>
        </p:nvSpPr>
        <p:spPr bwMode="auto">
          <a:xfrm>
            <a:off x="7493307" y="1750665"/>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round/>
            <a:headEnd/>
            <a:tailEnd/>
          </a:ln>
        </p:spPr>
        <p:txBody>
          <a:bodyPr/>
          <a:lstStyle/>
          <a:p>
            <a:pPr>
              <a:defRPr/>
            </a:pPr>
            <a:endParaRPr lang="da-DK">
              <a:solidFill>
                <a:schemeClr val="tx2"/>
              </a:solidFill>
              <a:ea typeface="ＭＳ Ｐゴシック" pitchFamily="-97" charset="-128"/>
            </a:endParaRPr>
          </a:p>
        </p:txBody>
      </p:sp>
      <p:sp>
        <p:nvSpPr>
          <p:cNvPr id="81" name="Line 3119"/>
          <p:cNvSpPr>
            <a:spLocks noChangeShapeType="1"/>
          </p:cNvSpPr>
          <p:nvPr/>
        </p:nvSpPr>
        <p:spPr bwMode="auto">
          <a:xfrm>
            <a:off x="7423259" y="2564091"/>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2" name="Line 3120"/>
          <p:cNvSpPr>
            <a:spLocks noChangeShapeType="1"/>
          </p:cNvSpPr>
          <p:nvPr/>
        </p:nvSpPr>
        <p:spPr bwMode="auto">
          <a:xfrm>
            <a:off x="7779340" y="2364942"/>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99" name="Freeform 2992"/>
          <p:cNvSpPr>
            <a:spLocks/>
          </p:cNvSpPr>
          <p:nvPr/>
        </p:nvSpPr>
        <p:spPr bwMode="auto">
          <a:xfrm>
            <a:off x="2375513" y="1542922"/>
            <a:ext cx="1347789" cy="896844"/>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9" name="Freeform 2998"/>
          <p:cNvSpPr>
            <a:spLocks/>
          </p:cNvSpPr>
          <p:nvPr/>
        </p:nvSpPr>
        <p:spPr bwMode="auto">
          <a:xfrm>
            <a:off x="4521998" y="1690568"/>
            <a:ext cx="855114" cy="894700"/>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blipFill rotWithShape="1">
            <a:blip r:embed="rId2"/>
            <a:tile tx="0" ty="0" sx="100000" sy="100000" flip="none" algn="tl"/>
          </a:blipFill>
          <a:ln>
            <a:solidFill>
              <a:srgbClr val="BBE0E3"/>
            </a:solidFill>
            <a:headEnd/>
            <a:tailEnd/>
          </a:ln>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4" name="Freeform 3046"/>
          <p:cNvSpPr>
            <a:spLocks/>
          </p:cNvSpPr>
          <p:nvPr/>
        </p:nvSpPr>
        <p:spPr bwMode="auto">
          <a:xfrm>
            <a:off x="7352964" y="2480272"/>
            <a:ext cx="201375" cy="375830"/>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5" name="Freeform 3019"/>
          <p:cNvSpPr>
            <a:spLocks/>
          </p:cNvSpPr>
          <p:nvPr/>
        </p:nvSpPr>
        <p:spPr bwMode="auto">
          <a:xfrm>
            <a:off x="6602741" y="3724698"/>
            <a:ext cx="639146" cy="530089"/>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6" name="Freeform 3026"/>
          <p:cNvSpPr>
            <a:spLocks/>
          </p:cNvSpPr>
          <p:nvPr/>
        </p:nvSpPr>
        <p:spPr bwMode="auto">
          <a:xfrm>
            <a:off x="6036731" y="4501435"/>
            <a:ext cx="1351255" cy="9339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7" name="Pladsholder til tekst 1"/>
          <p:cNvSpPr txBox="1">
            <a:spLocks/>
          </p:cNvSpPr>
          <p:nvPr/>
        </p:nvSpPr>
        <p:spPr bwMode="auto">
          <a:xfrm>
            <a:off x="-1" y="257419"/>
            <a:ext cx="9078571" cy="610364"/>
          </a:xfrm>
          <a:prstGeom prst="rect">
            <a:avLst/>
          </a:prstGeom>
          <a:noFill/>
          <a:ln w="9525">
            <a:noFill/>
            <a:miter lim="800000"/>
            <a:headEnd/>
            <a:tailEnd/>
          </a:ln>
        </p:spPr>
        <p:txBody>
          <a:bodyPr anchor="b"/>
          <a:lstStyle/>
          <a:p>
            <a:pPr eaLnBrk="0" hangingPunct="0">
              <a:spcBef>
                <a:spcPct val="20000"/>
              </a:spcBef>
              <a:buFont typeface="Arial" charset="0"/>
              <a:buNone/>
            </a:pPr>
            <a:r>
              <a:rPr lang="da-DK" sz="3600" dirty="0" err="1" smtClean="0">
                <a:solidFill>
                  <a:srgbClr val="FFFFFF"/>
                </a:solidFill>
                <a:latin typeface="Calibri" pitchFamily="34" charset="0"/>
              </a:rPr>
              <a:t>Twenty</a:t>
            </a:r>
            <a:r>
              <a:rPr lang="da-DK" sz="3600" dirty="0" smtClean="0">
                <a:solidFill>
                  <a:srgbClr val="FFFFFF"/>
                </a:solidFill>
                <a:latin typeface="Calibri" pitchFamily="34" charset="0"/>
              </a:rPr>
              <a:t> States +  DC with </a:t>
            </a:r>
            <a:r>
              <a:rPr lang="da-DK" sz="3600" dirty="0" err="1" smtClean="0">
                <a:solidFill>
                  <a:srgbClr val="FFFFFF"/>
                </a:solidFill>
                <a:latin typeface="Calibri" pitchFamily="34" charset="0"/>
              </a:rPr>
              <a:t>Commitment</a:t>
            </a:r>
            <a:endParaRPr lang="da-DK" sz="3600" dirty="0">
              <a:solidFill>
                <a:srgbClr val="FFFFFF"/>
              </a:solidFill>
              <a:latin typeface="Calibri" pitchFamily="34" charset="0"/>
            </a:endParaRPr>
          </a:p>
        </p:txBody>
      </p:sp>
      <p:cxnSp>
        <p:nvCxnSpPr>
          <p:cNvPr id="8" name="Straight Connector 7"/>
          <p:cNvCxnSpPr/>
          <p:nvPr/>
        </p:nvCxnSpPr>
        <p:spPr>
          <a:xfrm>
            <a:off x="7269102" y="2972820"/>
            <a:ext cx="472793" cy="179501"/>
          </a:xfrm>
          <a:prstGeom prst="line">
            <a:avLst/>
          </a:prstGeom>
          <a:ln>
            <a:solidFill>
              <a:srgbClr val="E3AEC8"/>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75746" y="3012726"/>
            <a:ext cx="406932" cy="276999"/>
          </a:xfrm>
          <a:prstGeom prst="rect">
            <a:avLst/>
          </a:prstGeom>
          <a:noFill/>
        </p:spPr>
        <p:txBody>
          <a:bodyPr wrap="none" rtlCol="0">
            <a:spAutoFit/>
          </a:bodyPr>
          <a:lstStyle/>
          <a:p>
            <a:r>
              <a:rPr lang="en-US" sz="1200" dirty="0" smtClean="0">
                <a:blipFill rotWithShape="0">
                  <a:blip r:embed="rId2"/>
                  <a:tile tx="0" ty="0" sx="100000" sy="100000" flip="none" algn="tl"/>
                </a:blipFill>
              </a:rPr>
              <a:t>DC</a:t>
            </a:r>
            <a:endParaRPr lang="en-US" sz="1200" dirty="0">
              <a:blipFill rotWithShape="0">
                <a:blip r:embed="rId2"/>
                <a:tile tx="0" ty="0" sx="100000" sy="100000" flip="none" algn="tl"/>
              </a:blipFill>
            </a:endParaRPr>
          </a:p>
        </p:txBody>
      </p:sp>
      <p:sp>
        <p:nvSpPr>
          <p:cNvPr id="280" name="Freeform 3060"/>
          <p:cNvSpPr>
            <a:spLocks/>
          </p:cNvSpPr>
          <p:nvPr/>
        </p:nvSpPr>
        <p:spPr bwMode="auto">
          <a:xfrm rot="883801">
            <a:off x="7457326" y="2060856"/>
            <a:ext cx="487423" cy="213173"/>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blipFill rotWithShape="1">
            <a:blip r:embed="rId3"/>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Tree>
    <p:extLst>
      <p:ext uri="{BB962C8B-B14F-4D97-AF65-F5344CB8AC3E}">
        <p14:creationId xmlns:p14="http://schemas.microsoft.com/office/powerpoint/2010/main" val="398008252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5" nodeType="clickEffect">
                                  <p:stCondLst>
                                    <p:cond delay="0"/>
                                  </p:stCondLst>
                                  <p:childTnLst>
                                    <p:set>
                                      <p:cBhvr>
                                        <p:cTn id="6" dur="1" fill="hold">
                                          <p:stCondLst>
                                            <p:cond delay="0"/>
                                          </p:stCondLst>
                                        </p:cTn>
                                        <p:tgtEl>
                                          <p:spTgt spid="28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hidden"/>
                                      </p:to>
                                    </p:set>
                                  </p:childTnLst>
                                </p:cTn>
                              </p:par>
                            </p:childTnLst>
                          </p:cTn>
                        </p:par>
                        <p:par>
                          <p:cTn id="9" fill="hold">
                            <p:stCondLst>
                              <p:cond delay="0"/>
                            </p:stCondLst>
                            <p:childTnLst>
                              <p:par>
                                <p:cTn id="10" presetID="42" presetClass="path" presetSubtype="0" accel="50000" decel="50000" fill="hold" grpId="1" nodeType="afterEffect">
                                  <p:stCondLst>
                                    <p:cond delay="0"/>
                                  </p:stCondLst>
                                  <p:childTnLst>
                                    <p:animMotion origin="layout" path="M 2.87253E-6 -1.57517E-7 L -0.31035 0.12115 " pathEditMode="relative" rAng="0" ptsTypes="AA">
                                      <p:cBhvr>
                                        <p:cTn id="11" dur="1000" fill="hold"/>
                                        <p:tgtEl>
                                          <p:spTgt spid="280"/>
                                        </p:tgtEl>
                                        <p:attrNameLst>
                                          <p:attrName>ppt_x</p:attrName>
                                          <p:attrName>ppt_y</p:attrName>
                                        </p:attrNameLst>
                                      </p:cBhvr>
                                      <p:rCtr x="-15526" y="6046"/>
                                    </p:animMotion>
                                  </p:childTnLst>
                                </p:cTn>
                              </p:par>
                              <p:par>
                                <p:cTn id="12" presetID="6" presetClass="emph" presetSubtype="0" fill="hold" grpId="0" nodeType="withEffect">
                                  <p:stCondLst>
                                    <p:cond delay="0"/>
                                  </p:stCondLst>
                                  <p:childTnLst>
                                    <p:animScale>
                                      <p:cBhvr>
                                        <p:cTn id="13" dur="500" fill="hold"/>
                                        <p:tgtEl>
                                          <p:spTgt spid="280"/>
                                        </p:tgtEl>
                                      </p:cBhvr>
                                      <p:by x="150000" y="150000"/>
                                    </p:animScale>
                                  </p:childTnLst>
                                </p:cTn>
                              </p:par>
                            </p:childTnLst>
                          </p:cTn>
                        </p:par>
                        <p:par>
                          <p:cTn id="14" fill="hold">
                            <p:stCondLst>
                              <p:cond delay="1000"/>
                            </p:stCondLst>
                            <p:childTnLst>
                              <p:par>
                                <p:cTn id="15" presetID="6" presetClass="emph" presetSubtype="0" fill="hold" grpId="2" nodeType="afterEffect">
                                  <p:stCondLst>
                                    <p:cond delay="0"/>
                                  </p:stCondLst>
                                  <p:childTnLst>
                                    <p:animScale>
                                      <p:cBhvr>
                                        <p:cTn id="16" dur="500" fill="hold"/>
                                        <p:tgtEl>
                                          <p:spTgt spid="280"/>
                                        </p:tgtEl>
                                      </p:cBhvr>
                                      <p:by x="150000" y="150000"/>
                                    </p:animScale>
                                  </p:childTnLst>
                                </p:cTn>
                              </p:par>
                            </p:childTnLst>
                          </p:cTn>
                        </p:par>
                        <p:par>
                          <p:cTn id="17" fill="hold">
                            <p:stCondLst>
                              <p:cond delay="1500"/>
                            </p:stCondLst>
                            <p:childTnLst>
                              <p:par>
                                <p:cTn id="18" presetID="6" presetClass="emph" presetSubtype="0" fill="hold" grpId="3" nodeType="afterEffect">
                                  <p:stCondLst>
                                    <p:cond delay="0"/>
                                  </p:stCondLst>
                                  <p:childTnLst>
                                    <p:animScale>
                                      <p:cBhvr>
                                        <p:cTn id="19" dur="500" fill="hold"/>
                                        <p:tgtEl>
                                          <p:spTgt spid="280"/>
                                        </p:tgtEl>
                                      </p:cBhvr>
                                      <p:by x="150000" y="150000"/>
                                    </p:animScale>
                                  </p:childTnLst>
                                </p:cTn>
                              </p:par>
                            </p:childTnLst>
                          </p:cTn>
                        </p:par>
                        <p:par>
                          <p:cTn id="20" fill="hold">
                            <p:stCondLst>
                              <p:cond delay="2000"/>
                            </p:stCondLst>
                            <p:childTnLst>
                              <p:par>
                                <p:cTn id="21" presetID="6" presetClass="emph" presetSubtype="0" fill="hold" grpId="4" nodeType="afterEffect">
                                  <p:stCondLst>
                                    <p:cond delay="0"/>
                                  </p:stCondLst>
                                  <p:childTnLst>
                                    <p:animScale>
                                      <p:cBhvr>
                                        <p:cTn id="22" dur="500" fill="hold"/>
                                        <p:tgtEl>
                                          <p:spTgt spid="28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280" grpId="0" animBg="1"/>
      <p:bldP spid="280" grpId="1" animBg="1"/>
      <p:bldP spid="280" grpId="2" animBg="1"/>
      <p:bldP spid="280" grpId="3" animBg="1"/>
      <p:bldP spid="280" grpId="4" animBg="1"/>
      <p:bldP spid="280" grpId="5"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 ma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55" y="1002531"/>
            <a:ext cx="7574866" cy="4753615"/>
          </a:xfrm>
          <a:prstGeom prst="rect">
            <a:avLst/>
          </a:prstGeom>
        </p:spPr>
      </p:pic>
      <p:sp>
        <p:nvSpPr>
          <p:cNvPr id="4" name="Title 3"/>
          <p:cNvSpPr>
            <a:spLocks noGrp="1"/>
          </p:cNvSpPr>
          <p:nvPr>
            <p:ph type="title"/>
          </p:nvPr>
        </p:nvSpPr>
        <p:spPr>
          <a:xfrm>
            <a:off x="786457" y="4819703"/>
            <a:ext cx="4422191" cy="1362075"/>
          </a:xfrm>
          <a:solidFill>
            <a:srgbClr val="4F4F4F"/>
          </a:solidFill>
        </p:spPr>
        <p:txBody>
          <a:bodyPr/>
          <a:lstStyle/>
          <a:p>
            <a:r>
              <a:rPr lang="en-US" sz="3600" dirty="0" smtClean="0">
                <a:effectLst>
                  <a:outerShdw dist="25400" dir="2700000" algn="tl" rotWithShape="0">
                    <a:srgbClr val="000000"/>
                  </a:outerShdw>
                </a:effectLst>
              </a:rPr>
              <a:t>SDP History and</a:t>
            </a:r>
            <a:br>
              <a:rPr lang="en-US" sz="3600" dirty="0" smtClean="0">
                <a:effectLst>
                  <a:outerShdw dist="25400" dir="2700000" algn="tl" rotWithShape="0">
                    <a:srgbClr val="000000"/>
                  </a:outerShdw>
                </a:effectLst>
              </a:rPr>
            </a:br>
            <a:r>
              <a:rPr lang="en-US" sz="3600" dirty="0" smtClean="0">
                <a:effectLst>
                  <a:outerShdw dist="25400" dir="2700000" algn="tl" rotWithShape="0">
                    <a:srgbClr val="000000"/>
                  </a:outerShdw>
                </a:effectLst>
              </a:rPr>
              <a:t>Process in Ma</a:t>
            </a:r>
            <a:endParaRPr lang="en-US" sz="3600" dirty="0">
              <a:effectLst>
                <a:outerShdw dist="25400" dir="2700000" algn="tl" rotWithShape="0">
                  <a:srgbClr val="000000"/>
                </a:outerShdw>
              </a:effectLst>
            </a:endParaRPr>
          </a:p>
        </p:txBody>
      </p:sp>
      <p:sp>
        <p:nvSpPr>
          <p:cNvPr id="5" name="Text Placeholder 4"/>
          <p:cNvSpPr>
            <a:spLocks noGrp="1"/>
          </p:cNvSpPr>
          <p:nvPr>
            <p:ph type="body" idx="1"/>
          </p:nvPr>
        </p:nvSpPr>
        <p:spPr>
          <a:xfrm>
            <a:off x="773629" y="3305384"/>
            <a:ext cx="7772400" cy="1500187"/>
          </a:xfrm>
        </p:spPr>
        <p:txBody>
          <a:bodyPr/>
          <a:lstStyle/>
          <a:p>
            <a:r>
              <a:rPr lang="en-US" dirty="0" smtClean="0"/>
              <a:t>Part III</a:t>
            </a:r>
            <a:endParaRPr lang="en-US" dirty="0"/>
          </a:p>
        </p:txBody>
      </p:sp>
    </p:spTree>
    <p:extLst>
      <p:ext uri="{BB962C8B-B14F-4D97-AF65-F5344CB8AC3E}">
        <p14:creationId xmlns:p14="http://schemas.microsoft.com/office/powerpoint/2010/main" val="2072005325"/>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464" y="-4659096"/>
            <a:ext cx="11887246" cy="10011824"/>
            <a:chOff x="-228464" y="-4659096"/>
            <a:chExt cx="11887246" cy="10011824"/>
          </a:xfrm>
        </p:grpSpPr>
        <p:pic>
          <p:nvPicPr>
            <p:cNvPr id="3" name="Picture 2" descr="seventh_power_prt_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60" y="-4659096"/>
              <a:ext cx="5329877" cy="9442398"/>
            </a:xfrm>
            <a:prstGeom prst="rect">
              <a:avLst/>
            </a:prstGeom>
          </p:spPr>
        </p:pic>
        <p:pic>
          <p:nvPicPr>
            <p:cNvPr id="4" name="Picture 3" descr="seventh_power_prt_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236" y="-4258502"/>
              <a:ext cx="5411546" cy="9006356"/>
            </a:xfrm>
            <a:prstGeom prst="rect">
              <a:avLst/>
            </a:prstGeom>
          </p:spPr>
        </p:pic>
        <p:grpSp>
          <p:nvGrpSpPr>
            <p:cNvPr id="5" name="Group 4"/>
            <p:cNvGrpSpPr/>
            <p:nvPr/>
          </p:nvGrpSpPr>
          <p:grpSpPr>
            <a:xfrm>
              <a:off x="-228464" y="4180394"/>
              <a:ext cx="9477868" cy="502333"/>
              <a:chOff x="-247562" y="3617062"/>
              <a:chExt cx="9391562" cy="502333"/>
            </a:xfrm>
          </p:grpSpPr>
          <p:sp>
            <p:nvSpPr>
              <p:cNvPr id="30" name="Line 94"/>
              <p:cNvSpPr>
                <a:spLocks noChangeShapeType="1"/>
              </p:cNvSpPr>
              <p:nvPr/>
            </p:nvSpPr>
            <p:spPr bwMode="auto">
              <a:xfrm>
                <a:off x="13850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95"/>
              <p:cNvSpPr>
                <a:spLocks noChangeShapeType="1"/>
              </p:cNvSpPr>
              <p:nvPr/>
            </p:nvSpPr>
            <p:spPr bwMode="auto">
              <a:xfrm>
                <a:off x="35244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96"/>
              <p:cNvSpPr>
                <a:spLocks noChangeShapeType="1"/>
              </p:cNvSpPr>
              <p:nvPr/>
            </p:nvSpPr>
            <p:spPr bwMode="auto">
              <a:xfrm>
                <a:off x="56638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97"/>
              <p:cNvSpPr>
                <a:spLocks noChangeShapeType="1"/>
              </p:cNvSpPr>
              <p:nvPr/>
            </p:nvSpPr>
            <p:spPr bwMode="auto">
              <a:xfrm>
                <a:off x="78160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98"/>
              <p:cNvSpPr>
                <a:spLocks noChangeShapeType="1"/>
              </p:cNvSpPr>
              <p:nvPr/>
            </p:nvSpPr>
            <p:spPr bwMode="auto">
              <a:xfrm>
                <a:off x="14259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99"/>
              <p:cNvSpPr>
                <a:spLocks noChangeShapeType="1"/>
              </p:cNvSpPr>
              <p:nvPr/>
            </p:nvSpPr>
            <p:spPr bwMode="auto">
              <a:xfrm>
                <a:off x="16399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100"/>
              <p:cNvSpPr>
                <a:spLocks noChangeShapeType="1"/>
              </p:cNvSpPr>
              <p:nvPr/>
            </p:nvSpPr>
            <p:spPr bwMode="auto">
              <a:xfrm>
                <a:off x="121077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01"/>
              <p:cNvSpPr>
                <a:spLocks noChangeShapeType="1"/>
              </p:cNvSpPr>
              <p:nvPr/>
            </p:nvSpPr>
            <p:spPr bwMode="auto">
              <a:xfrm>
                <a:off x="99554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02"/>
              <p:cNvSpPr>
                <a:spLocks noChangeShapeType="1"/>
              </p:cNvSpPr>
              <p:nvPr/>
            </p:nvSpPr>
            <p:spPr bwMode="auto">
              <a:xfrm>
                <a:off x="185387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03"/>
              <p:cNvSpPr>
                <a:spLocks noChangeShapeType="1"/>
              </p:cNvSpPr>
              <p:nvPr/>
            </p:nvSpPr>
            <p:spPr bwMode="auto">
              <a:xfrm>
                <a:off x="33552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04"/>
              <p:cNvSpPr>
                <a:spLocks noChangeShapeType="1"/>
              </p:cNvSpPr>
              <p:nvPr/>
            </p:nvSpPr>
            <p:spPr bwMode="auto">
              <a:xfrm>
                <a:off x="20690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05"/>
              <p:cNvSpPr>
                <a:spLocks noChangeShapeType="1"/>
              </p:cNvSpPr>
              <p:nvPr/>
            </p:nvSpPr>
            <p:spPr bwMode="auto">
              <a:xfrm>
                <a:off x="22830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06"/>
              <p:cNvSpPr>
                <a:spLocks noChangeShapeType="1"/>
              </p:cNvSpPr>
              <p:nvPr/>
            </p:nvSpPr>
            <p:spPr bwMode="auto">
              <a:xfrm>
                <a:off x="249697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07"/>
              <p:cNvSpPr>
                <a:spLocks noChangeShapeType="1"/>
              </p:cNvSpPr>
              <p:nvPr/>
            </p:nvSpPr>
            <p:spPr bwMode="auto">
              <a:xfrm>
                <a:off x="27121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108"/>
              <p:cNvSpPr>
                <a:spLocks noChangeShapeType="1"/>
              </p:cNvSpPr>
              <p:nvPr/>
            </p:nvSpPr>
            <p:spPr bwMode="auto">
              <a:xfrm>
                <a:off x="29261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09"/>
              <p:cNvSpPr>
                <a:spLocks noChangeShapeType="1"/>
              </p:cNvSpPr>
              <p:nvPr/>
            </p:nvSpPr>
            <p:spPr bwMode="auto">
              <a:xfrm>
                <a:off x="31413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110"/>
              <p:cNvSpPr>
                <a:spLocks noChangeShapeType="1"/>
              </p:cNvSpPr>
              <p:nvPr/>
            </p:nvSpPr>
            <p:spPr bwMode="auto">
              <a:xfrm>
                <a:off x="35692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11"/>
              <p:cNvSpPr>
                <a:spLocks noChangeShapeType="1"/>
              </p:cNvSpPr>
              <p:nvPr/>
            </p:nvSpPr>
            <p:spPr bwMode="auto">
              <a:xfrm>
                <a:off x="37844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112"/>
              <p:cNvSpPr>
                <a:spLocks noChangeShapeType="1"/>
              </p:cNvSpPr>
              <p:nvPr/>
            </p:nvSpPr>
            <p:spPr bwMode="auto">
              <a:xfrm>
                <a:off x="39996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113"/>
              <p:cNvSpPr>
                <a:spLocks noChangeShapeType="1"/>
              </p:cNvSpPr>
              <p:nvPr/>
            </p:nvSpPr>
            <p:spPr bwMode="auto">
              <a:xfrm>
                <a:off x="42136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114"/>
              <p:cNvSpPr>
                <a:spLocks noChangeShapeType="1"/>
              </p:cNvSpPr>
              <p:nvPr/>
            </p:nvSpPr>
            <p:spPr bwMode="auto">
              <a:xfrm>
                <a:off x="44288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15"/>
              <p:cNvSpPr>
                <a:spLocks noChangeShapeType="1"/>
              </p:cNvSpPr>
              <p:nvPr/>
            </p:nvSpPr>
            <p:spPr bwMode="auto">
              <a:xfrm>
                <a:off x="46427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116"/>
              <p:cNvSpPr>
                <a:spLocks noChangeShapeType="1"/>
              </p:cNvSpPr>
              <p:nvPr/>
            </p:nvSpPr>
            <p:spPr bwMode="auto">
              <a:xfrm>
                <a:off x="485672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17"/>
              <p:cNvSpPr>
                <a:spLocks noChangeShapeType="1"/>
              </p:cNvSpPr>
              <p:nvPr/>
            </p:nvSpPr>
            <p:spPr bwMode="auto">
              <a:xfrm>
                <a:off x="50719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18"/>
              <p:cNvSpPr>
                <a:spLocks noChangeShapeType="1"/>
              </p:cNvSpPr>
              <p:nvPr/>
            </p:nvSpPr>
            <p:spPr bwMode="auto">
              <a:xfrm>
                <a:off x="52858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19"/>
              <p:cNvSpPr>
                <a:spLocks noChangeShapeType="1"/>
              </p:cNvSpPr>
              <p:nvPr/>
            </p:nvSpPr>
            <p:spPr bwMode="auto">
              <a:xfrm>
                <a:off x="550111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20"/>
              <p:cNvSpPr>
                <a:spLocks noChangeShapeType="1"/>
              </p:cNvSpPr>
              <p:nvPr/>
            </p:nvSpPr>
            <p:spPr bwMode="auto">
              <a:xfrm flipV="1">
                <a:off x="0" y="3717925"/>
                <a:ext cx="9144000" cy="189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Text Box 121"/>
              <p:cNvSpPr txBox="1">
                <a:spLocks noChangeArrowheads="1"/>
              </p:cNvSpPr>
              <p:nvPr/>
            </p:nvSpPr>
            <p:spPr bwMode="auto">
              <a:xfrm>
                <a:off x="-24756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1930</a:t>
                </a:r>
                <a:endParaRPr lang="en-US" sz="1200" dirty="0">
                  <a:latin typeface="Times New Roman" charset="0"/>
                </a:endParaRPr>
              </a:p>
            </p:txBody>
          </p:sp>
          <p:sp>
            <p:nvSpPr>
              <p:cNvPr id="58" name="Text Box 122"/>
              <p:cNvSpPr txBox="1">
                <a:spLocks noChangeArrowheads="1"/>
              </p:cNvSpPr>
              <p:nvPr/>
            </p:nvSpPr>
            <p:spPr bwMode="auto">
              <a:xfrm>
                <a:off x="821560"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1940</a:t>
                </a:r>
                <a:endParaRPr lang="en-US" sz="1200" dirty="0">
                  <a:latin typeface="Times New Roman" charset="0"/>
                </a:endParaRPr>
              </a:p>
            </p:txBody>
          </p:sp>
          <p:sp>
            <p:nvSpPr>
              <p:cNvPr id="59" name="Text Box 123"/>
              <p:cNvSpPr txBox="1">
                <a:spLocks noChangeArrowheads="1"/>
              </p:cNvSpPr>
              <p:nvPr/>
            </p:nvSpPr>
            <p:spPr bwMode="auto">
              <a:xfrm>
                <a:off x="1892171"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1950</a:t>
                </a:r>
                <a:endParaRPr lang="en-US" sz="1200" dirty="0">
                  <a:latin typeface="Times New Roman" charset="0"/>
                </a:endParaRPr>
              </a:p>
            </p:txBody>
          </p:sp>
          <p:sp>
            <p:nvSpPr>
              <p:cNvPr id="60" name="Text Box 124"/>
              <p:cNvSpPr txBox="1">
                <a:spLocks noChangeArrowheads="1"/>
              </p:cNvSpPr>
              <p:nvPr/>
            </p:nvSpPr>
            <p:spPr bwMode="auto">
              <a:xfrm>
                <a:off x="296995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1960</a:t>
                </a:r>
                <a:endParaRPr lang="en-US" sz="1200" dirty="0">
                  <a:latin typeface="Times New Roman" charset="0"/>
                </a:endParaRPr>
              </a:p>
            </p:txBody>
          </p:sp>
          <p:sp>
            <p:nvSpPr>
              <p:cNvPr id="61" name="Text Box 125"/>
              <p:cNvSpPr txBox="1">
                <a:spLocks noChangeArrowheads="1"/>
              </p:cNvSpPr>
              <p:nvPr/>
            </p:nvSpPr>
            <p:spPr bwMode="auto">
              <a:xfrm>
                <a:off x="511963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1980</a:t>
                </a:r>
                <a:endParaRPr lang="en-US" sz="1200" dirty="0">
                  <a:latin typeface="Times New Roman" charset="0"/>
                </a:endParaRPr>
              </a:p>
            </p:txBody>
          </p:sp>
          <p:sp>
            <p:nvSpPr>
              <p:cNvPr id="62" name="Text Box 126"/>
              <p:cNvSpPr txBox="1">
                <a:spLocks noChangeArrowheads="1"/>
              </p:cNvSpPr>
              <p:nvPr/>
            </p:nvSpPr>
            <p:spPr bwMode="auto">
              <a:xfrm>
                <a:off x="4042214"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1970</a:t>
                </a:r>
                <a:endParaRPr lang="en-US" sz="1200" dirty="0">
                  <a:latin typeface="Times New Roman" charset="0"/>
                </a:endParaRPr>
              </a:p>
            </p:txBody>
          </p:sp>
          <p:sp>
            <p:nvSpPr>
              <p:cNvPr id="63" name="Line 128"/>
              <p:cNvSpPr>
                <a:spLocks noChangeShapeType="1"/>
              </p:cNvSpPr>
              <p:nvPr/>
            </p:nvSpPr>
            <p:spPr bwMode="auto">
              <a:xfrm>
                <a:off x="57034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129"/>
              <p:cNvSpPr>
                <a:spLocks noChangeShapeType="1"/>
              </p:cNvSpPr>
              <p:nvPr/>
            </p:nvSpPr>
            <p:spPr bwMode="auto">
              <a:xfrm>
                <a:off x="59173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130"/>
              <p:cNvSpPr>
                <a:spLocks noChangeShapeType="1"/>
              </p:cNvSpPr>
              <p:nvPr/>
            </p:nvSpPr>
            <p:spPr bwMode="auto">
              <a:xfrm>
                <a:off x="61313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31"/>
              <p:cNvSpPr>
                <a:spLocks noChangeShapeType="1"/>
              </p:cNvSpPr>
              <p:nvPr/>
            </p:nvSpPr>
            <p:spPr bwMode="auto">
              <a:xfrm>
                <a:off x="63465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32"/>
              <p:cNvSpPr>
                <a:spLocks noChangeShapeType="1"/>
              </p:cNvSpPr>
              <p:nvPr/>
            </p:nvSpPr>
            <p:spPr bwMode="auto">
              <a:xfrm>
                <a:off x="65604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33"/>
              <p:cNvSpPr>
                <a:spLocks noChangeShapeType="1"/>
              </p:cNvSpPr>
              <p:nvPr/>
            </p:nvSpPr>
            <p:spPr bwMode="auto">
              <a:xfrm>
                <a:off x="677571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Text Box 134"/>
              <p:cNvSpPr txBox="1">
                <a:spLocks noChangeArrowheads="1"/>
              </p:cNvSpPr>
              <p:nvPr/>
            </p:nvSpPr>
            <p:spPr bwMode="auto">
              <a:xfrm>
                <a:off x="6368094" y="3843577"/>
                <a:ext cx="39694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imes New Roman" charset="0"/>
                  </a:rPr>
                  <a:t>1990</a:t>
                </a:r>
              </a:p>
            </p:txBody>
          </p:sp>
          <p:sp>
            <p:nvSpPr>
              <p:cNvPr id="70" name="Line 129"/>
              <p:cNvSpPr>
                <a:spLocks noChangeShapeType="1"/>
              </p:cNvSpPr>
              <p:nvPr/>
            </p:nvSpPr>
            <p:spPr bwMode="auto">
              <a:xfrm>
                <a:off x="698766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130"/>
              <p:cNvSpPr>
                <a:spLocks noChangeShapeType="1"/>
              </p:cNvSpPr>
              <p:nvPr/>
            </p:nvSpPr>
            <p:spPr bwMode="auto">
              <a:xfrm>
                <a:off x="720160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131"/>
              <p:cNvSpPr>
                <a:spLocks noChangeShapeType="1"/>
              </p:cNvSpPr>
              <p:nvPr/>
            </p:nvSpPr>
            <p:spPr bwMode="auto">
              <a:xfrm>
                <a:off x="741682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132"/>
              <p:cNvSpPr>
                <a:spLocks noChangeShapeType="1"/>
              </p:cNvSpPr>
              <p:nvPr/>
            </p:nvSpPr>
            <p:spPr bwMode="auto">
              <a:xfrm>
                <a:off x="763076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28"/>
              <p:cNvSpPr>
                <a:spLocks noChangeShapeType="1"/>
              </p:cNvSpPr>
              <p:nvPr/>
            </p:nvSpPr>
            <p:spPr bwMode="auto">
              <a:xfrm>
                <a:off x="78119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129"/>
              <p:cNvSpPr>
                <a:spLocks noChangeShapeType="1"/>
              </p:cNvSpPr>
              <p:nvPr/>
            </p:nvSpPr>
            <p:spPr bwMode="auto">
              <a:xfrm>
                <a:off x="80259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130"/>
              <p:cNvSpPr>
                <a:spLocks noChangeShapeType="1"/>
              </p:cNvSpPr>
              <p:nvPr/>
            </p:nvSpPr>
            <p:spPr bwMode="auto">
              <a:xfrm>
                <a:off x="82398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131"/>
              <p:cNvSpPr>
                <a:spLocks noChangeShapeType="1"/>
              </p:cNvSpPr>
              <p:nvPr/>
            </p:nvSpPr>
            <p:spPr bwMode="auto">
              <a:xfrm>
                <a:off x="84550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132"/>
              <p:cNvSpPr>
                <a:spLocks noChangeShapeType="1"/>
              </p:cNvSpPr>
              <p:nvPr/>
            </p:nvSpPr>
            <p:spPr bwMode="auto">
              <a:xfrm>
                <a:off x="86690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Text Box 134"/>
              <p:cNvSpPr txBox="1">
                <a:spLocks noChangeArrowheads="1"/>
              </p:cNvSpPr>
              <p:nvPr/>
            </p:nvSpPr>
            <p:spPr bwMode="auto">
              <a:xfrm>
                <a:off x="7390623"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2000</a:t>
                </a:r>
                <a:endParaRPr lang="en-US" sz="1200" dirty="0">
                  <a:latin typeface="Times New Roman" charset="0"/>
                </a:endParaRPr>
              </a:p>
            </p:txBody>
          </p:sp>
          <p:sp>
            <p:nvSpPr>
              <p:cNvPr id="80" name="Text Box 134"/>
              <p:cNvSpPr txBox="1">
                <a:spLocks noChangeArrowheads="1"/>
              </p:cNvSpPr>
              <p:nvPr/>
            </p:nvSpPr>
            <p:spPr bwMode="auto">
              <a:xfrm>
                <a:off x="8418209"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2010</a:t>
                </a:r>
                <a:endParaRPr lang="en-US" sz="1200" dirty="0">
                  <a:latin typeface="Times New Roman" charset="0"/>
                </a:endParaRPr>
              </a:p>
            </p:txBody>
          </p:sp>
          <p:sp>
            <p:nvSpPr>
              <p:cNvPr id="81" name="Line 130"/>
              <p:cNvSpPr>
                <a:spLocks noChangeShapeType="1"/>
              </p:cNvSpPr>
              <p:nvPr/>
            </p:nvSpPr>
            <p:spPr bwMode="auto">
              <a:xfrm>
                <a:off x="866975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131"/>
              <p:cNvSpPr>
                <a:spLocks noChangeShapeType="1"/>
              </p:cNvSpPr>
              <p:nvPr/>
            </p:nvSpPr>
            <p:spPr bwMode="auto">
              <a:xfrm>
                <a:off x="888498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132"/>
              <p:cNvSpPr>
                <a:spLocks noChangeShapeType="1"/>
              </p:cNvSpPr>
              <p:nvPr/>
            </p:nvSpPr>
            <p:spPr bwMode="auto">
              <a:xfrm>
                <a:off x="909892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5"/>
            <p:cNvGrpSpPr/>
            <p:nvPr/>
          </p:nvGrpSpPr>
          <p:grpSpPr>
            <a:xfrm>
              <a:off x="309303" y="2529229"/>
              <a:ext cx="1529886" cy="1059189"/>
              <a:chOff x="309303" y="2529229"/>
              <a:chExt cx="1529886" cy="1059189"/>
            </a:xfrm>
          </p:grpSpPr>
          <p:sp>
            <p:nvSpPr>
              <p:cNvPr id="28" name="Line 137"/>
              <p:cNvSpPr>
                <a:spLocks noChangeShapeType="1"/>
              </p:cNvSpPr>
              <p:nvPr/>
            </p:nvSpPr>
            <p:spPr bwMode="auto">
              <a:xfrm rot="10800000" flipV="1">
                <a:off x="1074246" y="288889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TextBox 28"/>
              <p:cNvSpPr txBox="1"/>
              <p:nvPr/>
            </p:nvSpPr>
            <p:spPr>
              <a:xfrm>
                <a:off x="309303" y="2529229"/>
                <a:ext cx="1529886" cy="338554"/>
              </a:xfrm>
              <a:prstGeom prst="rect">
                <a:avLst/>
              </a:prstGeom>
              <a:noFill/>
            </p:spPr>
            <p:txBody>
              <a:bodyPr wrap="none" rtlCol="0">
                <a:spAutoFit/>
              </a:bodyPr>
              <a:lstStyle/>
              <a:p>
                <a:r>
                  <a:rPr lang="en-US" sz="1600" dirty="0" smtClean="0">
                    <a:solidFill>
                      <a:srgbClr val="008000"/>
                    </a:solidFill>
                  </a:rPr>
                  <a:t>CA, IL, MI, MN</a:t>
                </a:r>
                <a:endParaRPr lang="en-US" sz="1600" dirty="0">
                  <a:solidFill>
                    <a:srgbClr val="008000"/>
                  </a:solidFill>
                </a:endParaRPr>
              </a:p>
            </p:txBody>
          </p:sp>
        </p:grpSp>
        <p:grpSp>
          <p:nvGrpSpPr>
            <p:cNvPr id="7" name="Group 6"/>
            <p:cNvGrpSpPr/>
            <p:nvPr/>
          </p:nvGrpSpPr>
          <p:grpSpPr>
            <a:xfrm>
              <a:off x="2727167" y="2500585"/>
              <a:ext cx="1017326" cy="1069104"/>
              <a:chOff x="2026198" y="2519313"/>
              <a:chExt cx="1017326" cy="1069104"/>
            </a:xfrm>
          </p:grpSpPr>
          <p:sp>
            <p:nvSpPr>
              <p:cNvPr id="26" name="Line 137"/>
              <p:cNvSpPr>
                <a:spLocks noChangeShapeType="1"/>
              </p:cNvSpPr>
              <p:nvPr/>
            </p:nvSpPr>
            <p:spPr bwMode="auto">
              <a:xfrm rot="10800000" flipV="1">
                <a:off x="2534862" y="3114004"/>
                <a:ext cx="6428" cy="474413"/>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TextBox 26"/>
              <p:cNvSpPr txBox="1"/>
              <p:nvPr/>
            </p:nvSpPr>
            <p:spPr>
              <a:xfrm>
                <a:off x="2026198" y="2519313"/>
                <a:ext cx="1017326" cy="584776"/>
              </a:xfrm>
              <a:prstGeom prst="rect">
                <a:avLst/>
              </a:prstGeom>
              <a:noFill/>
            </p:spPr>
            <p:txBody>
              <a:bodyPr wrap="none" rtlCol="0">
                <a:spAutoFit/>
              </a:bodyPr>
              <a:lstStyle/>
              <a:p>
                <a:r>
                  <a:rPr lang="en-US" sz="1600" dirty="0" smtClean="0">
                    <a:solidFill>
                      <a:srgbClr val="008000"/>
                    </a:solidFill>
                  </a:rPr>
                  <a:t>26 states</a:t>
                </a:r>
              </a:p>
              <a:p>
                <a:r>
                  <a:rPr lang="en-US" sz="1600" dirty="0" smtClean="0">
                    <a:solidFill>
                      <a:srgbClr val="008000"/>
                    </a:solidFill>
                  </a:rPr>
                  <a:t>+ DC</a:t>
                </a:r>
                <a:endParaRPr lang="en-US" sz="1600" dirty="0">
                  <a:solidFill>
                    <a:srgbClr val="008000"/>
                  </a:solidFill>
                </a:endParaRPr>
              </a:p>
            </p:txBody>
          </p:sp>
        </p:grpSp>
        <p:grpSp>
          <p:nvGrpSpPr>
            <p:cNvPr id="8" name="Group 7"/>
            <p:cNvGrpSpPr/>
            <p:nvPr/>
          </p:nvGrpSpPr>
          <p:grpSpPr>
            <a:xfrm>
              <a:off x="3717657" y="2500217"/>
              <a:ext cx="789299" cy="1261777"/>
              <a:chOff x="3717657" y="2500217"/>
              <a:chExt cx="789299" cy="1261777"/>
            </a:xfrm>
          </p:grpSpPr>
          <p:sp>
            <p:nvSpPr>
              <p:cNvPr id="24" name="Line 41"/>
              <p:cNvSpPr>
                <a:spLocks noChangeShapeType="1"/>
              </p:cNvSpPr>
              <p:nvPr/>
            </p:nvSpPr>
            <p:spPr bwMode="auto">
              <a:xfrm rot="10800000" flipV="1">
                <a:off x="3815415" y="2857867"/>
                <a:ext cx="285319" cy="904127"/>
              </a:xfrm>
              <a:prstGeom prst="line">
                <a:avLst/>
              </a:prstGeom>
              <a:noFill/>
              <a:ln w="12700">
                <a:solidFill>
                  <a:srgbClr val="ED051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Box 24"/>
              <p:cNvSpPr txBox="1"/>
              <p:nvPr/>
            </p:nvSpPr>
            <p:spPr>
              <a:xfrm>
                <a:off x="3717657" y="2500217"/>
                <a:ext cx="789299" cy="338554"/>
              </a:xfrm>
              <a:prstGeom prst="rect">
                <a:avLst/>
              </a:prstGeom>
              <a:noFill/>
            </p:spPr>
            <p:txBody>
              <a:bodyPr wrap="none" rtlCol="0">
                <a:spAutoFit/>
              </a:bodyPr>
              <a:lstStyle/>
              <a:p>
                <a:r>
                  <a:rPr lang="en-US" sz="1600" dirty="0" smtClean="0">
                    <a:solidFill>
                      <a:srgbClr val="FF0000"/>
                    </a:solidFill>
                  </a:rPr>
                  <a:t>waned</a:t>
                </a:r>
                <a:endParaRPr lang="en-US" sz="1600" dirty="0">
                  <a:solidFill>
                    <a:srgbClr val="FF0000"/>
                  </a:solidFill>
                </a:endParaRPr>
              </a:p>
            </p:txBody>
          </p:sp>
        </p:grpSp>
        <p:grpSp>
          <p:nvGrpSpPr>
            <p:cNvPr id="9" name="Group 8"/>
            <p:cNvGrpSpPr/>
            <p:nvPr/>
          </p:nvGrpSpPr>
          <p:grpSpPr>
            <a:xfrm>
              <a:off x="3018592" y="4293832"/>
              <a:ext cx="481121" cy="1052515"/>
              <a:chOff x="3018592" y="4293832"/>
              <a:chExt cx="481121" cy="1052515"/>
            </a:xfrm>
          </p:grpSpPr>
          <p:sp>
            <p:nvSpPr>
              <p:cNvPr id="22" name="Line 137"/>
              <p:cNvSpPr>
                <a:spLocks noChangeShapeType="1"/>
              </p:cNvSpPr>
              <p:nvPr/>
            </p:nvSpPr>
            <p:spPr bwMode="auto">
              <a:xfrm flipV="1">
                <a:off x="3259153" y="429383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Rectangle 22"/>
              <p:cNvSpPr/>
              <p:nvPr/>
            </p:nvSpPr>
            <p:spPr>
              <a:xfrm>
                <a:off x="3018592" y="5007793"/>
                <a:ext cx="481121" cy="338554"/>
              </a:xfrm>
              <a:prstGeom prst="rect">
                <a:avLst/>
              </a:prstGeom>
            </p:spPr>
            <p:txBody>
              <a:bodyPr wrap="none">
                <a:spAutoFit/>
              </a:bodyPr>
              <a:lstStyle/>
              <a:p>
                <a:r>
                  <a:rPr lang="en-US" sz="1600" dirty="0" smtClean="0">
                    <a:solidFill>
                      <a:srgbClr val="008000"/>
                    </a:solidFill>
                  </a:rPr>
                  <a:t>MA</a:t>
                </a:r>
                <a:endParaRPr lang="en-US" sz="1600" dirty="0">
                  <a:solidFill>
                    <a:srgbClr val="008000"/>
                  </a:solidFill>
                </a:endParaRPr>
              </a:p>
            </p:txBody>
          </p:sp>
        </p:grpSp>
        <p:grpSp>
          <p:nvGrpSpPr>
            <p:cNvPr id="10" name="Group 9"/>
            <p:cNvGrpSpPr/>
            <p:nvPr/>
          </p:nvGrpSpPr>
          <p:grpSpPr>
            <a:xfrm>
              <a:off x="6409178" y="4300213"/>
              <a:ext cx="481121" cy="1052515"/>
              <a:chOff x="2935047" y="4293832"/>
              <a:chExt cx="481121" cy="1052515"/>
            </a:xfrm>
          </p:grpSpPr>
          <p:sp>
            <p:nvSpPr>
              <p:cNvPr id="20" name="Line 137"/>
              <p:cNvSpPr>
                <a:spLocks noChangeShapeType="1"/>
              </p:cNvSpPr>
              <p:nvPr/>
            </p:nvSpPr>
            <p:spPr bwMode="auto">
              <a:xfrm flipV="1">
                <a:off x="3175608" y="4293832"/>
                <a:ext cx="0" cy="699526"/>
              </a:xfrm>
              <a:prstGeom prst="line">
                <a:avLst/>
              </a:prstGeom>
              <a:noFill/>
              <a:ln w="12700">
                <a:solidFill>
                  <a:srgbClr val="FF0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Rectangle 20"/>
              <p:cNvSpPr/>
              <p:nvPr/>
            </p:nvSpPr>
            <p:spPr>
              <a:xfrm>
                <a:off x="2935047" y="5007793"/>
                <a:ext cx="481121" cy="338554"/>
              </a:xfrm>
              <a:prstGeom prst="rect">
                <a:avLst/>
              </a:prstGeom>
              <a:ln>
                <a:noFill/>
              </a:ln>
            </p:spPr>
            <p:txBody>
              <a:bodyPr wrap="none">
                <a:spAutoFit/>
              </a:bodyPr>
              <a:lstStyle/>
              <a:p>
                <a:r>
                  <a:rPr lang="en-US" sz="1600" dirty="0" smtClean="0">
                    <a:solidFill>
                      <a:srgbClr val="FF0000"/>
                    </a:solidFill>
                  </a:rPr>
                  <a:t>MA</a:t>
                </a:r>
                <a:endParaRPr lang="en-US" sz="1600" dirty="0">
                  <a:solidFill>
                    <a:srgbClr val="FF0000"/>
                  </a:solidFill>
                </a:endParaRPr>
              </a:p>
            </p:txBody>
          </p:sp>
        </p:grpSp>
        <p:grpSp>
          <p:nvGrpSpPr>
            <p:cNvPr id="11" name="Group 10"/>
            <p:cNvGrpSpPr/>
            <p:nvPr/>
          </p:nvGrpSpPr>
          <p:grpSpPr>
            <a:xfrm>
              <a:off x="6376113" y="2500217"/>
              <a:ext cx="505267" cy="1059189"/>
              <a:chOff x="821610" y="2529229"/>
              <a:chExt cx="505267" cy="1059189"/>
            </a:xfrm>
          </p:grpSpPr>
          <p:sp>
            <p:nvSpPr>
              <p:cNvPr id="18" name="Line 137"/>
              <p:cNvSpPr>
                <a:spLocks noChangeShapeType="1"/>
              </p:cNvSpPr>
              <p:nvPr/>
            </p:nvSpPr>
            <p:spPr bwMode="auto">
              <a:xfrm rot="10800000" flipV="1">
                <a:off x="1074246" y="288889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extBox 18"/>
              <p:cNvSpPr txBox="1"/>
              <p:nvPr/>
            </p:nvSpPr>
            <p:spPr>
              <a:xfrm>
                <a:off x="821610" y="2529229"/>
                <a:ext cx="505267" cy="338554"/>
              </a:xfrm>
              <a:prstGeom prst="rect">
                <a:avLst/>
              </a:prstGeom>
              <a:noFill/>
            </p:spPr>
            <p:txBody>
              <a:bodyPr wrap="none" rtlCol="0">
                <a:spAutoFit/>
              </a:bodyPr>
              <a:lstStyle/>
              <a:p>
                <a:r>
                  <a:rPr lang="en-US" sz="1600" dirty="0" smtClean="0">
                    <a:solidFill>
                      <a:srgbClr val="008000"/>
                    </a:solidFill>
                  </a:rPr>
                  <a:t>WA</a:t>
                </a:r>
                <a:endParaRPr lang="en-US" sz="1600" dirty="0">
                  <a:solidFill>
                    <a:srgbClr val="008000"/>
                  </a:solidFill>
                </a:endParaRPr>
              </a:p>
            </p:txBody>
          </p:sp>
        </p:grpSp>
        <p:grpSp>
          <p:nvGrpSpPr>
            <p:cNvPr id="12" name="Group 11"/>
            <p:cNvGrpSpPr/>
            <p:nvPr/>
          </p:nvGrpSpPr>
          <p:grpSpPr>
            <a:xfrm>
              <a:off x="7394074" y="4293464"/>
              <a:ext cx="481121" cy="1052515"/>
              <a:chOff x="2667703" y="4293832"/>
              <a:chExt cx="481121" cy="1052515"/>
            </a:xfrm>
          </p:grpSpPr>
          <p:sp>
            <p:nvSpPr>
              <p:cNvPr id="16" name="Line 137"/>
              <p:cNvSpPr>
                <a:spLocks noChangeShapeType="1"/>
              </p:cNvSpPr>
              <p:nvPr/>
            </p:nvSpPr>
            <p:spPr bwMode="auto">
              <a:xfrm flipV="1">
                <a:off x="2908264" y="429383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16"/>
              <p:cNvSpPr/>
              <p:nvPr/>
            </p:nvSpPr>
            <p:spPr>
              <a:xfrm>
                <a:off x="2667703" y="5007793"/>
                <a:ext cx="481121" cy="338554"/>
              </a:xfrm>
              <a:prstGeom prst="rect">
                <a:avLst/>
              </a:prstGeom>
            </p:spPr>
            <p:txBody>
              <a:bodyPr wrap="none">
                <a:spAutoFit/>
              </a:bodyPr>
              <a:lstStyle/>
              <a:p>
                <a:r>
                  <a:rPr lang="en-US" sz="1600" dirty="0" smtClean="0">
                    <a:solidFill>
                      <a:srgbClr val="008000"/>
                    </a:solidFill>
                  </a:rPr>
                  <a:t>MA</a:t>
                </a:r>
                <a:endParaRPr lang="en-US" sz="1600" dirty="0">
                  <a:solidFill>
                    <a:srgbClr val="008000"/>
                  </a:solidFill>
                </a:endParaRPr>
              </a:p>
            </p:txBody>
          </p:sp>
        </p:grpSp>
        <p:grpSp>
          <p:nvGrpSpPr>
            <p:cNvPr id="13" name="Group 12"/>
            <p:cNvGrpSpPr/>
            <p:nvPr/>
          </p:nvGrpSpPr>
          <p:grpSpPr>
            <a:xfrm>
              <a:off x="8215103" y="2529229"/>
              <a:ext cx="1017326" cy="1069104"/>
              <a:chOff x="2026198" y="2519313"/>
              <a:chExt cx="1017326" cy="1069104"/>
            </a:xfrm>
          </p:grpSpPr>
          <p:sp>
            <p:nvSpPr>
              <p:cNvPr id="14" name="Line 137"/>
              <p:cNvSpPr>
                <a:spLocks noChangeShapeType="1"/>
              </p:cNvSpPr>
              <p:nvPr/>
            </p:nvSpPr>
            <p:spPr bwMode="auto">
              <a:xfrm rot="10800000" flipV="1">
                <a:off x="2534862" y="3104088"/>
                <a:ext cx="0" cy="484329"/>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extBox 14"/>
              <p:cNvSpPr txBox="1"/>
              <p:nvPr/>
            </p:nvSpPr>
            <p:spPr>
              <a:xfrm>
                <a:off x="2026198" y="2519313"/>
                <a:ext cx="1017326" cy="584776"/>
              </a:xfrm>
              <a:prstGeom prst="rect">
                <a:avLst/>
              </a:prstGeom>
              <a:noFill/>
            </p:spPr>
            <p:txBody>
              <a:bodyPr wrap="none" rtlCol="0">
                <a:spAutoFit/>
              </a:bodyPr>
              <a:lstStyle/>
              <a:p>
                <a:r>
                  <a:rPr lang="en-US" sz="1600" dirty="0" smtClean="0">
                    <a:solidFill>
                      <a:srgbClr val="008000"/>
                    </a:solidFill>
                  </a:rPr>
                  <a:t>20 states</a:t>
                </a:r>
              </a:p>
              <a:p>
                <a:r>
                  <a:rPr lang="en-US" sz="1600" dirty="0" smtClean="0">
                    <a:solidFill>
                      <a:srgbClr val="008000"/>
                    </a:solidFill>
                  </a:rPr>
                  <a:t>+ DC</a:t>
                </a:r>
                <a:endParaRPr lang="en-US" sz="1600" dirty="0">
                  <a:solidFill>
                    <a:srgbClr val="008000"/>
                  </a:solidFill>
                </a:endParaRPr>
              </a:p>
            </p:txBody>
          </p:sp>
        </p:grpSp>
      </p:grpSp>
      <p:grpSp>
        <p:nvGrpSpPr>
          <p:cNvPr id="84" name="Group 83"/>
          <p:cNvGrpSpPr/>
          <p:nvPr/>
        </p:nvGrpSpPr>
        <p:grpSpPr>
          <a:xfrm>
            <a:off x="3023831" y="4186640"/>
            <a:ext cx="3849852" cy="501945"/>
            <a:chOff x="2969952" y="3617062"/>
            <a:chExt cx="3795085" cy="501945"/>
          </a:xfrm>
        </p:grpSpPr>
        <p:sp>
          <p:nvSpPr>
            <p:cNvPr id="85" name="Line 103"/>
            <p:cNvSpPr>
              <a:spLocks noChangeShapeType="1"/>
            </p:cNvSpPr>
            <p:nvPr/>
          </p:nvSpPr>
          <p:spPr bwMode="auto">
            <a:xfrm>
              <a:off x="33552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109"/>
            <p:cNvSpPr>
              <a:spLocks noChangeShapeType="1"/>
            </p:cNvSpPr>
            <p:nvPr/>
          </p:nvSpPr>
          <p:spPr bwMode="auto">
            <a:xfrm>
              <a:off x="31413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110"/>
            <p:cNvSpPr>
              <a:spLocks noChangeShapeType="1"/>
            </p:cNvSpPr>
            <p:nvPr/>
          </p:nvSpPr>
          <p:spPr bwMode="auto">
            <a:xfrm>
              <a:off x="35692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111"/>
            <p:cNvSpPr>
              <a:spLocks noChangeShapeType="1"/>
            </p:cNvSpPr>
            <p:nvPr/>
          </p:nvSpPr>
          <p:spPr bwMode="auto">
            <a:xfrm>
              <a:off x="37844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112"/>
            <p:cNvSpPr>
              <a:spLocks noChangeShapeType="1"/>
            </p:cNvSpPr>
            <p:nvPr/>
          </p:nvSpPr>
          <p:spPr bwMode="auto">
            <a:xfrm>
              <a:off x="39996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113"/>
            <p:cNvSpPr>
              <a:spLocks noChangeShapeType="1"/>
            </p:cNvSpPr>
            <p:nvPr/>
          </p:nvSpPr>
          <p:spPr bwMode="auto">
            <a:xfrm>
              <a:off x="42136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114"/>
            <p:cNvSpPr>
              <a:spLocks noChangeShapeType="1"/>
            </p:cNvSpPr>
            <p:nvPr/>
          </p:nvSpPr>
          <p:spPr bwMode="auto">
            <a:xfrm>
              <a:off x="44288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115"/>
            <p:cNvSpPr>
              <a:spLocks noChangeShapeType="1"/>
            </p:cNvSpPr>
            <p:nvPr/>
          </p:nvSpPr>
          <p:spPr bwMode="auto">
            <a:xfrm>
              <a:off x="46427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116"/>
            <p:cNvSpPr>
              <a:spLocks noChangeShapeType="1"/>
            </p:cNvSpPr>
            <p:nvPr/>
          </p:nvSpPr>
          <p:spPr bwMode="auto">
            <a:xfrm>
              <a:off x="485672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117"/>
            <p:cNvSpPr>
              <a:spLocks noChangeShapeType="1"/>
            </p:cNvSpPr>
            <p:nvPr/>
          </p:nvSpPr>
          <p:spPr bwMode="auto">
            <a:xfrm>
              <a:off x="50719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118"/>
            <p:cNvSpPr>
              <a:spLocks noChangeShapeType="1"/>
            </p:cNvSpPr>
            <p:nvPr/>
          </p:nvSpPr>
          <p:spPr bwMode="auto">
            <a:xfrm>
              <a:off x="52858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119"/>
            <p:cNvSpPr>
              <a:spLocks noChangeShapeType="1"/>
            </p:cNvSpPr>
            <p:nvPr/>
          </p:nvSpPr>
          <p:spPr bwMode="auto">
            <a:xfrm>
              <a:off x="550111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120"/>
            <p:cNvSpPr>
              <a:spLocks noChangeShapeType="1"/>
            </p:cNvSpPr>
            <p:nvPr/>
          </p:nvSpPr>
          <p:spPr bwMode="auto">
            <a:xfrm flipV="1">
              <a:off x="3141359" y="3736881"/>
              <a:ext cx="34191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Text Box 124"/>
            <p:cNvSpPr txBox="1">
              <a:spLocks noChangeArrowheads="1"/>
            </p:cNvSpPr>
            <p:nvPr/>
          </p:nvSpPr>
          <p:spPr bwMode="auto">
            <a:xfrm>
              <a:off x="296995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1960</a:t>
              </a:r>
              <a:endParaRPr lang="en-US" sz="1200" dirty="0">
                <a:latin typeface="Times New Roman" charset="0"/>
              </a:endParaRPr>
            </a:p>
          </p:txBody>
        </p:sp>
        <p:sp>
          <p:nvSpPr>
            <p:cNvPr id="99" name="Text Box 125"/>
            <p:cNvSpPr txBox="1">
              <a:spLocks noChangeArrowheads="1"/>
            </p:cNvSpPr>
            <p:nvPr/>
          </p:nvSpPr>
          <p:spPr bwMode="auto">
            <a:xfrm>
              <a:off x="511963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1980</a:t>
              </a:r>
              <a:endParaRPr lang="en-US" sz="1200" dirty="0">
                <a:latin typeface="Times New Roman" charset="0"/>
              </a:endParaRPr>
            </a:p>
          </p:txBody>
        </p:sp>
        <p:sp>
          <p:nvSpPr>
            <p:cNvPr id="100" name="Text Box 126"/>
            <p:cNvSpPr txBox="1">
              <a:spLocks noChangeArrowheads="1"/>
            </p:cNvSpPr>
            <p:nvPr/>
          </p:nvSpPr>
          <p:spPr bwMode="auto">
            <a:xfrm>
              <a:off x="4042214"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1970</a:t>
              </a:r>
              <a:endParaRPr lang="en-US" sz="1200" dirty="0">
                <a:latin typeface="Times New Roman" charset="0"/>
              </a:endParaRPr>
            </a:p>
          </p:txBody>
        </p:sp>
        <p:sp>
          <p:nvSpPr>
            <p:cNvPr id="101" name="Line 128"/>
            <p:cNvSpPr>
              <a:spLocks noChangeShapeType="1"/>
            </p:cNvSpPr>
            <p:nvPr/>
          </p:nvSpPr>
          <p:spPr bwMode="auto">
            <a:xfrm>
              <a:off x="57034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129"/>
            <p:cNvSpPr>
              <a:spLocks noChangeShapeType="1"/>
            </p:cNvSpPr>
            <p:nvPr/>
          </p:nvSpPr>
          <p:spPr bwMode="auto">
            <a:xfrm>
              <a:off x="59173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130"/>
            <p:cNvSpPr>
              <a:spLocks noChangeShapeType="1"/>
            </p:cNvSpPr>
            <p:nvPr/>
          </p:nvSpPr>
          <p:spPr bwMode="auto">
            <a:xfrm>
              <a:off x="61313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131"/>
            <p:cNvSpPr>
              <a:spLocks noChangeShapeType="1"/>
            </p:cNvSpPr>
            <p:nvPr/>
          </p:nvSpPr>
          <p:spPr bwMode="auto">
            <a:xfrm>
              <a:off x="63465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132"/>
            <p:cNvSpPr>
              <a:spLocks noChangeShapeType="1"/>
            </p:cNvSpPr>
            <p:nvPr/>
          </p:nvSpPr>
          <p:spPr bwMode="auto">
            <a:xfrm>
              <a:off x="65604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Text Box 134"/>
            <p:cNvSpPr txBox="1">
              <a:spLocks noChangeArrowheads="1"/>
            </p:cNvSpPr>
            <p:nvPr/>
          </p:nvSpPr>
          <p:spPr bwMode="auto">
            <a:xfrm>
              <a:off x="6368094" y="3843577"/>
              <a:ext cx="39694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imes New Roman" charset="0"/>
                </a:rPr>
                <a:t>1990</a:t>
              </a:r>
            </a:p>
          </p:txBody>
        </p:sp>
      </p:grpSp>
      <p:sp>
        <p:nvSpPr>
          <p:cNvPr id="107" name="Rectangle 2"/>
          <p:cNvSpPr txBox="1">
            <a:spLocks noChangeArrowheads="1"/>
          </p:cNvSpPr>
          <p:nvPr/>
        </p:nvSpPr>
        <p:spPr>
          <a:xfrm>
            <a:off x="1769167" y="868887"/>
            <a:ext cx="5562956" cy="558800"/>
          </a:xfrm>
          <a:prstGeom prst="rect">
            <a:avLst/>
          </a:prstGeom>
          <a:noFill/>
          <a:ln>
            <a:miter lim="800000"/>
            <a:headEnd/>
            <a:tailEnd/>
          </a:ln>
          <a:effectLst>
            <a:glow rad="101600">
              <a:schemeClr val="accent5">
                <a:lumMod val="60000"/>
                <a:lumOff val="40000"/>
                <a:alpha val="42000"/>
              </a:schemeClr>
            </a:glow>
          </a:effectLst>
          <a:extLst/>
        </p:spPr>
        <p:txBody>
          <a:bodyPr vert="horz" lIns="91440" tIns="45720" rIns="91440" bIns="45720" rtlCol="0" anchor="ctr">
            <a:normAutofit fontScale="90000"/>
          </a:bodyPr>
          <a:lstStyle>
            <a:lvl1pPr algn="ctr" defTabSz="457200" rtl="0" eaLnBrk="1" latinLnBrk="0" hangingPunct="1">
              <a:spcBef>
                <a:spcPct val="0"/>
              </a:spcBef>
              <a:buNone/>
              <a:defRPr sz="2400" kern="12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smtClean="0">
                <a:effectLst>
                  <a:outerShdw blurRad="38100" dist="38100" dir="2700000" algn="tl">
                    <a:srgbClr val="FFFFFF"/>
                  </a:outerShdw>
                </a:effectLst>
                <a:latin typeface="Calibri" charset="0"/>
              </a:rPr>
              <a:t>Sex Offender Civil Commitment Timeline</a:t>
            </a:r>
            <a:endParaRPr lang="en-US" sz="2800" b="1" dirty="0">
              <a:latin typeface="Calibri" charset="0"/>
            </a:endParaRPr>
          </a:p>
        </p:txBody>
      </p:sp>
      <p:sp>
        <p:nvSpPr>
          <p:cNvPr id="108" name="Line 137"/>
          <p:cNvSpPr>
            <a:spLocks noChangeShapeType="1"/>
          </p:cNvSpPr>
          <p:nvPr/>
        </p:nvSpPr>
        <p:spPr bwMode="auto">
          <a:xfrm flipV="1">
            <a:off x="3265446" y="4300138"/>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 name="Rectangle 108"/>
          <p:cNvSpPr/>
          <p:nvPr/>
        </p:nvSpPr>
        <p:spPr>
          <a:xfrm>
            <a:off x="3024885" y="5014099"/>
            <a:ext cx="481121" cy="338554"/>
          </a:xfrm>
          <a:prstGeom prst="rect">
            <a:avLst/>
          </a:prstGeom>
        </p:spPr>
        <p:txBody>
          <a:bodyPr wrap="none">
            <a:spAutoFit/>
          </a:bodyPr>
          <a:lstStyle/>
          <a:p>
            <a:r>
              <a:rPr lang="en-US" sz="1600" dirty="0" smtClean="0">
                <a:solidFill>
                  <a:srgbClr val="008000"/>
                </a:solidFill>
              </a:rPr>
              <a:t>MA</a:t>
            </a:r>
            <a:endParaRPr lang="en-US" sz="1600" dirty="0">
              <a:solidFill>
                <a:srgbClr val="008000"/>
              </a:solidFill>
            </a:endParaRPr>
          </a:p>
        </p:txBody>
      </p:sp>
      <p:sp>
        <p:nvSpPr>
          <p:cNvPr id="110" name="Line 137"/>
          <p:cNvSpPr>
            <a:spLocks noChangeShapeType="1"/>
          </p:cNvSpPr>
          <p:nvPr/>
        </p:nvSpPr>
        <p:spPr bwMode="auto">
          <a:xfrm flipV="1">
            <a:off x="6656032" y="4306519"/>
            <a:ext cx="0" cy="699526"/>
          </a:xfrm>
          <a:prstGeom prst="line">
            <a:avLst/>
          </a:prstGeom>
          <a:noFill/>
          <a:ln w="12700">
            <a:solidFill>
              <a:srgbClr val="FF0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1" name="Rectangle 110"/>
          <p:cNvSpPr/>
          <p:nvPr/>
        </p:nvSpPr>
        <p:spPr>
          <a:xfrm>
            <a:off x="6415471" y="5020480"/>
            <a:ext cx="481121" cy="338554"/>
          </a:xfrm>
          <a:prstGeom prst="rect">
            <a:avLst/>
          </a:prstGeom>
          <a:ln>
            <a:noFill/>
          </a:ln>
        </p:spPr>
        <p:txBody>
          <a:bodyPr wrap="none">
            <a:spAutoFit/>
          </a:bodyPr>
          <a:lstStyle/>
          <a:p>
            <a:r>
              <a:rPr lang="en-US" sz="1600" dirty="0" smtClean="0">
                <a:solidFill>
                  <a:srgbClr val="FF0000"/>
                </a:solidFill>
              </a:rPr>
              <a:t>MA</a:t>
            </a:r>
            <a:endParaRPr lang="en-US" sz="1600" dirty="0">
              <a:solidFill>
                <a:srgbClr val="FF0000"/>
              </a:solidFill>
            </a:endParaRPr>
          </a:p>
        </p:txBody>
      </p:sp>
    </p:spTree>
    <p:extLst>
      <p:ext uri="{BB962C8B-B14F-4D97-AF65-F5344CB8AC3E}">
        <p14:creationId xmlns:p14="http://schemas.microsoft.com/office/powerpoint/2010/main" val="408281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p:bldP spid="110" grpId="0" animBg="1"/>
      <p:bldP spid="1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23831" y="4186640"/>
            <a:ext cx="3849852" cy="501945"/>
            <a:chOff x="2969952" y="3617062"/>
            <a:chExt cx="3795085" cy="501945"/>
          </a:xfrm>
        </p:grpSpPr>
        <p:sp>
          <p:nvSpPr>
            <p:cNvPr id="3" name="Line 103"/>
            <p:cNvSpPr>
              <a:spLocks noChangeShapeType="1"/>
            </p:cNvSpPr>
            <p:nvPr/>
          </p:nvSpPr>
          <p:spPr bwMode="auto">
            <a:xfrm>
              <a:off x="33552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109"/>
            <p:cNvSpPr>
              <a:spLocks noChangeShapeType="1"/>
            </p:cNvSpPr>
            <p:nvPr/>
          </p:nvSpPr>
          <p:spPr bwMode="auto">
            <a:xfrm>
              <a:off x="31413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10"/>
            <p:cNvSpPr>
              <a:spLocks noChangeShapeType="1"/>
            </p:cNvSpPr>
            <p:nvPr/>
          </p:nvSpPr>
          <p:spPr bwMode="auto">
            <a:xfrm>
              <a:off x="35692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11"/>
            <p:cNvSpPr>
              <a:spLocks noChangeShapeType="1"/>
            </p:cNvSpPr>
            <p:nvPr/>
          </p:nvSpPr>
          <p:spPr bwMode="auto">
            <a:xfrm>
              <a:off x="37844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12"/>
            <p:cNvSpPr>
              <a:spLocks noChangeShapeType="1"/>
            </p:cNvSpPr>
            <p:nvPr/>
          </p:nvSpPr>
          <p:spPr bwMode="auto">
            <a:xfrm>
              <a:off x="39996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13"/>
            <p:cNvSpPr>
              <a:spLocks noChangeShapeType="1"/>
            </p:cNvSpPr>
            <p:nvPr/>
          </p:nvSpPr>
          <p:spPr bwMode="auto">
            <a:xfrm>
              <a:off x="42136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14"/>
            <p:cNvSpPr>
              <a:spLocks noChangeShapeType="1"/>
            </p:cNvSpPr>
            <p:nvPr/>
          </p:nvSpPr>
          <p:spPr bwMode="auto">
            <a:xfrm>
              <a:off x="44288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15"/>
            <p:cNvSpPr>
              <a:spLocks noChangeShapeType="1"/>
            </p:cNvSpPr>
            <p:nvPr/>
          </p:nvSpPr>
          <p:spPr bwMode="auto">
            <a:xfrm>
              <a:off x="46427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16"/>
            <p:cNvSpPr>
              <a:spLocks noChangeShapeType="1"/>
            </p:cNvSpPr>
            <p:nvPr/>
          </p:nvSpPr>
          <p:spPr bwMode="auto">
            <a:xfrm>
              <a:off x="485672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17"/>
            <p:cNvSpPr>
              <a:spLocks noChangeShapeType="1"/>
            </p:cNvSpPr>
            <p:nvPr/>
          </p:nvSpPr>
          <p:spPr bwMode="auto">
            <a:xfrm>
              <a:off x="50719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18"/>
            <p:cNvSpPr>
              <a:spLocks noChangeShapeType="1"/>
            </p:cNvSpPr>
            <p:nvPr/>
          </p:nvSpPr>
          <p:spPr bwMode="auto">
            <a:xfrm>
              <a:off x="52858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19"/>
            <p:cNvSpPr>
              <a:spLocks noChangeShapeType="1"/>
            </p:cNvSpPr>
            <p:nvPr/>
          </p:nvSpPr>
          <p:spPr bwMode="auto">
            <a:xfrm>
              <a:off x="550111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20"/>
            <p:cNvSpPr>
              <a:spLocks noChangeShapeType="1"/>
            </p:cNvSpPr>
            <p:nvPr/>
          </p:nvSpPr>
          <p:spPr bwMode="auto">
            <a:xfrm flipV="1">
              <a:off x="3141359" y="3736881"/>
              <a:ext cx="34191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124"/>
            <p:cNvSpPr txBox="1">
              <a:spLocks noChangeArrowheads="1"/>
            </p:cNvSpPr>
            <p:nvPr/>
          </p:nvSpPr>
          <p:spPr bwMode="auto">
            <a:xfrm>
              <a:off x="296995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1960</a:t>
              </a:r>
              <a:endParaRPr lang="en-US" sz="1200" dirty="0">
                <a:latin typeface="Times New Roman" charset="0"/>
              </a:endParaRPr>
            </a:p>
          </p:txBody>
        </p:sp>
        <p:sp>
          <p:nvSpPr>
            <p:cNvPr id="17" name="Text Box 125"/>
            <p:cNvSpPr txBox="1">
              <a:spLocks noChangeArrowheads="1"/>
            </p:cNvSpPr>
            <p:nvPr/>
          </p:nvSpPr>
          <p:spPr bwMode="auto">
            <a:xfrm>
              <a:off x="511963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1980</a:t>
              </a:r>
              <a:endParaRPr lang="en-US" sz="1200" dirty="0">
                <a:latin typeface="Times New Roman" charset="0"/>
              </a:endParaRPr>
            </a:p>
          </p:txBody>
        </p:sp>
        <p:sp>
          <p:nvSpPr>
            <p:cNvPr id="18" name="Text Box 126"/>
            <p:cNvSpPr txBox="1">
              <a:spLocks noChangeArrowheads="1"/>
            </p:cNvSpPr>
            <p:nvPr/>
          </p:nvSpPr>
          <p:spPr bwMode="auto">
            <a:xfrm>
              <a:off x="4042214"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1970</a:t>
              </a:r>
              <a:endParaRPr lang="en-US" sz="1200" dirty="0">
                <a:latin typeface="Times New Roman" charset="0"/>
              </a:endParaRPr>
            </a:p>
          </p:txBody>
        </p:sp>
        <p:sp>
          <p:nvSpPr>
            <p:cNvPr id="19" name="Line 128"/>
            <p:cNvSpPr>
              <a:spLocks noChangeShapeType="1"/>
            </p:cNvSpPr>
            <p:nvPr/>
          </p:nvSpPr>
          <p:spPr bwMode="auto">
            <a:xfrm>
              <a:off x="57034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29"/>
            <p:cNvSpPr>
              <a:spLocks noChangeShapeType="1"/>
            </p:cNvSpPr>
            <p:nvPr/>
          </p:nvSpPr>
          <p:spPr bwMode="auto">
            <a:xfrm>
              <a:off x="59173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30"/>
            <p:cNvSpPr>
              <a:spLocks noChangeShapeType="1"/>
            </p:cNvSpPr>
            <p:nvPr/>
          </p:nvSpPr>
          <p:spPr bwMode="auto">
            <a:xfrm>
              <a:off x="61313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31"/>
            <p:cNvSpPr>
              <a:spLocks noChangeShapeType="1"/>
            </p:cNvSpPr>
            <p:nvPr/>
          </p:nvSpPr>
          <p:spPr bwMode="auto">
            <a:xfrm>
              <a:off x="63465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32"/>
            <p:cNvSpPr>
              <a:spLocks noChangeShapeType="1"/>
            </p:cNvSpPr>
            <p:nvPr/>
          </p:nvSpPr>
          <p:spPr bwMode="auto">
            <a:xfrm>
              <a:off x="65604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134"/>
            <p:cNvSpPr txBox="1">
              <a:spLocks noChangeArrowheads="1"/>
            </p:cNvSpPr>
            <p:nvPr/>
          </p:nvSpPr>
          <p:spPr bwMode="auto">
            <a:xfrm>
              <a:off x="6368094" y="3843577"/>
              <a:ext cx="39694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imes New Roman" charset="0"/>
                </a:rPr>
                <a:t>1990</a:t>
              </a:r>
            </a:p>
          </p:txBody>
        </p:sp>
      </p:grpSp>
      <p:sp>
        <p:nvSpPr>
          <p:cNvPr id="25" name="Rectangle 2"/>
          <p:cNvSpPr txBox="1">
            <a:spLocks noChangeArrowheads="1"/>
          </p:cNvSpPr>
          <p:nvPr/>
        </p:nvSpPr>
        <p:spPr>
          <a:xfrm>
            <a:off x="1792340" y="868887"/>
            <a:ext cx="5562956" cy="558800"/>
          </a:xfrm>
          <a:prstGeom prst="rect">
            <a:avLst/>
          </a:prstGeom>
          <a:noFill/>
          <a:ln>
            <a:miter lim="800000"/>
            <a:headEnd/>
            <a:tailEnd/>
          </a:ln>
          <a:effectLst>
            <a:glow rad="101600">
              <a:schemeClr val="accent5">
                <a:lumMod val="60000"/>
                <a:lumOff val="40000"/>
                <a:alpha val="42000"/>
              </a:schemeClr>
            </a:glow>
          </a:effectLst>
          <a:extLst/>
        </p:spPr>
        <p:txBody>
          <a:bodyPr vert="horz" lIns="91440" tIns="45720" rIns="91440" bIns="45720" rtlCol="0" anchor="ctr">
            <a:normAutofit/>
          </a:bodyPr>
          <a:lstStyle>
            <a:lvl1pPr algn="ctr" defTabSz="457200" rtl="0" eaLnBrk="1" latinLnBrk="0" hangingPunct="1">
              <a:spcBef>
                <a:spcPct val="0"/>
              </a:spcBef>
              <a:buNone/>
              <a:defRPr sz="2400" kern="12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smtClean="0">
                <a:effectLst>
                  <a:outerShdw blurRad="38100" dist="38100" dir="2700000" algn="tl">
                    <a:srgbClr val="FFFFFF"/>
                  </a:outerShdw>
                </a:effectLst>
                <a:latin typeface="Calibri" charset="0"/>
              </a:rPr>
              <a:t>MA Timeline: Wave I</a:t>
            </a:r>
            <a:endParaRPr lang="en-US" sz="2800" b="1" dirty="0">
              <a:latin typeface="Calibri" charset="0"/>
            </a:endParaRPr>
          </a:p>
        </p:txBody>
      </p:sp>
      <p:grpSp>
        <p:nvGrpSpPr>
          <p:cNvPr id="26" name="Group 25"/>
          <p:cNvGrpSpPr/>
          <p:nvPr/>
        </p:nvGrpSpPr>
        <p:grpSpPr>
          <a:xfrm>
            <a:off x="354061" y="4192797"/>
            <a:ext cx="8366606" cy="501945"/>
            <a:chOff x="2969952" y="3617062"/>
            <a:chExt cx="3795085" cy="501945"/>
          </a:xfrm>
        </p:grpSpPr>
        <p:sp>
          <p:nvSpPr>
            <p:cNvPr id="27" name="Line 103"/>
            <p:cNvSpPr>
              <a:spLocks noChangeShapeType="1"/>
            </p:cNvSpPr>
            <p:nvPr/>
          </p:nvSpPr>
          <p:spPr bwMode="auto">
            <a:xfrm>
              <a:off x="33552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09"/>
            <p:cNvSpPr>
              <a:spLocks noChangeShapeType="1"/>
            </p:cNvSpPr>
            <p:nvPr/>
          </p:nvSpPr>
          <p:spPr bwMode="auto">
            <a:xfrm>
              <a:off x="31413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10"/>
            <p:cNvSpPr>
              <a:spLocks noChangeShapeType="1"/>
            </p:cNvSpPr>
            <p:nvPr/>
          </p:nvSpPr>
          <p:spPr bwMode="auto">
            <a:xfrm>
              <a:off x="35692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11"/>
            <p:cNvSpPr>
              <a:spLocks noChangeShapeType="1"/>
            </p:cNvSpPr>
            <p:nvPr/>
          </p:nvSpPr>
          <p:spPr bwMode="auto">
            <a:xfrm>
              <a:off x="37844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12"/>
            <p:cNvSpPr>
              <a:spLocks noChangeShapeType="1"/>
            </p:cNvSpPr>
            <p:nvPr/>
          </p:nvSpPr>
          <p:spPr bwMode="auto">
            <a:xfrm>
              <a:off x="39996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113"/>
            <p:cNvSpPr>
              <a:spLocks noChangeShapeType="1"/>
            </p:cNvSpPr>
            <p:nvPr/>
          </p:nvSpPr>
          <p:spPr bwMode="auto">
            <a:xfrm>
              <a:off x="42136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14"/>
            <p:cNvSpPr>
              <a:spLocks noChangeShapeType="1"/>
            </p:cNvSpPr>
            <p:nvPr/>
          </p:nvSpPr>
          <p:spPr bwMode="auto">
            <a:xfrm>
              <a:off x="44288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115"/>
            <p:cNvSpPr>
              <a:spLocks noChangeShapeType="1"/>
            </p:cNvSpPr>
            <p:nvPr/>
          </p:nvSpPr>
          <p:spPr bwMode="auto">
            <a:xfrm>
              <a:off x="46427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16"/>
            <p:cNvSpPr>
              <a:spLocks noChangeShapeType="1"/>
            </p:cNvSpPr>
            <p:nvPr/>
          </p:nvSpPr>
          <p:spPr bwMode="auto">
            <a:xfrm>
              <a:off x="485672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117"/>
            <p:cNvSpPr>
              <a:spLocks noChangeShapeType="1"/>
            </p:cNvSpPr>
            <p:nvPr/>
          </p:nvSpPr>
          <p:spPr bwMode="auto">
            <a:xfrm>
              <a:off x="50719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18"/>
            <p:cNvSpPr>
              <a:spLocks noChangeShapeType="1"/>
            </p:cNvSpPr>
            <p:nvPr/>
          </p:nvSpPr>
          <p:spPr bwMode="auto">
            <a:xfrm>
              <a:off x="52858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19"/>
            <p:cNvSpPr>
              <a:spLocks noChangeShapeType="1"/>
            </p:cNvSpPr>
            <p:nvPr/>
          </p:nvSpPr>
          <p:spPr bwMode="auto">
            <a:xfrm>
              <a:off x="550111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20"/>
            <p:cNvSpPr>
              <a:spLocks noChangeShapeType="1"/>
            </p:cNvSpPr>
            <p:nvPr/>
          </p:nvSpPr>
          <p:spPr bwMode="auto">
            <a:xfrm flipV="1">
              <a:off x="3141359" y="3736881"/>
              <a:ext cx="34191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Text Box 124"/>
            <p:cNvSpPr txBox="1">
              <a:spLocks noChangeArrowheads="1"/>
            </p:cNvSpPr>
            <p:nvPr/>
          </p:nvSpPr>
          <p:spPr bwMode="auto">
            <a:xfrm>
              <a:off x="296995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1960</a:t>
              </a:r>
              <a:endParaRPr lang="en-US" sz="1200" dirty="0">
                <a:latin typeface="Times New Roman" charset="0"/>
              </a:endParaRPr>
            </a:p>
          </p:txBody>
        </p:sp>
        <p:sp>
          <p:nvSpPr>
            <p:cNvPr id="41" name="Text Box 125"/>
            <p:cNvSpPr txBox="1">
              <a:spLocks noChangeArrowheads="1"/>
            </p:cNvSpPr>
            <p:nvPr/>
          </p:nvSpPr>
          <p:spPr bwMode="auto">
            <a:xfrm>
              <a:off x="511963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1980</a:t>
              </a:r>
              <a:endParaRPr lang="en-US" sz="1200" dirty="0">
                <a:latin typeface="Times New Roman" charset="0"/>
              </a:endParaRPr>
            </a:p>
          </p:txBody>
        </p:sp>
        <p:sp>
          <p:nvSpPr>
            <p:cNvPr id="42" name="Text Box 126"/>
            <p:cNvSpPr txBox="1">
              <a:spLocks noChangeArrowheads="1"/>
            </p:cNvSpPr>
            <p:nvPr/>
          </p:nvSpPr>
          <p:spPr bwMode="auto">
            <a:xfrm>
              <a:off x="4042214"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1970</a:t>
              </a:r>
              <a:endParaRPr lang="en-US" sz="1200" dirty="0">
                <a:latin typeface="Times New Roman" charset="0"/>
              </a:endParaRPr>
            </a:p>
          </p:txBody>
        </p:sp>
        <p:sp>
          <p:nvSpPr>
            <p:cNvPr id="43" name="Line 128"/>
            <p:cNvSpPr>
              <a:spLocks noChangeShapeType="1"/>
            </p:cNvSpPr>
            <p:nvPr/>
          </p:nvSpPr>
          <p:spPr bwMode="auto">
            <a:xfrm>
              <a:off x="57034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129"/>
            <p:cNvSpPr>
              <a:spLocks noChangeShapeType="1"/>
            </p:cNvSpPr>
            <p:nvPr/>
          </p:nvSpPr>
          <p:spPr bwMode="auto">
            <a:xfrm>
              <a:off x="59173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30"/>
            <p:cNvSpPr>
              <a:spLocks noChangeShapeType="1"/>
            </p:cNvSpPr>
            <p:nvPr/>
          </p:nvSpPr>
          <p:spPr bwMode="auto">
            <a:xfrm>
              <a:off x="61313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131"/>
            <p:cNvSpPr>
              <a:spLocks noChangeShapeType="1"/>
            </p:cNvSpPr>
            <p:nvPr/>
          </p:nvSpPr>
          <p:spPr bwMode="auto">
            <a:xfrm>
              <a:off x="63465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32"/>
            <p:cNvSpPr>
              <a:spLocks noChangeShapeType="1"/>
            </p:cNvSpPr>
            <p:nvPr/>
          </p:nvSpPr>
          <p:spPr bwMode="auto">
            <a:xfrm>
              <a:off x="65604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Text Box 134"/>
            <p:cNvSpPr txBox="1">
              <a:spLocks noChangeArrowheads="1"/>
            </p:cNvSpPr>
            <p:nvPr/>
          </p:nvSpPr>
          <p:spPr bwMode="auto">
            <a:xfrm>
              <a:off x="6368094" y="3843577"/>
              <a:ext cx="39694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imes New Roman" charset="0"/>
                </a:rPr>
                <a:t>1990</a:t>
              </a:r>
            </a:p>
          </p:txBody>
        </p:sp>
      </p:grpSp>
      <p:sp>
        <p:nvSpPr>
          <p:cNvPr id="49" name="Text Box 56"/>
          <p:cNvSpPr txBox="1">
            <a:spLocks noChangeArrowheads="1"/>
          </p:cNvSpPr>
          <p:nvPr/>
        </p:nvSpPr>
        <p:spPr bwMode="auto">
          <a:xfrm>
            <a:off x="1790137" y="1389397"/>
            <a:ext cx="5567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imes New Roman" charset="0"/>
              </a:rPr>
              <a:t>State prison offenders were </a:t>
            </a:r>
            <a:r>
              <a:rPr lang="en-US" sz="1800" i="1">
                <a:latin typeface="Times New Roman" charset="0"/>
              </a:rPr>
              <a:t>recommended</a:t>
            </a:r>
            <a:r>
              <a:rPr lang="en-US" sz="1800">
                <a:latin typeface="Times New Roman" charset="0"/>
              </a:rPr>
              <a:t> for commitment</a:t>
            </a:r>
          </a:p>
        </p:txBody>
      </p:sp>
      <p:sp>
        <p:nvSpPr>
          <p:cNvPr id="50" name="Rectangle 57"/>
          <p:cNvSpPr>
            <a:spLocks noChangeArrowheads="1"/>
          </p:cNvSpPr>
          <p:nvPr/>
        </p:nvSpPr>
        <p:spPr bwMode="auto">
          <a:xfrm>
            <a:off x="804933" y="1846597"/>
            <a:ext cx="7537771"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a:latin typeface="Times New Roman" charset="0"/>
              </a:rPr>
              <a:t>5000</a:t>
            </a:r>
          </a:p>
        </p:txBody>
      </p:sp>
      <p:sp>
        <p:nvSpPr>
          <p:cNvPr id="51" name="Rectangle 58"/>
          <p:cNvSpPr>
            <a:spLocks noChangeArrowheads="1"/>
          </p:cNvSpPr>
          <p:nvPr/>
        </p:nvSpPr>
        <p:spPr bwMode="auto">
          <a:xfrm>
            <a:off x="2960412" y="1846597"/>
            <a:ext cx="3124200" cy="457200"/>
          </a:xfrm>
          <a:prstGeom prst="rect">
            <a:avLst/>
          </a:prstGeom>
          <a:solidFill>
            <a:srgbClr val="83CBE3"/>
          </a:solidFill>
          <a:ln w="9525">
            <a:solidFill>
              <a:schemeClr val="tx1"/>
            </a:solidFill>
            <a:miter lim="800000"/>
            <a:headEnd/>
            <a:tailEnd/>
          </a:ln>
        </p:spPr>
        <p:txBody>
          <a:bodyPr wrap="none" anchor="ctr"/>
          <a:lstStyle/>
          <a:p>
            <a:pPr algn="ctr" eaLnBrk="1" hangingPunct="1"/>
            <a:r>
              <a:rPr lang="en-US" sz="1800">
                <a:latin typeface="Times New Roman" charset="0"/>
              </a:rPr>
              <a:t>1900</a:t>
            </a:r>
          </a:p>
        </p:txBody>
      </p:sp>
      <p:sp>
        <p:nvSpPr>
          <p:cNvPr id="52" name="Text Box 59"/>
          <p:cNvSpPr txBox="1">
            <a:spLocks noChangeArrowheads="1"/>
          </p:cNvSpPr>
          <p:nvPr/>
        </p:nvSpPr>
        <p:spPr bwMode="auto">
          <a:xfrm>
            <a:off x="2133600" y="2913397"/>
            <a:ext cx="5300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imes New Roman" charset="0"/>
              </a:rPr>
              <a:t>Offenders were transferred to MTC for a full evaluation</a:t>
            </a:r>
          </a:p>
        </p:txBody>
      </p:sp>
      <p:sp>
        <p:nvSpPr>
          <p:cNvPr id="53" name="Rectangle 60"/>
          <p:cNvSpPr>
            <a:spLocks noChangeArrowheads="1"/>
          </p:cNvSpPr>
          <p:nvPr/>
        </p:nvSpPr>
        <p:spPr bwMode="auto">
          <a:xfrm>
            <a:off x="2960412" y="2151397"/>
            <a:ext cx="3124200" cy="457200"/>
          </a:xfrm>
          <a:prstGeom prst="rect">
            <a:avLst/>
          </a:prstGeom>
          <a:solidFill>
            <a:srgbClr val="83CBE3"/>
          </a:solidFill>
          <a:ln w="9525">
            <a:solidFill>
              <a:schemeClr val="tx1"/>
            </a:solidFill>
            <a:miter lim="800000"/>
            <a:headEnd/>
            <a:tailEnd/>
          </a:ln>
        </p:spPr>
        <p:txBody>
          <a:bodyPr wrap="none" anchor="ctr"/>
          <a:lstStyle/>
          <a:p>
            <a:pPr algn="ctr" eaLnBrk="1" hangingPunct="1"/>
            <a:r>
              <a:rPr lang="en-US" sz="1800">
                <a:latin typeface="Times New Roman" charset="0"/>
              </a:rPr>
              <a:t>1900</a:t>
            </a:r>
          </a:p>
        </p:txBody>
      </p:sp>
      <p:sp>
        <p:nvSpPr>
          <p:cNvPr id="54" name="Rectangle 61"/>
          <p:cNvSpPr>
            <a:spLocks noChangeArrowheads="1"/>
          </p:cNvSpPr>
          <p:nvPr/>
        </p:nvSpPr>
        <p:spPr bwMode="auto">
          <a:xfrm>
            <a:off x="3048000" y="2379997"/>
            <a:ext cx="3124200" cy="457200"/>
          </a:xfrm>
          <a:prstGeom prst="rect">
            <a:avLst/>
          </a:prstGeom>
          <a:solidFill>
            <a:srgbClr val="83CBE3"/>
          </a:solidFill>
          <a:ln w="9525">
            <a:solidFill>
              <a:schemeClr val="tx1"/>
            </a:solidFill>
            <a:miter lim="800000"/>
            <a:headEnd/>
            <a:tailEnd/>
          </a:ln>
        </p:spPr>
        <p:txBody>
          <a:bodyPr wrap="none" anchor="ctr"/>
          <a:lstStyle/>
          <a:p>
            <a:pPr algn="ctr" eaLnBrk="1" hangingPunct="1"/>
            <a:r>
              <a:rPr lang="en-US" sz="1800">
                <a:latin typeface="Times New Roman" charset="0"/>
              </a:rPr>
              <a:t>1900</a:t>
            </a:r>
          </a:p>
        </p:txBody>
      </p:sp>
      <p:sp>
        <p:nvSpPr>
          <p:cNvPr id="55" name="Rectangle 62"/>
          <p:cNvSpPr>
            <a:spLocks noChangeArrowheads="1"/>
          </p:cNvSpPr>
          <p:nvPr/>
        </p:nvSpPr>
        <p:spPr bwMode="auto">
          <a:xfrm>
            <a:off x="2960412" y="2379997"/>
            <a:ext cx="990600" cy="457200"/>
          </a:xfrm>
          <a:prstGeom prst="rect">
            <a:avLst/>
          </a:prstGeom>
          <a:solidFill>
            <a:srgbClr val="4E8EE3"/>
          </a:solidFill>
          <a:ln w="9525">
            <a:solidFill>
              <a:schemeClr val="tx1"/>
            </a:solidFill>
            <a:miter lim="800000"/>
            <a:headEnd/>
            <a:tailEnd/>
          </a:ln>
        </p:spPr>
        <p:txBody>
          <a:bodyPr wrap="none" anchor="ctr"/>
          <a:lstStyle/>
          <a:p>
            <a:pPr algn="ctr" eaLnBrk="1" hangingPunct="1"/>
            <a:r>
              <a:rPr lang="en-US" sz="1800">
                <a:latin typeface="Times New Roman" charset="0"/>
              </a:rPr>
              <a:t>570</a:t>
            </a:r>
          </a:p>
        </p:txBody>
      </p:sp>
      <p:sp>
        <p:nvSpPr>
          <p:cNvPr id="56" name="Rectangle 63"/>
          <p:cNvSpPr>
            <a:spLocks noChangeArrowheads="1"/>
          </p:cNvSpPr>
          <p:nvPr/>
        </p:nvSpPr>
        <p:spPr bwMode="auto">
          <a:xfrm>
            <a:off x="2913408" y="2608597"/>
            <a:ext cx="990600" cy="457200"/>
          </a:xfrm>
          <a:prstGeom prst="rect">
            <a:avLst/>
          </a:prstGeom>
          <a:solidFill>
            <a:srgbClr val="4E8EE3"/>
          </a:solidFill>
          <a:ln w="9525">
            <a:solidFill>
              <a:schemeClr val="tx1"/>
            </a:solidFill>
            <a:miter lim="800000"/>
            <a:headEnd/>
            <a:tailEnd/>
          </a:ln>
        </p:spPr>
        <p:txBody>
          <a:bodyPr wrap="none" anchor="ctr"/>
          <a:lstStyle/>
          <a:p>
            <a:pPr algn="ctr" eaLnBrk="1" hangingPunct="1"/>
            <a:r>
              <a:rPr lang="en-US" sz="1800" dirty="0">
                <a:latin typeface="Times New Roman" charset="0"/>
              </a:rPr>
              <a:t>570</a:t>
            </a:r>
          </a:p>
        </p:txBody>
      </p:sp>
      <p:sp>
        <p:nvSpPr>
          <p:cNvPr id="57" name="Rectangle 64"/>
          <p:cNvSpPr>
            <a:spLocks noChangeArrowheads="1"/>
          </p:cNvSpPr>
          <p:nvPr/>
        </p:nvSpPr>
        <p:spPr bwMode="auto">
          <a:xfrm>
            <a:off x="2808012" y="2837197"/>
            <a:ext cx="990600" cy="457200"/>
          </a:xfrm>
          <a:prstGeom prst="rect">
            <a:avLst/>
          </a:prstGeom>
          <a:solidFill>
            <a:srgbClr val="4E8EE3"/>
          </a:solidFill>
          <a:ln w="9525">
            <a:solidFill>
              <a:schemeClr val="tx1"/>
            </a:solidFill>
            <a:miter lim="800000"/>
            <a:headEnd/>
            <a:tailEnd/>
          </a:ln>
        </p:spPr>
        <p:txBody>
          <a:bodyPr wrap="none" anchor="ctr"/>
          <a:lstStyle/>
          <a:p>
            <a:pPr algn="ctr" eaLnBrk="1" hangingPunct="1"/>
            <a:r>
              <a:rPr lang="en-US" sz="1800">
                <a:latin typeface="Times New Roman" charset="0"/>
              </a:rPr>
              <a:t>570</a:t>
            </a:r>
          </a:p>
        </p:txBody>
      </p:sp>
      <p:sp>
        <p:nvSpPr>
          <p:cNvPr id="58" name="Text Box 65"/>
          <p:cNvSpPr txBox="1">
            <a:spLocks noChangeArrowheads="1"/>
          </p:cNvSpPr>
          <p:nvPr/>
        </p:nvSpPr>
        <p:spPr bwMode="auto">
          <a:xfrm>
            <a:off x="2235200" y="3599197"/>
            <a:ext cx="218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imes New Roman" charset="0"/>
              </a:rPr>
              <a:t>Offenders Committed</a:t>
            </a:r>
          </a:p>
        </p:txBody>
      </p:sp>
      <p:sp>
        <p:nvSpPr>
          <p:cNvPr id="59" name="Rectangle 66"/>
          <p:cNvSpPr>
            <a:spLocks noChangeArrowheads="1"/>
          </p:cNvSpPr>
          <p:nvPr/>
        </p:nvSpPr>
        <p:spPr bwMode="auto">
          <a:xfrm>
            <a:off x="2731812" y="3065797"/>
            <a:ext cx="990600" cy="457200"/>
          </a:xfrm>
          <a:prstGeom prst="rect">
            <a:avLst/>
          </a:prstGeom>
          <a:solidFill>
            <a:srgbClr val="4E8EE3"/>
          </a:solidFill>
          <a:ln w="9525">
            <a:solidFill>
              <a:schemeClr val="tx1"/>
            </a:solidFill>
            <a:miter lim="800000"/>
            <a:headEnd/>
            <a:tailEnd/>
          </a:ln>
        </p:spPr>
        <p:txBody>
          <a:bodyPr wrap="none" anchor="ctr"/>
          <a:lstStyle/>
          <a:p>
            <a:pPr algn="ctr" eaLnBrk="1" hangingPunct="1"/>
            <a:r>
              <a:rPr lang="en-US" sz="1800">
                <a:latin typeface="Times New Roman" charset="0"/>
              </a:rPr>
              <a:t>570</a:t>
            </a:r>
          </a:p>
        </p:txBody>
      </p:sp>
      <p:sp>
        <p:nvSpPr>
          <p:cNvPr id="60" name="Text Box 67"/>
          <p:cNvSpPr txBox="1">
            <a:spLocks noChangeArrowheads="1"/>
          </p:cNvSpPr>
          <p:nvPr/>
        </p:nvSpPr>
        <p:spPr bwMode="auto">
          <a:xfrm>
            <a:off x="4393168" y="3599197"/>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Times New Roman" charset="0"/>
              </a:rPr>
              <a:t>Released back to prison</a:t>
            </a:r>
          </a:p>
        </p:txBody>
      </p:sp>
      <p:sp>
        <p:nvSpPr>
          <p:cNvPr id="61" name="Rectangle 68"/>
          <p:cNvSpPr>
            <a:spLocks noChangeArrowheads="1"/>
          </p:cNvSpPr>
          <p:nvPr/>
        </p:nvSpPr>
        <p:spPr bwMode="auto">
          <a:xfrm>
            <a:off x="4038600" y="2379997"/>
            <a:ext cx="2133600" cy="457200"/>
          </a:xfrm>
          <a:prstGeom prst="rect">
            <a:avLst/>
          </a:prstGeom>
          <a:solidFill>
            <a:srgbClr val="BA8CE3"/>
          </a:solidFill>
          <a:ln w="9525">
            <a:solidFill>
              <a:schemeClr val="tx1"/>
            </a:solidFill>
            <a:miter lim="800000"/>
            <a:headEnd/>
            <a:tailEnd/>
          </a:ln>
        </p:spPr>
        <p:txBody>
          <a:bodyPr wrap="none" anchor="ctr"/>
          <a:lstStyle/>
          <a:p>
            <a:pPr algn="ctr" eaLnBrk="1" hangingPunct="1"/>
            <a:r>
              <a:rPr lang="en-US" sz="1800">
                <a:latin typeface="Times New Roman" charset="0"/>
              </a:rPr>
              <a:t>1330</a:t>
            </a:r>
          </a:p>
        </p:txBody>
      </p:sp>
      <p:sp>
        <p:nvSpPr>
          <p:cNvPr id="62" name="Rectangle 70"/>
          <p:cNvSpPr>
            <a:spLocks noChangeArrowheads="1"/>
          </p:cNvSpPr>
          <p:nvPr/>
        </p:nvSpPr>
        <p:spPr bwMode="auto">
          <a:xfrm>
            <a:off x="4179612" y="2608597"/>
            <a:ext cx="2133600" cy="457200"/>
          </a:xfrm>
          <a:prstGeom prst="rect">
            <a:avLst/>
          </a:prstGeom>
          <a:solidFill>
            <a:srgbClr val="BA8CE3"/>
          </a:solidFill>
          <a:ln w="9525">
            <a:solidFill>
              <a:schemeClr val="tx1"/>
            </a:solidFill>
            <a:miter lim="800000"/>
            <a:headEnd/>
            <a:tailEnd/>
          </a:ln>
        </p:spPr>
        <p:txBody>
          <a:bodyPr wrap="none" anchor="ctr"/>
          <a:lstStyle/>
          <a:p>
            <a:pPr algn="ctr" eaLnBrk="1" hangingPunct="1"/>
            <a:r>
              <a:rPr lang="en-US" sz="1800">
                <a:latin typeface="Times New Roman" charset="0"/>
              </a:rPr>
              <a:t>1330</a:t>
            </a:r>
          </a:p>
        </p:txBody>
      </p:sp>
      <p:sp>
        <p:nvSpPr>
          <p:cNvPr id="63" name="Rectangle 71"/>
          <p:cNvSpPr>
            <a:spLocks noChangeArrowheads="1"/>
          </p:cNvSpPr>
          <p:nvPr/>
        </p:nvSpPr>
        <p:spPr bwMode="auto">
          <a:xfrm>
            <a:off x="4332012" y="2837197"/>
            <a:ext cx="2133600" cy="457200"/>
          </a:xfrm>
          <a:prstGeom prst="rect">
            <a:avLst/>
          </a:prstGeom>
          <a:solidFill>
            <a:srgbClr val="BA8CE3"/>
          </a:solidFill>
          <a:ln w="9525">
            <a:solidFill>
              <a:schemeClr val="tx1"/>
            </a:solidFill>
            <a:miter lim="800000"/>
            <a:headEnd/>
            <a:tailEnd/>
          </a:ln>
        </p:spPr>
        <p:txBody>
          <a:bodyPr wrap="none" anchor="ctr"/>
          <a:lstStyle/>
          <a:p>
            <a:pPr algn="ctr" eaLnBrk="1" hangingPunct="1"/>
            <a:r>
              <a:rPr lang="en-US" sz="1800">
                <a:latin typeface="Times New Roman" charset="0"/>
              </a:rPr>
              <a:t>1330</a:t>
            </a:r>
          </a:p>
        </p:txBody>
      </p:sp>
      <p:sp>
        <p:nvSpPr>
          <p:cNvPr id="64" name="Rectangle 72"/>
          <p:cNvSpPr>
            <a:spLocks noChangeArrowheads="1"/>
          </p:cNvSpPr>
          <p:nvPr/>
        </p:nvSpPr>
        <p:spPr bwMode="auto">
          <a:xfrm>
            <a:off x="4484412" y="3065797"/>
            <a:ext cx="2133600" cy="457200"/>
          </a:xfrm>
          <a:prstGeom prst="rect">
            <a:avLst/>
          </a:prstGeom>
          <a:solidFill>
            <a:srgbClr val="BA8CE3"/>
          </a:solidFill>
          <a:ln w="9525">
            <a:solidFill>
              <a:schemeClr val="tx1"/>
            </a:solidFill>
            <a:miter lim="800000"/>
            <a:headEnd/>
            <a:tailEnd/>
          </a:ln>
        </p:spPr>
        <p:txBody>
          <a:bodyPr wrap="none" anchor="ctr"/>
          <a:lstStyle/>
          <a:p>
            <a:pPr algn="ctr" eaLnBrk="1" hangingPunct="1"/>
            <a:r>
              <a:rPr lang="en-US" sz="1800">
                <a:latin typeface="Times New Roman" charset="0"/>
              </a:rPr>
              <a:t>1330</a:t>
            </a:r>
          </a:p>
        </p:txBody>
      </p:sp>
    </p:spTree>
    <p:extLst>
      <p:ext uri="{BB962C8B-B14F-4D97-AF65-F5344CB8AC3E}">
        <p14:creationId xmlns:p14="http://schemas.microsoft.com/office/powerpoint/2010/main" val="408281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000" fill="hold"/>
                                        <p:tgtEl>
                                          <p:spTgt spid="26"/>
                                        </p:tgtEl>
                                        <p:attrNameLst>
                                          <p:attrName>ppt_w</p:attrName>
                                        </p:attrNameLst>
                                      </p:cBhvr>
                                      <p:tavLst>
                                        <p:tav tm="0">
                                          <p:val>
                                            <p:strVal val="#ppt_w*0.70"/>
                                          </p:val>
                                        </p:tav>
                                        <p:tav tm="100000">
                                          <p:val>
                                            <p:strVal val="#ppt_w"/>
                                          </p:val>
                                        </p:tav>
                                      </p:tavLst>
                                    </p:anim>
                                    <p:anim calcmode="lin" valueType="num">
                                      <p:cBhvr>
                                        <p:cTn id="12" dur="1000" fill="hold"/>
                                        <p:tgtEl>
                                          <p:spTgt spid="26"/>
                                        </p:tgtEl>
                                        <p:attrNameLst>
                                          <p:attrName>ppt_h</p:attrName>
                                        </p:attrNameLst>
                                      </p:cBhvr>
                                      <p:tavLst>
                                        <p:tav tm="0">
                                          <p:val>
                                            <p:strVal val="#ppt_h"/>
                                          </p:val>
                                        </p:tav>
                                        <p:tav tm="100000">
                                          <p:val>
                                            <p:strVal val="#ppt_h"/>
                                          </p:val>
                                        </p:tav>
                                      </p:tavLst>
                                    </p:anim>
                                    <p:animEffect transition="in" filter="fade">
                                      <p:cBhvr>
                                        <p:cTn id="13" dur="10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1000"/>
                                        <p:tgtEl>
                                          <p:spTgt spid="49"/>
                                        </p:tgtEl>
                                      </p:cBhvr>
                                    </p:animEffect>
                                    <p:anim calcmode="lin" valueType="num">
                                      <p:cBhvr>
                                        <p:cTn id="19" dur="1000" fill="hold"/>
                                        <p:tgtEl>
                                          <p:spTgt spid="49"/>
                                        </p:tgtEl>
                                        <p:attrNameLst>
                                          <p:attrName>ppt_x</p:attrName>
                                        </p:attrNameLst>
                                      </p:cBhvr>
                                      <p:tavLst>
                                        <p:tav tm="0">
                                          <p:val>
                                            <p:strVal val="#ppt_x"/>
                                          </p:val>
                                        </p:tav>
                                        <p:tav tm="100000">
                                          <p:val>
                                            <p:strVal val="#ppt_x"/>
                                          </p:val>
                                        </p:tav>
                                      </p:tavLst>
                                    </p:anim>
                                    <p:anim calcmode="lin" valueType="num">
                                      <p:cBhvr>
                                        <p:cTn id="20" dur="900" decel="100000" fill="hold"/>
                                        <p:tgtEl>
                                          <p:spTgt spid="4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2" fill="hold">
                            <p:stCondLst>
                              <p:cond delay="1000"/>
                            </p:stCondLst>
                            <p:childTnLst>
                              <p:par>
                                <p:cTn id="23" presetID="17" presetClass="entr" presetSubtype="1"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ppt_x</p:attrName>
                                        </p:attrNameLst>
                                      </p:cBhvr>
                                      <p:tavLst>
                                        <p:tav tm="0">
                                          <p:val>
                                            <p:strVal val="#ppt_x"/>
                                          </p:val>
                                        </p:tav>
                                        <p:tav tm="100000">
                                          <p:val>
                                            <p:strVal val="#ppt_x"/>
                                          </p:val>
                                        </p:tav>
                                      </p:tavLst>
                                    </p:anim>
                                    <p:anim calcmode="lin" valueType="num">
                                      <p:cBhvr>
                                        <p:cTn id="26" dur="500" fill="hold"/>
                                        <p:tgtEl>
                                          <p:spTgt spid="50"/>
                                        </p:tgtEl>
                                        <p:attrNameLst>
                                          <p:attrName>ppt_y</p:attrName>
                                        </p:attrNameLst>
                                      </p:cBhvr>
                                      <p:tavLst>
                                        <p:tav tm="0">
                                          <p:val>
                                            <p:strVal val="#ppt_y-#ppt_h/2"/>
                                          </p:val>
                                        </p:tav>
                                        <p:tav tm="100000">
                                          <p:val>
                                            <p:strVal val="#ppt_y"/>
                                          </p:val>
                                        </p:tav>
                                      </p:tavLst>
                                    </p:anim>
                                    <p:anim calcmode="lin" valueType="num">
                                      <p:cBhvr>
                                        <p:cTn id="27" dur="500" fill="hold"/>
                                        <p:tgtEl>
                                          <p:spTgt spid="50"/>
                                        </p:tgtEl>
                                        <p:attrNameLst>
                                          <p:attrName>ppt_w</p:attrName>
                                        </p:attrNameLst>
                                      </p:cBhvr>
                                      <p:tavLst>
                                        <p:tav tm="0">
                                          <p:val>
                                            <p:strVal val="#ppt_w"/>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51"/>
                                        </p:tgtEl>
                                      </p:cBhvr>
                                    </p:animEffect>
                                    <p:set>
                                      <p:cBhvr>
                                        <p:cTn id="37" dur="1" fill="hold">
                                          <p:stCondLst>
                                            <p:cond delay="499"/>
                                          </p:stCondLst>
                                        </p:cTn>
                                        <p:tgtEl>
                                          <p:spTgt spid="51"/>
                                        </p:tgtEl>
                                        <p:attrNameLst>
                                          <p:attrName>style.visibility</p:attrName>
                                        </p:attrNameLst>
                                      </p:cBhvr>
                                      <p:to>
                                        <p:strVal val="hidden"/>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par>
                          <p:cTn id="41" fill="hold">
                            <p:stCondLst>
                              <p:cond delay="500"/>
                            </p:stCondLst>
                            <p:childTnLst>
                              <p:par>
                                <p:cTn id="42" presetID="9" presetClass="exit" presetSubtype="0" fill="hold" grpId="1" nodeType="afterEffect">
                                  <p:stCondLst>
                                    <p:cond delay="0"/>
                                  </p:stCondLst>
                                  <p:childTnLst>
                                    <p:animEffect transition="out" filter="dissolv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childTnLst>
                                </p:cTn>
                              </p:par>
                            </p:childTnLst>
                          </p:cTn>
                        </p:par>
                        <p:par>
                          <p:cTn id="48" fill="hold">
                            <p:stCondLst>
                              <p:cond delay="1000"/>
                            </p:stCondLst>
                            <p:childTnLst>
                              <p:par>
                                <p:cTn id="49" presetID="17" presetClass="entr" presetSubtype="10" fill="hold" grpId="1" nodeType="after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p:cTn id="51" dur="500" fill="hold"/>
                                        <p:tgtEl>
                                          <p:spTgt spid="52"/>
                                        </p:tgtEl>
                                        <p:attrNameLst>
                                          <p:attrName>ppt_w</p:attrName>
                                        </p:attrNameLst>
                                      </p:cBhvr>
                                      <p:tavLst>
                                        <p:tav tm="0">
                                          <p:val>
                                            <p:fltVal val="0"/>
                                          </p:val>
                                        </p:tav>
                                        <p:tav tm="100000">
                                          <p:val>
                                            <p:strVal val="#ppt_w"/>
                                          </p:val>
                                        </p:tav>
                                      </p:tavLst>
                                    </p:anim>
                                    <p:anim calcmode="lin" valueType="num">
                                      <p:cBhvr>
                                        <p:cTn id="52"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52"/>
                                        </p:tgtEl>
                                      </p:cBhvr>
                                    </p:animEffect>
                                    <p:set>
                                      <p:cBhvr>
                                        <p:cTn id="57" dur="1" fill="hold">
                                          <p:stCondLst>
                                            <p:cond delay="499"/>
                                          </p:stCondLst>
                                        </p:cTn>
                                        <p:tgtEl>
                                          <p:spTgt spid="5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9" presetClass="exit" presetSubtype="0" fill="hold" grpId="1" nodeType="clickEffect">
                                  <p:stCondLst>
                                    <p:cond delay="0"/>
                                  </p:stCondLst>
                                  <p:childTnLst>
                                    <p:animEffect transition="out" filter="dissolve">
                                      <p:cBhvr>
                                        <p:cTn id="65" dur="500"/>
                                        <p:tgtEl>
                                          <p:spTgt spid="55"/>
                                        </p:tgtEl>
                                      </p:cBhvr>
                                    </p:animEffect>
                                    <p:set>
                                      <p:cBhvr>
                                        <p:cTn id="66" dur="1" fill="hold">
                                          <p:stCondLst>
                                            <p:cond delay="499"/>
                                          </p:stCondLst>
                                        </p:cTn>
                                        <p:tgtEl>
                                          <p:spTgt spid="55"/>
                                        </p:tgtEl>
                                        <p:attrNameLst>
                                          <p:attrName>style.visibility</p:attrName>
                                        </p:attrNameLst>
                                      </p:cBhvr>
                                      <p:to>
                                        <p:strVal val="hidden"/>
                                      </p:to>
                                    </p:se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childTnLst>
                                </p:cTn>
                              </p:par>
                            </p:childTnLst>
                          </p:cTn>
                        </p:par>
                        <p:par>
                          <p:cTn id="70" fill="hold">
                            <p:stCondLst>
                              <p:cond delay="500"/>
                            </p:stCondLst>
                            <p:childTnLst>
                              <p:par>
                                <p:cTn id="71" presetID="9" presetClass="exit" presetSubtype="0" fill="hold" grpId="1" nodeType="afterEffect">
                                  <p:stCondLst>
                                    <p:cond delay="0"/>
                                  </p:stCondLst>
                                  <p:childTnLst>
                                    <p:animEffect transition="out" filter="dissolve">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childTnLst>
                          </p:cTn>
                        </p:par>
                        <p:par>
                          <p:cTn id="74" fill="hold">
                            <p:stCondLst>
                              <p:cond delay="1000"/>
                            </p:stCondLst>
                            <p:childTnLst>
                              <p:par>
                                <p:cTn id="75" presetID="1" presetClass="entr" presetSubtype="0"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childTnLst>
                          </p:cTn>
                        </p:par>
                        <p:par>
                          <p:cTn id="77" fill="hold">
                            <p:stCondLst>
                              <p:cond delay="1000"/>
                            </p:stCondLst>
                            <p:childTnLst>
                              <p:par>
                                <p:cTn id="78" presetID="9" presetClass="exit" presetSubtype="0" fill="hold" grpId="1" nodeType="afterEffect">
                                  <p:stCondLst>
                                    <p:cond delay="0"/>
                                  </p:stCondLst>
                                  <p:childTnLst>
                                    <p:animEffect transition="out" filter="dissolve">
                                      <p:cBhvr>
                                        <p:cTn id="79" dur="500"/>
                                        <p:tgtEl>
                                          <p:spTgt spid="57"/>
                                        </p:tgtEl>
                                      </p:cBhvr>
                                    </p:animEffect>
                                    <p:set>
                                      <p:cBhvr>
                                        <p:cTn id="80" dur="1" fill="hold">
                                          <p:stCondLst>
                                            <p:cond delay="499"/>
                                          </p:stCondLst>
                                        </p:cTn>
                                        <p:tgtEl>
                                          <p:spTgt spid="57"/>
                                        </p:tgtEl>
                                        <p:attrNameLst>
                                          <p:attrName>style.visibility</p:attrName>
                                        </p:attrNameLst>
                                      </p:cBhvr>
                                      <p:to>
                                        <p:strVal val="hidden"/>
                                      </p:to>
                                    </p:set>
                                  </p:childTnLst>
                                </p:cTn>
                              </p:par>
                            </p:childTnLst>
                          </p:cTn>
                        </p:par>
                        <p:par>
                          <p:cTn id="81" fill="hold">
                            <p:stCondLst>
                              <p:cond delay="1500"/>
                            </p:stCondLst>
                            <p:childTnLst>
                              <p:par>
                                <p:cTn id="82" presetID="1" presetClass="entr" presetSubtype="0"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childTnLst>
                                </p:cTn>
                              </p:par>
                            </p:childTnLst>
                          </p:cTn>
                        </p:par>
                        <p:par>
                          <p:cTn id="84" fill="hold">
                            <p:stCondLst>
                              <p:cond delay="1500"/>
                            </p:stCondLst>
                            <p:childTnLst>
                              <p:par>
                                <p:cTn id="85" presetID="17" presetClass="entr" presetSubtype="1"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p:cTn id="87" dur="500" fill="hold"/>
                                        <p:tgtEl>
                                          <p:spTgt spid="58"/>
                                        </p:tgtEl>
                                        <p:attrNameLst>
                                          <p:attrName>ppt_x</p:attrName>
                                        </p:attrNameLst>
                                      </p:cBhvr>
                                      <p:tavLst>
                                        <p:tav tm="0">
                                          <p:val>
                                            <p:strVal val="#ppt_x"/>
                                          </p:val>
                                        </p:tav>
                                        <p:tav tm="100000">
                                          <p:val>
                                            <p:strVal val="#ppt_x"/>
                                          </p:val>
                                        </p:tav>
                                      </p:tavLst>
                                    </p:anim>
                                    <p:anim calcmode="lin" valueType="num">
                                      <p:cBhvr>
                                        <p:cTn id="88" dur="500" fill="hold"/>
                                        <p:tgtEl>
                                          <p:spTgt spid="58"/>
                                        </p:tgtEl>
                                        <p:attrNameLst>
                                          <p:attrName>ppt_y</p:attrName>
                                        </p:attrNameLst>
                                      </p:cBhvr>
                                      <p:tavLst>
                                        <p:tav tm="0">
                                          <p:val>
                                            <p:strVal val="#ppt_y-#ppt_h/2"/>
                                          </p:val>
                                        </p:tav>
                                        <p:tav tm="100000">
                                          <p:val>
                                            <p:strVal val="#ppt_y"/>
                                          </p:val>
                                        </p:tav>
                                      </p:tavLst>
                                    </p:anim>
                                    <p:anim calcmode="lin" valueType="num">
                                      <p:cBhvr>
                                        <p:cTn id="89" dur="500" fill="hold"/>
                                        <p:tgtEl>
                                          <p:spTgt spid="58"/>
                                        </p:tgtEl>
                                        <p:attrNameLst>
                                          <p:attrName>ppt_w</p:attrName>
                                        </p:attrNameLst>
                                      </p:cBhvr>
                                      <p:tavLst>
                                        <p:tav tm="0">
                                          <p:val>
                                            <p:strVal val="#ppt_w"/>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9" presetClass="exit" presetSubtype="0" fill="hold" grpId="1" nodeType="clickEffect">
                                  <p:stCondLst>
                                    <p:cond delay="0"/>
                                  </p:stCondLst>
                                  <p:childTnLst>
                                    <p:animEffect transition="out" filter="dissolve">
                                      <p:cBhvr>
                                        <p:cTn id="98" dur="500"/>
                                        <p:tgtEl>
                                          <p:spTgt spid="61"/>
                                        </p:tgtEl>
                                      </p:cBhvr>
                                    </p:animEffect>
                                    <p:set>
                                      <p:cBhvr>
                                        <p:cTn id="99" dur="1" fill="hold">
                                          <p:stCondLst>
                                            <p:cond delay="499"/>
                                          </p:stCondLst>
                                        </p:cTn>
                                        <p:tgtEl>
                                          <p:spTgt spid="61"/>
                                        </p:tgtEl>
                                        <p:attrNameLst>
                                          <p:attrName>style.visibility</p:attrName>
                                        </p:attrNameLst>
                                      </p:cBhvr>
                                      <p:to>
                                        <p:strVal val="hidden"/>
                                      </p:to>
                                    </p:set>
                                  </p:childTnLst>
                                </p:cTn>
                              </p:par>
                            </p:childTnLst>
                          </p:cTn>
                        </p:par>
                        <p:par>
                          <p:cTn id="100" fill="hold">
                            <p:stCondLst>
                              <p:cond delay="500"/>
                            </p:stCondLst>
                            <p:childTnLst>
                              <p:par>
                                <p:cTn id="101" presetID="1" presetClass="entr" presetSubtype="0" fill="hold" grpId="0" nodeType="afterEffect">
                                  <p:stCondLst>
                                    <p:cond delay="0"/>
                                  </p:stCondLst>
                                  <p:childTnLst>
                                    <p:set>
                                      <p:cBhvr>
                                        <p:cTn id="102" dur="1" fill="hold">
                                          <p:stCondLst>
                                            <p:cond delay="0"/>
                                          </p:stCondLst>
                                        </p:cTn>
                                        <p:tgtEl>
                                          <p:spTgt spid="62"/>
                                        </p:tgtEl>
                                        <p:attrNameLst>
                                          <p:attrName>style.visibility</p:attrName>
                                        </p:attrNameLst>
                                      </p:cBhvr>
                                      <p:to>
                                        <p:strVal val="visible"/>
                                      </p:to>
                                    </p:set>
                                  </p:childTnLst>
                                </p:cTn>
                              </p:par>
                            </p:childTnLst>
                          </p:cTn>
                        </p:par>
                        <p:par>
                          <p:cTn id="103" fill="hold">
                            <p:stCondLst>
                              <p:cond delay="500"/>
                            </p:stCondLst>
                            <p:childTnLst>
                              <p:par>
                                <p:cTn id="104" presetID="9" presetClass="exit" presetSubtype="0" fill="hold" grpId="1" nodeType="afterEffect">
                                  <p:stCondLst>
                                    <p:cond delay="0"/>
                                  </p:stCondLst>
                                  <p:childTnLst>
                                    <p:animEffect transition="out" filter="dissolve">
                                      <p:cBhvr>
                                        <p:cTn id="105" dur="500"/>
                                        <p:tgtEl>
                                          <p:spTgt spid="62"/>
                                        </p:tgtEl>
                                      </p:cBhvr>
                                    </p:animEffect>
                                    <p:set>
                                      <p:cBhvr>
                                        <p:cTn id="106" dur="1" fill="hold">
                                          <p:stCondLst>
                                            <p:cond delay="499"/>
                                          </p:stCondLst>
                                        </p:cTn>
                                        <p:tgtEl>
                                          <p:spTgt spid="62"/>
                                        </p:tgtEl>
                                        <p:attrNameLst>
                                          <p:attrName>style.visibility</p:attrName>
                                        </p:attrNameLst>
                                      </p:cBhvr>
                                      <p:to>
                                        <p:strVal val="hidden"/>
                                      </p:to>
                                    </p:set>
                                  </p:childTnLst>
                                </p:cTn>
                              </p:par>
                            </p:childTnLst>
                          </p:cTn>
                        </p:par>
                        <p:par>
                          <p:cTn id="107" fill="hold">
                            <p:stCondLst>
                              <p:cond delay="1000"/>
                            </p:stCondLst>
                            <p:childTnLst>
                              <p:par>
                                <p:cTn id="108" presetID="1" presetClass="entr" presetSubtype="0"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childTnLst>
                                </p:cTn>
                              </p:par>
                            </p:childTnLst>
                          </p:cTn>
                        </p:par>
                        <p:par>
                          <p:cTn id="110" fill="hold">
                            <p:stCondLst>
                              <p:cond delay="1000"/>
                            </p:stCondLst>
                            <p:childTnLst>
                              <p:par>
                                <p:cTn id="111" presetID="9" presetClass="exit" presetSubtype="0" fill="hold" grpId="1" nodeType="afterEffect">
                                  <p:stCondLst>
                                    <p:cond delay="0"/>
                                  </p:stCondLst>
                                  <p:childTnLst>
                                    <p:animEffect transition="out" filter="dissolve">
                                      <p:cBhvr>
                                        <p:cTn id="112" dur="500"/>
                                        <p:tgtEl>
                                          <p:spTgt spid="63"/>
                                        </p:tgtEl>
                                      </p:cBhvr>
                                    </p:animEffect>
                                    <p:set>
                                      <p:cBhvr>
                                        <p:cTn id="113" dur="1" fill="hold">
                                          <p:stCondLst>
                                            <p:cond delay="499"/>
                                          </p:stCondLst>
                                        </p:cTn>
                                        <p:tgtEl>
                                          <p:spTgt spid="63"/>
                                        </p:tgtEl>
                                        <p:attrNameLst>
                                          <p:attrName>style.visibility</p:attrName>
                                        </p:attrNameLst>
                                      </p:cBhvr>
                                      <p:to>
                                        <p:strVal val="hidden"/>
                                      </p:to>
                                    </p:set>
                                  </p:childTnLst>
                                </p:cTn>
                              </p:par>
                            </p:childTnLst>
                          </p:cTn>
                        </p:par>
                        <p:par>
                          <p:cTn id="114" fill="hold">
                            <p:stCondLst>
                              <p:cond delay="1500"/>
                            </p:stCondLst>
                            <p:childTnLst>
                              <p:par>
                                <p:cTn id="115" presetID="1" presetClass="entr" presetSubtype="0"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childTnLst>
                                </p:cTn>
                              </p:par>
                            </p:childTnLst>
                          </p:cTn>
                        </p:par>
                        <p:par>
                          <p:cTn id="117" fill="hold">
                            <p:stCondLst>
                              <p:cond delay="1500"/>
                            </p:stCondLst>
                            <p:childTnLst>
                              <p:par>
                                <p:cTn id="118" presetID="22" presetClass="entr" presetSubtype="1"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up)">
                                      <p:cBhvr>
                                        <p:cTn id="1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1" grpId="0" animBg="1"/>
      <p:bldP spid="51" grpId="1" animBg="1"/>
      <p:bldP spid="52" grpId="0"/>
      <p:bldP spid="52" grpId="1"/>
      <p:bldP spid="53" grpId="0" animBg="1"/>
      <p:bldP spid="53" grpId="1" animBg="1"/>
      <p:bldP spid="54" grpId="0" animBg="1"/>
      <p:bldP spid="55" grpId="0" animBg="1"/>
      <p:bldP spid="55" grpId="1" animBg="1"/>
      <p:bldP spid="56" grpId="0" animBg="1"/>
      <p:bldP spid="56" grpId="1" animBg="1"/>
      <p:bldP spid="57" grpId="0" animBg="1"/>
      <p:bldP spid="57" grpId="1" animBg="1"/>
      <p:bldP spid="58" grpId="0"/>
      <p:bldP spid="59" grpId="0" animBg="1"/>
      <p:bldP spid="60" grpId="0"/>
      <p:bldP spid="61" grpId="0" animBg="1"/>
      <p:bldP spid="61" grpId="1" animBg="1"/>
      <p:bldP spid="62" grpId="0" animBg="1"/>
      <p:bldP spid="62" grpId="1" animBg="1"/>
      <p:bldP spid="63" grpId="0" animBg="1"/>
      <p:bldP spid="63" grpId="1" animBg="1"/>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464" y="-4659096"/>
            <a:ext cx="11887246" cy="10011824"/>
            <a:chOff x="-228464" y="-4659096"/>
            <a:chExt cx="11887246" cy="10011824"/>
          </a:xfrm>
        </p:grpSpPr>
        <p:pic>
          <p:nvPicPr>
            <p:cNvPr id="3" name="Picture 2" descr="seventh_power_prt_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60" y="-4659096"/>
              <a:ext cx="5329877" cy="9442398"/>
            </a:xfrm>
            <a:prstGeom prst="rect">
              <a:avLst/>
            </a:prstGeom>
          </p:spPr>
        </p:pic>
        <p:pic>
          <p:nvPicPr>
            <p:cNvPr id="4" name="Picture 3" descr="seventh_power_prt_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236" y="-4258502"/>
              <a:ext cx="5411546" cy="9006356"/>
            </a:xfrm>
            <a:prstGeom prst="rect">
              <a:avLst/>
            </a:prstGeom>
          </p:spPr>
        </p:pic>
        <p:grpSp>
          <p:nvGrpSpPr>
            <p:cNvPr id="5" name="Group 4"/>
            <p:cNvGrpSpPr/>
            <p:nvPr/>
          </p:nvGrpSpPr>
          <p:grpSpPr>
            <a:xfrm>
              <a:off x="-228464" y="4180394"/>
              <a:ext cx="9477868" cy="502333"/>
              <a:chOff x="-247562" y="3617062"/>
              <a:chExt cx="9391562" cy="502333"/>
            </a:xfrm>
          </p:grpSpPr>
          <p:sp>
            <p:nvSpPr>
              <p:cNvPr id="30" name="Line 94"/>
              <p:cNvSpPr>
                <a:spLocks noChangeShapeType="1"/>
              </p:cNvSpPr>
              <p:nvPr/>
            </p:nvSpPr>
            <p:spPr bwMode="auto">
              <a:xfrm>
                <a:off x="13850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95"/>
              <p:cNvSpPr>
                <a:spLocks noChangeShapeType="1"/>
              </p:cNvSpPr>
              <p:nvPr/>
            </p:nvSpPr>
            <p:spPr bwMode="auto">
              <a:xfrm>
                <a:off x="35244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96"/>
              <p:cNvSpPr>
                <a:spLocks noChangeShapeType="1"/>
              </p:cNvSpPr>
              <p:nvPr/>
            </p:nvSpPr>
            <p:spPr bwMode="auto">
              <a:xfrm>
                <a:off x="56638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97"/>
              <p:cNvSpPr>
                <a:spLocks noChangeShapeType="1"/>
              </p:cNvSpPr>
              <p:nvPr/>
            </p:nvSpPr>
            <p:spPr bwMode="auto">
              <a:xfrm>
                <a:off x="78160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98"/>
              <p:cNvSpPr>
                <a:spLocks noChangeShapeType="1"/>
              </p:cNvSpPr>
              <p:nvPr/>
            </p:nvSpPr>
            <p:spPr bwMode="auto">
              <a:xfrm>
                <a:off x="14259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99"/>
              <p:cNvSpPr>
                <a:spLocks noChangeShapeType="1"/>
              </p:cNvSpPr>
              <p:nvPr/>
            </p:nvSpPr>
            <p:spPr bwMode="auto">
              <a:xfrm>
                <a:off x="16399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100"/>
              <p:cNvSpPr>
                <a:spLocks noChangeShapeType="1"/>
              </p:cNvSpPr>
              <p:nvPr/>
            </p:nvSpPr>
            <p:spPr bwMode="auto">
              <a:xfrm>
                <a:off x="121077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01"/>
              <p:cNvSpPr>
                <a:spLocks noChangeShapeType="1"/>
              </p:cNvSpPr>
              <p:nvPr/>
            </p:nvSpPr>
            <p:spPr bwMode="auto">
              <a:xfrm>
                <a:off x="99554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02"/>
              <p:cNvSpPr>
                <a:spLocks noChangeShapeType="1"/>
              </p:cNvSpPr>
              <p:nvPr/>
            </p:nvSpPr>
            <p:spPr bwMode="auto">
              <a:xfrm>
                <a:off x="185387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03"/>
              <p:cNvSpPr>
                <a:spLocks noChangeShapeType="1"/>
              </p:cNvSpPr>
              <p:nvPr/>
            </p:nvSpPr>
            <p:spPr bwMode="auto">
              <a:xfrm>
                <a:off x="33552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04"/>
              <p:cNvSpPr>
                <a:spLocks noChangeShapeType="1"/>
              </p:cNvSpPr>
              <p:nvPr/>
            </p:nvSpPr>
            <p:spPr bwMode="auto">
              <a:xfrm>
                <a:off x="20690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05"/>
              <p:cNvSpPr>
                <a:spLocks noChangeShapeType="1"/>
              </p:cNvSpPr>
              <p:nvPr/>
            </p:nvSpPr>
            <p:spPr bwMode="auto">
              <a:xfrm>
                <a:off x="22830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06"/>
              <p:cNvSpPr>
                <a:spLocks noChangeShapeType="1"/>
              </p:cNvSpPr>
              <p:nvPr/>
            </p:nvSpPr>
            <p:spPr bwMode="auto">
              <a:xfrm>
                <a:off x="249697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07"/>
              <p:cNvSpPr>
                <a:spLocks noChangeShapeType="1"/>
              </p:cNvSpPr>
              <p:nvPr/>
            </p:nvSpPr>
            <p:spPr bwMode="auto">
              <a:xfrm>
                <a:off x="27121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108"/>
              <p:cNvSpPr>
                <a:spLocks noChangeShapeType="1"/>
              </p:cNvSpPr>
              <p:nvPr/>
            </p:nvSpPr>
            <p:spPr bwMode="auto">
              <a:xfrm>
                <a:off x="29261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09"/>
              <p:cNvSpPr>
                <a:spLocks noChangeShapeType="1"/>
              </p:cNvSpPr>
              <p:nvPr/>
            </p:nvSpPr>
            <p:spPr bwMode="auto">
              <a:xfrm>
                <a:off x="31413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110"/>
              <p:cNvSpPr>
                <a:spLocks noChangeShapeType="1"/>
              </p:cNvSpPr>
              <p:nvPr/>
            </p:nvSpPr>
            <p:spPr bwMode="auto">
              <a:xfrm>
                <a:off x="35692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11"/>
              <p:cNvSpPr>
                <a:spLocks noChangeShapeType="1"/>
              </p:cNvSpPr>
              <p:nvPr/>
            </p:nvSpPr>
            <p:spPr bwMode="auto">
              <a:xfrm>
                <a:off x="37844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112"/>
              <p:cNvSpPr>
                <a:spLocks noChangeShapeType="1"/>
              </p:cNvSpPr>
              <p:nvPr/>
            </p:nvSpPr>
            <p:spPr bwMode="auto">
              <a:xfrm>
                <a:off x="39996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113"/>
              <p:cNvSpPr>
                <a:spLocks noChangeShapeType="1"/>
              </p:cNvSpPr>
              <p:nvPr/>
            </p:nvSpPr>
            <p:spPr bwMode="auto">
              <a:xfrm>
                <a:off x="42136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114"/>
              <p:cNvSpPr>
                <a:spLocks noChangeShapeType="1"/>
              </p:cNvSpPr>
              <p:nvPr/>
            </p:nvSpPr>
            <p:spPr bwMode="auto">
              <a:xfrm>
                <a:off x="44288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15"/>
              <p:cNvSpPr>
                <a:spLocks noChangeShapeType="1"/>
              </p:cNvSpPr>
              <p:nvPr/>
            </p:nvSpPr>
            <p:spPr bwMode="auto">
              <a:xfrm>
                <a:off x="46427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116"/>
              <p:cNvSpPr>
                <a:spLocks noChangeShapeType="1"/>
              </p:cNvSpPr>
              <p:nvPr/>
            </p:nvSpPr>
            <p:spPr bwMode="auto">
              <a:xfrm>
                <a:off x="485672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17"/>
              <p:cNvSpPr>
                <a:spLocks noChangeShapeType="1"/>
              </p:cNvSpPr>
              <p:nvPr/>
            </p:nvSpPr>
            <p:spPr bwMode="auto">
              <a:xfrm>
                <a:off x="50719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18"/>
              <p:cNvSpPr>
                <a:spLocks noChangeShapeType="1"/>
              </p:cNvSpPr>
              <p:nvPr/>
            </p:nvSpPr>
            <p:spPr bwMode="auto">
              <a:xfrm>
                <a:off x="52858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19"/>
              <p:cNvSpPr>
                <a:spLocks noChangeShapeType="1"/>
              </p:cNvSpPr>
              <p:nvPr/>
            </p:nvSpPr>
            <p:spPr bwMode="auto">
              <a:xfrm>
                <a:off x="550111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20"/>
              <p:cNvSpPr>
                <a:spLocks noChangeShapeType="1"/>
              </p:cNvSpPr>
              <p:nvPr/>
            </p:nvSpPr>
            <p:spPr bwMode="auto">
              <a:xfrm flipV="1">
                <a:off x="0" y="3717925"/>
                <a:ext cx="9144000" cy="189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Text Box 121"/>
              <p:cNvSpPr txBox="1">
                <a:spLocks noChangeArrowheads="1"/>
              </p:cNvSpPr>
              <p:nvPr/>
            </p:nvSpPr>
            <p:spPr bwMode="auto">
              <a:xfrm>
                <a:off x="-24756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1930</a:t>
                </a:r>
                <a:endParaRPr lang="en-US" sz="1200" dirty="0">
                  <a:latin typeface="Times New Roman" charset="0"/>
                </a:endParaRPr>
              </a:p>
            </p:txBody>
          </p:sp>
          <p:sp>
            <p:nvSpPr>
              <p:cNvPr id="58" name="Text Box 122"/>
              <p:cNvSpPr txBox="1">
                <a:spLocks noChangeArrowheads="1"/>
              </p:cNvSpPr>
              <p:nvPr/>
            </p:nvSpPr>
            <p:spPr bwMode="auto">
              <a:xfrm>
                <a:off x="821560"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1940</a:t>
                </a:r>
                <a:endParaRPr lang="en-US" sz="1200" dirty="0">
                  <a:latin typeface="Times New Roman" charset="0"/>
                </a:endParaRPr>
              </a:p>
            </p:txBody>
          </p:sp>
          <p:sp>
            <p:nvSpPr>
              <p:cNvPr id="59" name="Text Box 123"/>
              <p:cNvSpPr txBox="1">
                <a:spLocks noChangeArrowheads="1"/>
              </p:cNvSpPr>
              <p:nvPr/>
            </p:nvSpPr>
            <p:spPr bwMode="auto">
              <a:xfrm>
                <a:off x="1892171"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1950</a:t>
                </a:r>
                <a:endParaRPr lang="en-US" sz="1200" dirty="0">
                  <a:latin typeface="Times New Roman" charset="0"/>
                </a:endParaRPr>
              </a:p>
            </p:txBody>
          </p:sp>
          <p:sp>
            <p:nvSpPr>
              <p:cNvPr id="60" name="Text Box 124"/>
              <p:cNvSpPr txBox="1">
                <a:spLocks noChangeArrowheads="1"/>
              </p:cNvSpPr>
              <p:nvPr/>
            </p:nvSpPr>
            <p:spPr bwMode="auto">
              <a:xfrm>
                <a:off x="296995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1960</a:t>
                </a:r>
                <a:endParaRPr lang="en-US" sz="1200" dirty="0">
                  <a:latin typeface="Times New Roman" charset="0"/>
                </a:endParaRPr>
              </a:p>
            </p:txBody>
          </p:sp>
          <p:sp>
            <p:nvSpPr>
              <p:cNvPr id="61" name="Text Box 125"/>
              <p:cNvSpPr txBox="1">
                <a:spLocks noChangeArrowheads="1"/>
              </p:cNvSpPr>
              <p:nvPr/>
            </p:nvSpPr>
            <p:spPr bwMode="auto">
              <a:xfrm>
                <a:off x="511963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1980</a:t>
                </a:r>
                <a:endParaRPr lang="en-US" sz="1200" dirty="0">
                  <a:latin typeface="Times New Roman" charset="0"/>
                </a:endParaRPr>
              </a:p>
            </p:txBody>
          </p:sp>
          <p:sp>
            <p:nvSpPr>
              <p:cNvPr id="62" name="Text Box 126"/>
              <p:cNvSpPr txBox="1">
                <a:spLocks noChangeArrowheads="1"/>
              </p:cNvSpPr>
              <p:nvPr/>
            </p:nvSpPr>
            <p:spPr bwMode="auto">
              <a:xfrm>
                <a:off x="4042214"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1970</a:t>
                </a:r>
                <a:endParaRPr lang="en-US" sz="1200" dirty="0">
                  <a:latin typeface="Times New Roman" charset="0"/>
                </a:endParaRPr>
              </a:p>
            </p:txBody>
          </p:sp>
          <p:sp>
            <p:nvSpPr>
              <p:cNvPr id="63" name="Line 128"/>
              <p:cNvSpPr>
                <a:spLocks noChangeShapeType="1"/>
              </p:cNvSpPr>
              <p:nvPr/>
            </p:nvSpPr>
            <p:spPr bwMode="auto">
              <a:xfrm>
                <a:off x="57034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129"/>
              <p:cNvSpPr>
                <a:spLocks noChangeShapeType="1"/>
              </p:cNvSpPr>
              <p:nvPr/>
            </p:nvSpPr>
            <p:spPr bwMode="auto">
              <a:xfrm>
                <a:off x="59173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130"/>
              <p:cNvSpPr>
                <a:spLocks noChangeShapeType="1"/>
              </p:cNvSpPr>
              <p:nvPr/>
            </p:nvSpPr>
            <p:spPr bwMode="auto">
              <a:xfrm>
                <a:off x="61313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31"/>
              <p:cNvSpPr>
                <a:spLocks noChangeShapeType="1"/>
              </p:cNvSpPr>
              <p:nvPr/>
            </p:nvSpPr>
            <p:spPr bwMode="auto">
              <a:xfrm>
                <a:off x="63465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32"/>
              <p:cNvSpPr>
                <a:spLocks noChangeShapeType="1"/>
              </p:cNvSpPr>
              <p:nvPr/>
            </p:nvSpPr>
            <p:spPr bwMode="auto">
              <a:xfrm>
                <a:off x="65604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33"/>
              <p:cNvSpPr>
                <a:spLocks noChangeShapeType="1"/>
              </p:cNvSpPr>
              <p:nvPr/>
            </p:nvSpPr>
            <p:spPr bwMode="auto">
              <a:xfrm>
                <a:off x="677571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Text Box 134"/>
              <p:cNvSpPr txBox="1">
                <a:spLocks noChangeArrowheads="1"/>
              </p:cNvSpPr>
              <p:nvPr/>
            </p:nvSpPr>
            <p:spPr bwMode="auto">
              <a:xfrm>
                <a:off x="6368094" y="3843577"/>
                <a:ext cx="39694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imes New Roman" charset="0"/>
                  </a:rPr>
                  <a:t>1990</a:t>
                </a:r>
              </a:p>
            </p:txBody>
          </p:sp>
          <p:sp>
            <p:nvSpPr>
              <p:cNvPr id="70" name="Line 129"/>
              <p:cNvSpPr>
                <a:spLocks noChangeShapeType="1"/>
              </p:cNvSpPr>
              <p:nvPr/>
            </p:nvSpPr>
            <p:spPr bwMode="auto">
              <a:xfrm>
                <a:off x="698766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130"/>
              <p:cNvSpPr>
                <a:spLocks noChangeShapeType="1"/>
              </p:cNvSpPr>
              <p:nvPr/>
            </p:nvSpPr>
            <p:spPr bwMode="auto">
              <a:xfrm>
                <a:off x="720160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131"/>
              <p:cNvSpPr>
                <a:spLocks noChangeShapeType="1"/>
              </p:cNvSpPr>
              <p:nvPr/>
            </p:nvSpPr>
            <p:spPr bwMode="auto">
              <a:xfrm>
                <a:off x="741682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132"/>
              <p:cNvSpPr>
                <a:spLocks noChangeShapeType="1"/>
              </p:cNvSpPr>
              <p:nvPr/>
            </p:nvSpPr>
            <p:spPr bwMode="auto">
              <a:xfrm>
                <a:off x="763076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28"/>
              <p:cNvSpPr>
                <a:spLocks noChangeShapeType="1"/>
              </p:cNvSpPr>
              <p:nvPr/>
            </p:nvSpPr>
            <p:spPr bwMode="auto">
              <a:xfrm>
                <a:off x="78119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129"/>
              <p:cNvSpPr>
                <a:spLocks noChangeShapeType="1"/>
              </p:cNvSpPr>
              <p:nvPr/>
            </p:nvSpPr>
            <p:spPr bwMode="auto">
              <a:xfrm>
                <a:off x="80259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130"/>
              <p:cNvSpPr>
                <a:spLocks noChangeShapeType="1"/>
              </p:cNvSpPr>
              <p:nvPr/>
            </p:nvSpPr>
            <p:spPr bwMode="auto">
              <a:xfrm>
                <a:off x="82398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131"/>
              <p:cNvSpPr>
                <a:spLocks noChangeShapeType="1"/>
              </p:cNvSpPr>
              <p:nvPr/>
            </p:nvSpPr>
            <p:spPr bwMode="auto">
              <a:xfrm>
                <a:off x="84550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132"/>
              <p:cNvSpPr>
                <a:spLocks noChangeShapeType="1"/>
              </p:cNvSpPr>
              <p:nvPr/>
            </p:nvSpPr>
            <p:spPr bwMode="auto">
              <a:xfrm>
                <a:off x="86690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Text Box 134"/>
              <p:cNvSpPr txBox="1">
                <a:spLocks noChangeArrowheads="1"/>
              </p:cNvSpPr>
              <p:nvPr/>
            </p:nvSpPr>
            <p:spPr bwMode="auto">
              <a:xfrm>
                <a:off x="7390623"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2000</a:t>
                </a:r>
                <a:endParaRPr lang="en-US" sz="1200" dirty="0">
                  <a:latin typeface="Times New Roman" charset="0"/>
                </a:endParaRPr>
              </a:p>
            </p:txBody>
          </p:sp>
          <p:sp>
            <p:nvSpPr>
              <p:cNvPr id="80" name="Text Box 134"/>
              <p:cNvSpPr txBox="1">
                <a:spLocks noChangeArrowheads="1"/>
              </p:cNvSpPr>
              <p:nvPr/>
            </p:nvSpPr>
            <p:spPr bwMode="auto">
              <a:xfrm>
                <a:off x="8418209"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2010</a:t>
                </a:r>
                <a:endParaRPr lang="en-US" sz="1200" dirty="0">
                  <a:latin typeface="Times New Roman" charset="0"/>
                </a:endParaRPr>
              </a:p>
            </p:txBody>
          </p:sp>
          <p:sp>
            <p:nvSpPr>
              <p:cNvPr id="81" name="Line 130"/>
              <p:cNvSpPr>
                <a:spLocks noChangeShapeType="1"/>
              </p:cNvSpPr>
              <p:nvPr/>
            </p:nvSpPr>
            <p:spPr bwMode="auto">
              <a:xfrm>
                <a:off x="866975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131"/>
              <p:cNvSpPr>
                <a:spLocks noChangeShapeType="1"/>
              </p:cNvSpPr>
              <p:nvPr/>
            </p:nvSpPr>
            <p:spPr bwMode="auto">
              <a:xfrm>
                <a:off x="888498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132"/>
              <p:cNvSpPr>
                <a:spLocks noChangeShapeType="1"/>
              </p:cNvSpPr>
              <p:nvPr/>
            </p:nvSpPr>
            <p:spPr bwMode="auto">
              <a:xfrm>
                <a:off x="909892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5"/>
            <p:cNvGrpSpPr/>
            <p:nvPr/>
          </p:nvGrpSpPr>
          <p:grpSpPr>
            <a:xfrm>
              <a:off x="309303" y="2529229"/>
              <a:ext cx="1529886" cy="1059189"/>
              <a:chOff x="309303" y="2529229"/>
              <a:chExt cx="1529886" cy="1059189"/>
            </a:xfrm>
          </p:grpSpPr>
          <p:sp>
            <p:nvSpPr>
              <p:cNvPr id="28" name="Line 137"/>
              <p:cNvSpPr>
                <a:spLocks noChangeShapeType="1"/>
              </p:cNvSpPr>
              <p:nvPr/>
            </p:nvSpPr>
            <p:spPr bwMode="auto">
              <a:xfrm rot="10800000" flipV="1">
                <a:off x="1074246" y="288889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TextBox 28"/>
              <p:cNvSpPr txBox="1"/>
              <p:nvPr/>
            </p:nvSpPr>
            <p:spPr>
              <a:xfrm>
                <a:off x="309303" y="2529229"/>
                <a:ext cx="1529886" cy="338554"/>
              </a:xfrm>
              <a:prstGeom prst="rect">
                <a:avLst/>
              </a:prstGeom>
              <a:noFill/>
            </p:spPr>
            <p:txBody>
              <a:bodyPr wrap="none" rtlCol="0">
                <a:spAutoFit/>
              </a:bodyPr>
              <a:lstStyle/>
              <a:p>
                <a:r>
                  <a:rPr lang="en-US" sz="1600" dirty="0" smtClean="0">
                    <a:solidFill>
                      <a:srgbClr val="008000"/>
                    </a:solidFill>
                  </a:rPr>
                  <a:t>CA, IL, MI, MN</a:t>
                </a:r>
                <a:endParaRPr lang="en-US" sz="1600" dirty="0">
                  <a:solidFill>
                    <a:srgbClr val="008000"/>
                  </a:solidFill>
                </a:endParaRPr>
              </a:p>
            </p:txBody>
          </p:sp>
        </p:grpSp>
        <p:grpSp>
          <p:nvGrpSpPr>
            <p:cNvPr id="7" name="Group 6"/>
            <p:cNvGrpSpPr/>
            <p:nvPr/>
          </p:nvGrpSpPr>
          <p:grpSpPr>
            <a:xfrm>
              <a:off x="2727167" y="2500585"/>
              <a:ext cx="1017326" cy="1069104"/>
              <a:chOff x="2026198" y="2519313"/>
              <a:chExt cx="1017326" cy="1069104"/>
            </a:xfrm>
          </p:grpSpPr>
          <p:sp>
            <p:nvSpPr>
              <p:cNvPr id="26" name="Line 137"/>
              <p:cNvSpPr>
                <a:spLocks noChangeShapeType="1"/>
              </p:cNvSpPr>
              <p:nvPr/>
            </p:nvSpPr>
            <p:spPr bwMode="auto">
              <a:xfrm rot="10800000" flipV="1">
                <a:off x="2534862" y="3114004"/>
                <a:ext cx="6428" cy="474413"/>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TextBox 26"/>
              <p:cNvSpPr txBox="1"/>
              <p:nvPr/>
            </p:nvSpPr>
            <p:spPr>
              <a:xfrm>
                <a:off x="2026198" y="2519313"/>
                <a:ext cx="1017326" cy="584776"/>
              </a:xfrm>
              <a:prstGeom prst="rect">
                <a:avLst/>
              </a:prstGeom>
              <a:noFill/>
            </p:spPr>
            <p:txBody>
              <a:bodyPr wrap="none" rtlCol="0">
                <a:spAutoFit/>
              </a:bodyPr>
              <a:lstStyle/>
              <a:p>
                <a:r>
                  <a:rPr lang="en-US" sz="1600" dirty="0" smtClean="0">
                    <a:solidFill>
                      <a:srgbClr val="008000"/>
                    </a:solidFill>
                  </a:rPr>
                  <a:t>26 states</a:t>
                </a:r>
              </a:p>
              <a:p>
                <a:r>
                  <a:rPr lang="en-US" sz="1600" dirty="0" smtClean="0">
                    <a:solidFill>
                      <a:srgbClr val="008000"/>
                    </a:solidFill>
                  </a:rPr>
                  <a:t>+ DC</a:t>
                </a:r>
                <a:endParaRPr lang="en-US" sz="1600" dirty="0">
                  <a:solidFill>
                    <a:srgbClr val="008000"/>
                  </a:solidFill>
                </a:endParaRPr>
              </a:p>
            </p:txBody>
          </p:sp>
        </p:grpSp>
        <p:grpSp>
          <p:nvGrpSpPr>
            <p:cNvPr id="8" name="Group 7"/>
            <p:cNvGrpSpPr/>
            <p:nvPr/>
          </p:nvGrpSpPr>
          <p:grpSpPr>
            <a:xfrm>
              <a:off x="3717657" y="2500217"/>
              <a:ext cx="789299" cy="1261777"/>
              <a:chOff x="3717657" y="2500217"/>
              <a:chExt cx="789299" cy="1261777"/>
            </a:xfrm>
          </p:grpSpPr>
          <p:sp>
            <p:nvSpPr>
              <p:cNvPr id="24" name="Line 41"/>
              <p:cNvSpPr>
                <a:spLocks noChangeShapeType="1"/>
              </p:cNvSpPr>
              <p:nvPr/>
            </p:nvSpPr>
            <p:spPr bwMode="auto">
              <a:xfrm rot="10800000" flipV="1">
                <a:off x="3815415" y="2857867"/>
                <a:ext cx="285319" cy="904127"/>
              </a:xfrm>
              <a:prstGeom prst="line">
                <a:avLst/>
              </a:prstGeom>
              <a:noFill/>
              <a:ln w="12700">
                <a:solidFill>
                  <a:srgbClr val="ED051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Box 24"/>
              <p:cNvSpPr txBox="1"/>
              <p:nvPr/>
            </p:nvSpPr>
            <p:spPr>
              <a:xfrm>
                <a:off x="3717657" y="2500217"/>
                <a:ext cx="789299" cy="338554"/>
              </a:xfrm>
              <a:prstGeom prst="rect">
                <a:avLst/>
              </a:prstGeom>
              <a:noFill/>
            </p:spPr>
            <p:txBody>
              <a:bodyPr wrap="none" rtlCol="0">
                <a:spAutoFit/>
              </a:bodyPr>
              <a:lstStyle/>
              <a:p>
                <a:r>
                  <a:rPr lang="en-US" sz="1600" dirty="0" smtClean="0">
                    <a:solidFill>
                      <a:srgbClr val="FF0000"/>
                    </a:solidFill>
                  </a:rPr>
                  <a:t>waned</a:t>
                </a:r>
                <a:endParaRPr lang="en-US" sz="1600" dirty="0">
                  <a:solidFill>
                    <a:srgbClr val="FF0000"/>
                  </a:solidFill>
                </a:endParaRPr>
              </a:p>
            </p:txBody>
          </p:sp>
        </p:grpSp>
        <p:grpSp>
          <p:nvGrpSpPr>
            <p:cNvPr id="9" name="Group 8"/>
            <p:cNvGrpSpPr/>
            <p:nvPr/>
          </p:nvGrpSpPr>
          <p:grpSpPr>
            <a:xfrm>
              <a:off x="3035301" y="4293832"/>
              <a:ext cx="481121" cy="1052515"/>
              <a:chOff x="3035301" y="4293832"/>
              <a:chExt cx="481121" cy="1052515"/>
            </a:xfrm>
          </p:grpSpPr>
          <p:sp>
            <p:nvSpPr>
              <p:cNvPr id="22" name="Line 137"/>
              <p:cNvSpPr>
                <a:spLocks noChangeShapeType="1"/>
              </p:cNvSpPr>
              <p:nvPr/>
            </p:nvSpPr>
            <p:spPr bwMode="auto">
              <a:xfrm flipV="1">
                <a:off x="3275862" y="429383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Rectangle 22"/>
              <p:cNvSpPr/>
              <p:nvPr/>
            </p:nvSpPr>
            <p:spPr>
              <a:xfrm>
                <a:off x="3035301" y="5007793"/>
                <a:ext cx="481121" cy="338554"/>
              </a:xfrm>
              <a:prstGeom prst="rect">
                <a:avLst/>
              </a:prstGeom>
            </p:spPr>
            <p:txBody>
              <a:bodyPr wrap="none">
                <a:spAutoFit/>
              </a:bodyPr>
              <a:lstStyle/>
              <a:p>
                <a:r>
                  <a:rPr lang="en-US" sz="1600" dirty="0" smtClean="0">
                    <a:solidFill>
                      <a:srgbClr val="008000"/>
                    </a:solidFill>
                  </a:rPr>
                  <a:t>MA</a:t>
                </a:r>
                <a:endParaRPr lang="en-US" sz="1600" dirty="0">
                  <a:solidFill>
                    <a:srgbClr val="008000"/>
                  </a:solidFill>
                </a:endParaRPr>
              </a:p>
            </p:txBody>
          </p:sp>
        </p:grpSp>
        <p:grpSp>
          <p:nvGrpSpPr>
            <p:cNvPr id="10" name="Group 9"/>
            <p:cNvGrpSpPr/>
            <p:nvPr/>
          </p:nvGrpSpPr>
          <p:grpSpPr>
            <a:xfrm>
              <a:off x="6509432" y="4300213"/>
              <a:ext cx="481121" cy="1052515"/>
              <a:chOff x="3035301" y="4293832"/>
              <a:chExt cx="481121" cy="1052515"/>
            </a:xfrm>
          </p:grpSpPr>
          <p:sp>
            <p:nvSpPr>
              <p:cNvPr id="20" name="Line 137"/>
              <p:cNvSpPr>
                <a:spLocks noChangeShapeType="1"/>
              </p:cNvSpPr>
              <p:nvPr/>
            </p:nvSpPr>
            <p:spPr bwMode="auto">
              <a:xfrm flipV="1">
                <a:off x="3275862" y="4293832"/>
                <a:ext cx="0" cy="699526"/>
              </a:xfrm>
              <a:prstGeom prst="line">
                <a:avLst/>
              </a:prstGeom>
              <a:noFill/>
              <a:ln w="12700">
                <a:solidFill>
                  <a:srgbClr val="FF0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Rectangle 20"/>
              <p:cNvSpPr/>
              <p:nvPr/>
            </p:nvSpPr>
            <p:spPr>
              <a:xfrm>
                <a:off x="3035301" y="5007793"/>
                <a:ext cx="481121" cy="338554"/>
              </a:xfrm>
              <a:prstGeom prst="rect">
                <a:avLst/>
              </a:prstGeom>
              <a:ln>
                <a:noFill/>
              </a:ln>
            </p:spPr>
            <p:txBody>
              <a:bodyPr wrap="none">
                <a:spAutoFit/>
              </a:bodyPr>
              <a:lstStyle/>
              <a:p>
                <a:r>
                  <a:rPr lang="en-US" sz="1600" dirty="0" smtClean="0">
                    <a:solidFill>
                      <a:srgbClr val="FF0000"/>
                    </a:solidFill>
                  </a:rPr>
                  <a:t>MA</a:t>
                </a:r>
                <a:endParaRPr lang="en-US" sz="1600" dirty="0">
                  <a:solidFill>
                    <a:srgbClr val="FF0000"/>
                  </a:solidFill>
                </a:endParaRPr>
              </a:p>
            </p:txBody>
          </p:sp>
        </p:grpSp>
        <p:grpSp>
          <p:nvGrpSpPr>
            <p:cNvPr id="11" name="Group 10"/>
            <p:cNvGrpSpPr/>
            <p:nvPr/>
          </p:nvGrpSpPr>
          <p:grpSpPr>
            <a:xfrm>
              <a:off x="6376113" y="2500217"/>
              <a:ext cx="505267" cy="1059189"/>
              <a:chOff x="821610" y="2529229"/>
              <a:chExt cx="505267" cy="1059189"/>
            </a:xfrm>
          </p:grpSpPr>
          <p:sp>
            <p:nvSpPr>
              <p:cNvPr id="18" name="Line 137"/>
              <p:cNvSpPr>
                <a:spLocks noChangeShapeType="1"/>
              </p:cNvSpPr>
              <p:nvPr/>
            </p:nvSpPr>
            <p:spPr bwMode="auto">
              <a:xfrm rot="10800000" flipV="1">
                <a:off x="1074246" y="288889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extBox 18"/>
              <p:cNvSpPr txBox="1"/>
              <p:nvPr/>
            </p:nvSpPr>
            <p:spPr>
              <a:xfrm>
                <a:off x="821610" y="2529229"/>
                <a:ext cx="505267" cy="338554"/>
              </a:xfrm>
              <a:prstGeom prst="rect">
                <a:avLst/>
              </a:prstGeom>
              <a:noFill/>
            </p:spPr>
            <p:txBody>
              <a:bodyPr wrap="none" rtlCol="0">
                <a:spAutoFit/>
              </a:bodyPr>
              <a:lstStyle/>
              <a:p>
                <a:r>
                  <a:rPr lang="en-US" sz="1600" dirty="0" smtClean="0">
                    <a:solidFill>
                      <a:srgbClr val="008000"/>
                    </a:solidFill>
                  </a:rPr>
                  <a:t>WA</a:t>
                </a:r>
                <a:endParaRPr lang="en-US" sz="1600" dirty="0">
                  <a:solidFill>
                    <a:srgbClr val="008000"/>
                  </a:solidFill>
                </a:endParaRPr>
              </a:p>
            </p:txBody>
          </p:sp>
        </p:grpSp>
        <p:grpSp>
          <p:nvGrpSpPr>
            <p:cNvPr id="12" name="Group 11"/>
            <p:cNvGrpSpPr/>
            <p:nvPr/>
          </p:nvGrpSpPr>
          <p:grpSpPr>
            <a:xfrm>
              <a:off x="7761672" y="4293464"/>
              <a:ext cx="481121" cy="1052515"/>
              <a:chOff x="3035301" y="4293832"/>
              <a:chExt cx="481121" cy="1052515"/>
            </a:xfrm>
          </p:grpSpPr>
          <p:sp>
            <p:nvSpPr>
              <p:cNvPr id="16" name="Line 137"/>
              <p:cNvSpPr>
                <a:spLocks noChangeShapeType="1"/>
              </p:cNvSpPr>
              <p:nvPr/>
            </p:nvSpPr>
            <p:spPr bwMode="auto">
              <a:xfrm flipV="1">
                <a:off x="3275862" y="429383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16"/>
              <p:cNvSpPr/>
              <p:nvPr/>
            </p:nvSpPr>
            <p:spPr>
              <a:xfrm>
                <a:off x="3035301" y="5007793"/>
                <a:ext cx="481121" cy="338554"/>
              </a:xfrm>
              <a:prstGeom prst="rect">
                <a:avLst/>
              </a:prstGeom>
            </p:spPr>
            <p:txBody>
              <a:bodyPr wrap="none">
                <a:spAutoFit/>
              </a:bodyPr>
              <a:lstStyle/>
              <a:p>
                <a:r>
                  <a:rPr lang="en-US" sz="1600" dirty="0" smtClean="0">
                    <a:solidFill>
                      <a:srgbClr val="008000"/>
                    </a:solidFill>
                  </a:rPr>
                  <a:t>MA</a:t>
                </a:r>
                <a:endParaRPr lang="en-US" sz="1600" dirty="0">
                  <a:solidFill>
                    <a:srgbClr val="008000"/>
                  </a:solidFill>
                </a:endParaRPr>
              </a:p>
            </p:txBody>
          </p:sp>
        </p:grpSp>
        <p:grpSp>
          <p:nvGrpSpPr>
            <p:cNvPr id="13" name="Group 12"/>
            <p:cNvGrpSpPr/>
            <p:nvPr/>
          </p:nvGrpSpPr>
          <p:grpSpPr>
            <a:xfrm>
              <a:off x="8215103" y="2529229"/>
              <a:ext cx="1017326" cy="1069104"/>
              <a:chOff x="2026198" y="2519313"/>
              <a:chExt cx="1017326" cy="1069104"/>
            </a:xfrm>
          </p:grpSpPr>
          <p:sp>
            <p:nvSpPr>
              <p:cNvPr id="14" name="Line 137"/>
              <p:cNvSpPr>
                <a:spLocks noChangeShapeType="1"/>
              </p:cNvSpPr>
              <p:nvPr/>
            </p:nvSpPr>
            <p:spPr bwMode="auto">
              <a:xfrm rot="10800000" flipV="1">
                <a:off x="2534862" y="3104088"/>
                <a:ext cx="0" cy="484329"/>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extBox 14"/>
              <p:cNvSpPr txBox="1"/>
              <p:nvPr/>
            </p:nvSpPr>
            <p:spPr>
              <a:xfrm>
                <a:off x="2026198" y="2519313"/>
                <a:ext cx="1017326" cy="584776"/>
              </a:xfrm>
              <a:prstGeom prst="rect">
                <a:avLst/>
              </a:prstGeom>
              <a:noFill/>
            </p:spPr>
            <p:txBody>
              <a:bodyPr wrap="none" rtlCol="0">
                <a:spAutoFit/>
              </a:bodyPr>
              <a:lstStyle/>
              <a:p>
                <a:r>
                  <a:rPr lang="en-US" sz="1600" dirty="0" smtClean="0">
                    <a:solidFill>
                      <a:srgbClr val="008000"/>
                    </a:solidFill>
                  </a:rPr>
                  <a:t>20 states</a:t>
                </a:r>
              </a:p>
              <a:p>
                <a:r>
                  <a:rPr lang="en-US" sz="1600" dirty="0" smtClean="0">
                    <a:solidFill>
                      <a:srgbClr val="008000"/>
                    </a:solidFill>
                  </a:rPr>
                  <a:t>+ DC</a:t>
                </a:r>
                <a:endParaRPr lang="en-US" sz="1600" dirty="0">
                  <a:solidFill>
                    <a:srgbClr val="008000"/>
                  </a:solidFill>
                </a:endParaRPr>
              </a:p>
            </p:txBody>
          </p:sp>
        </p:grpSp>
      </p:grpSp>
      <p:grpSp>
        <p:nvGrpSpPr>
          <p:cNvPr id="84" name="Group 83"/>
          <p:cNvGrpSpPr/>
          <p:nvPr/>
        </p:nvGrpSpPr>
        <p:grpSpPr>
          <a:xfrm>
            <a:off x="3023831" y="4186640"/>
            <a:ext cx="3849852" cy="501945"/>
            <a:chOff x="2969952" y="3617062"/>
            <a:chExt cx="3795085" cy="501945"/>
          </a:xfrm>
        </p:grpSpPr>
        <p:sp>
          <p:nvSpPr>
            <p:cNvPr id="85" name="Line 103"/>
            <p:cNvSpPr>
              <a:spLocks noChangeShapeType="1"/>
            </p:cNvSpPr>
            <p:nvPr/>
          </p:nvSpPr>
          <p:spPr bwMode="auto">
            <a:xfrm>
              <a:off x="33552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109"/>
            <p:cNvSpPr>
              <a:spLocks noChangeShapeType="1"/>
            </p:cNvSpPr>
            <p:nvPr/>
          </p:nvSpPr>
          <p:spPr bwMode="auto">
            <a:xfrm>
              <a:off x="31413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110"/>
            <p:cNvSpPr>
              <a:spLocks noChangeShapeType="1"/>
            </p:cNvSpPr>
            <p:nvPr/>
          </p:nvSpPr>
          <p:spPr bwMode="auto">
            <a:xfrm>
              <a:off x="35692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111"/>
            <p:cNvSpPr>
              <a:spLocks noChangeShapeType="1"/>
            </p:cNvSpPr>
            <p:nvPr/>
          </p:nvSpPr>
          <p:spPr bwMode="auto">
            <a:xfrm>
              <a:off x="37844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112"/>
            <p:cNvSpPr>
              <a:spLocks noChangeShapeType="1"/>
            </p:cNvSpPr>
            <p:nvPr/>
          </p:nvSpPr>
          <p:spPr bwMode="auto">
            <a:xfrm>
              <a:off x="39996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113"/>
            <p:cNvSpPr>
              <a:spLocks noChangeShapeType="1"/>
            </p:cNvSpPr>
            <p:nvPr/>
          </p:nvSpPr>
          <p:spPr bwMode="auto">
            <a:xfrm>
              <a:off x="42136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114"/>
            <p:cNvSpPr>
              <a:spLocks noChangeShapeType="1"/>
            </p:cNvSpPr>
            <p:nvPr/>
          </p:nvSpPr>
          <p:spPr bwMode="auto">
            <a:xfrm>
              <a:off x="44288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115"/>
            <p:cNvSpPr>
              <a:spLocks noChangeShapeType="1"/>
            </p:cNvSpPr>
            <p:nvPr/>
          </p:nvSpPr>
          <p:spPr bwMode="auto">
            <a:xfrm>
              <a:off x="46427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116"/>
            <p:cNvSpPr>
              <a:spLocks noChangeShapeType="1"/>
            </p:cNvSpPr>
            <p:nvPr/>
          </p:nvSpPr>
          <p:spPr bwMode="auto">
            <a:xfrm>
              <a:off x="485672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117"/>
            <p:cNvSpPr>
              <a:spLocks noChangeShapeType="1"/>
            </p:cNvSpPr>
            <p:nvPr/>
          </p:nvSpPr>
          <p:spPr bwMode="auto">
            <a:xfrm>
              <a:off x="50719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118"/>
            <p:cNvSpPr>
              <a:spLocks noChangeShapeType="1"/>
            </p:cNvSpPr>
            <p:nvPr/>
          </p:nvSpPr>
          <p:spPr bwMode="auto">
            <a:xfrm>
              <a:off x="52858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119"/>
            <p:cNvSpPr>
              <a:spLocks noChangeShapeType="1"/>
            </p:cNvSpPr>
            <p:nvPr/>
          </p:nvSpPr>
          <p:spPr bwMode="auto">
            <a:xfrm>
              <a:off x="550111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120"/>
            <p:cNvSpPr>
              <a:spLocks noChangeShapeType="1"/>
            </p:cNvSpPr>
            <p:nvPr/>
          </p:nvSpPr>
          <p:spPr bwMode="auto">
            <a:xfrm flipV="1">
              <a:off x="3141359" y="3736881"/>
              <a:ext cx="34191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Text Box 124"/>
            <p:cNvSpPr txBox="1">
              <a:spLocks noChangeArrowheads="1"/>
            </p:cNvSpPr>
            <p:nvPr/>
          </p:nvSpPr>
          <p:spPr bwMode="auto">
            <a:xfrm>
              <a:off x="296995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1960</a:t>
              </a:r>
              <a:endParaRPr lang="en-US" sz="1200" dirty="0">
                <a:latin typeface="Times New Roman" charset="0"/>
              </a:endParaRPr>
            </a:p>
          </p:txBody>
        </p:sp>
        <p:sp>
          <p:nvSpPr>
            <p:cNvPr id="99" name="Text Box 125"/>
            <p:cNvSpPr txBox="1">
              <a:spLocks noChangeArrowheads="1"/>
            </p:cNvSpPr>
            <p:nvPr/>
          </p:nvSpPr>
          <p:spPr bwMode="auto">
            <a:xfrm>
              <a:off x="511963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1980</a:t>
              </a:r>
              <a:endParaRPr lang="en-US" sz="1200" dirty="0">
                <a:latin typeface="Times New Roman" charset="0"/>
              </a:endParaRPr>
            </a:p>
          </p:txBody>
        </p:sp>
        <p:sp>
          <p:nvSpPr>
            <p:cNvPr id="100" name="Text Box 126"/>
            <p:cNvSpPr txBox="1">
              <a:spLocks noChangeArrowheads="1"/>
            </p:cNvSpPr>
            <p:nvPr/>
          </p:nvSpPr>
          <p:spPr bwMode="auto">
            <a:xfrm>
              <a:off x="4042214"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1970</a:t>
              </a:r>
              <a:endParaRPr lang="en-US" sz="1200" dirty="0">
                <a:latin typeface="Times New Roman" charset="0"/>
              </a:endParaRPr>
            </a:p>
          </p:txBody>
        </p:sp>
        <p:sp>
          <p:nvSpPr>
            <p:cNvPr id="101" name="Line 128"/>
            <p:cNvSpPr>
              <a:spLocks noChangeShapeType="1"/>
            </p:cNvSpPr>
            <p:nvPr/>
          </p:nvSpPr>
          <p:spPr bwMode="auto">
            <a:xfrm>
              <a:off x="57034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129"/>
            <p:cNvSpPr>
              <a:spLocks noChangeShapeType="1"/>
            </p:cNvSpPr>
            <p:nvPr/>
          </p:nvSpPr>
          <p:spPr bwMode="auto">
            <a:xfrm>
              <a:off x="59173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130"/>
            <p:cNvSpPr>
              <a:spLocks noChangeShapeType="1"/>
            </p:cNvSpPr>
            <p:nvPr/>
          </p:nvSpPr>
          <p:spPr bwMode="auto">
            <a:xfrm>
              <a:off x="61313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131"/>
            <p:cNvSpPr>
              <a:spLocks noChangeShapeType="1"/>
            </p:cNvSpPr>
            <p:nvPr/>
          </p:nvSpPr>
          <p:spPr bwMode="auto">
            <a:xfrm>
              <a:off x="63465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132"/>
            <p:cNvSpPr>
              <a:spLocks noChangeShapeType="1"/>
            </p:cNvSpPr>
            <p:nvPr/>
          </p:nvSpPr>
          <p:spPr bwMode="auto">
            <a:xfrm>
              <a:off x="65604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Text Box 134"/>
            <p:cNvSpPr txBox="1">
              <a:spLocks noChangeArrowheads="1"/>
            </p:cNvSpPr>
            <p:nvPr/>
          </p:nvSpPr>
          <p:spPr bwMode="auto">
            <a:xfrm>
              <a:off x="6368094" y="3843577"/>
              <a:ext cx="39694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imes New Roman" charset="0"/>
                </a:rPr>
                <a:t>1990</a:t>
              </a:r>
            </a:p>
          </p:txBody>
        </p:sp>
      </p:grpSp>
      <p:sp>
        <p:nvSpPr>
          <p:cNvPr id="107" name="Rectangle 2"/>
          <p:cNvSpPr txBox="1">
            <a:spLocks noChangeArrowheads="1"/>
          </p:cNvSpPr>
          <p:nvPr/>
        </p:nvSpPr>
        <p:spPr>
          <a:xfrm>
            <a:off x="1769167" y="868887"/>
            <a:ext cx="5562956" cy="558800"/>
          </a:xfrm>
          <a:prstGeom prst="rect">
            <a:avLst/>
          </a:prstGeom>
          <a:noFill/>
          <a:ln>
            <a:miter lim="800000"/>
            <a:headEnd/>
            <a:tailEnd/>
          </a:ln>
          <a:effectLst>
            <a:glow rad="101600">
              <a:schemeClr val="accent5">
                <a:lumMod val="60000"/>
                <a:lumOff val="40000"/>
                <a:alpha val="42000"/>
              </a:schemeClr>
            </a:glow>
          </a:effectLst>
          <a:extLst/>
        </p:spPr>
        <p:txBody>
          <a:bodyPr vert="horz" lIns="91440" tIns="45720" rIns="91440" bIns="45720" rtlCol="0" anchor="ctr">
            <a:normAutofit/>
          </a:bodyPr>
          <a:lstStyle>
            <a:lvl1pPr algn="ctr" defTabSz="457200" rtl="0" eaLnBrk="1" latinLnBrk="0" hangingPunct="1">
              <a:spcBef>
                <a:spcPct val="0"/>
              </a:spcBef>
              <a:buNone/>
              <a:defRPr sz="2400" kern="12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smtClean="0">
                <a:effectLst>
                  <a:outerShdw blurRad="38100" dist="38100" dir="2700000" algn="tl">
                    <a:srgbClr val="FFFFFF"/>
                  </a:outerShdw>
                </a:effectLst>
                <a:latin typeface="Calibri" charset="0"/>
              </a:rPr>
              <a:t>MA Timeline: Wave I</a:t>
            </a:r>
            <a:endParaRPr lang="en-US" sz="2800" b="1" dirty="0">
              <a:latin typeface="Calibri" charset="0"/>
            </a:endParaRPr>
          </a:p>
        </p:txBody>
      </p:sp>
    </p:spTree>
    <p:extLst>
      <p:ext uri="{BB962C8B-B14F-4D97-AF65-F5344CB8AC3E}">
        <p14:creationId xmlns:p14="http://schemas.microsoft.com/office/powerpoint/2010/main" val="408281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4"/>
                                        </p:tgtEl>
                                        <p:attrNameLst>
                                          <p:attrName>style.visibility</p:attrName>
                                        </p:attrNameLst>
                                      </p:cBhvr>
                                      <p:to>
                                        <p:strVal val="hidden"/>
                                      </p:to>
                                    </p:set>
                                  </p:childTnLst>
                                </p:cTn>
                              </p:par>
                              <p:par>
                                <p:cTn id="7" presetID="9"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705657" y="939462"/>
            <a:ext cx="8001000" cy="5029200"/>
          </a:xfrm>
        </p:spPr>
        <p:txBody>
          <a:bodyPr anchor="ctr"/>
          <a:lstStyle/>
          <a:p>
            <a:pPr marL="857250" indent="-857250" eaLnBrk="1" hangingPunct="1">
              <a:lnSpc>
                <a:spcPct val="90000"/>
              </a:lnSpc>
              <a:buFont typeface="+mj-lt"/>
              <a:buAutoNum type="romanUcPeriod"/>
            </a:pPr>
            <a:r>
              <a:rPr lang="en-US" sz="4000" dirty="0" smtClean="0">
                <a:ea typeface="ＭＳ Ｐゴシック" pitchFamily="1" charset="-128"/>
              </a:rPr>
              <a:t>History of the civil commitment of sex offenders in the US</a:t>
            </a:r>
          </a:p>
          <a:p>
            <a:pPr marL="857250" indent="-857250" eaLnBrk="1" hangingPunct="1">
              <a:lnSpc>
                <a:spcPct val="90000"/>
              </a:lnSpc>
              <a:buFont typeface="+mj-lt"/>
              <a:buAutoNum type="romanUcPeriod"/>
            </a:pPr>
            <a:r>
              <a:rPr lang="en-US" sz="4000" dirty="0" smtClean="0">
                <a:ea typeface="ＭＳ Ｐゴシック" pitchFamily="1" charset="-128"/>
              </a:rPr>
              <a:t>Current status of SO civil commitment in the USA</a:t>
            </a:r>
          </a:p>
          <a:p>
            <a:pPr marL="857250" indent="-857250" eaLnBrk="1" hangingPunct="1">
              <a:lnSpc>
                <a:spcPct val="90000"/>
              </a:lnSpc>
              <a:buFont typeface="+mj-lt"/>
              <a:buAutoNum type="romanUcPeriod"/>
            </a:pPr>
            <a:r>
              <a:rPr lang="en-US" sz="4000" dirty="0" smtClean="0">
                <a:ea typeface="ＭＳ Ｐゴシック" pitchFamily="1" charset="-128"/>
              </a:rPr>
              <a:t>History and process of commitment in MA</a:t>
            </a:r>
          </a:p>
          <a:p>
            <a:pPr marL="857250" indent="-857250" eaLnBrk="1" hangingPunct="1">
              <a:lnSpc>
                <a:spcPct val="90000"/>
              </a:lnSpc>
              <a:buFont typeface="+mj-lt"/>
              <a:buAutoNum type="romanUcPeriod"/>
            </a:pPr>
            <a:r>
              <a:rPr lang="en-US" sz="4000" dirty="0" smtClean="0">
                <a:ea typeface="ＭＳ Ｐゴシック" pitchFamily="1" charset="-128"/>
              </a:rPr>
              <a:t>Pros and cons of commitment</a:t>
            </a:r>
          </a:p>
        </p:txBody>
      </p:sp>
      <p:sp>
        <p:nvSpPr>
          <p:cNvPr id="5" name="Title 1"/>
          <p:cNvSpPr>
            <a:spLocks noGrp="1"/>
          </p:cNvSpPr>
          <p:nvPr>
            <p:ph type="title"/>
          </p:nvPr>
        </p:nvSpPr>
        <p:spPr>
          <a:xfrm>
            <a:off x="618779" y="161577"/>
            <a:ext cx="7924800" cy="838200"/>
          </a:xfrm>
        </p:spPr>
        <p:txBody>
          <a:bodyPr/>
          <a:lstStyle/>
          <a:p>
            <a:pPr algn="ctr"/>
            <a:r>
              <a:rPr lang="en-US" dirty="0" smtClean="0">
                <a:solidFill>
                  <a:srgbClr val="FFFFFF"/>
                </a:solidFill>
                <a:latin typeface="+mn-lt"/>
              </a:rPr>
              <a:t>Overview of the Presentation</a:t>
            </a:r>
            <a:endParaRPr lang="en-US" dirty="0">
              <a:solidFill>
                <a:srgbClr val="FFFFFF"/>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left)">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left)">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wipe(left)">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464" y="-4659096"/>
            <a:ext cx="11887246" cy="10011824"/>
            <a:chOff x="-228464" y="-4659096"/>
            <a:chExt cx="11887246" cy="10011824"/>
          </a:xfrm>
        </p:grpSpPr>
        <p:pic>
          <p:nvPicPr>
            <p:cNvPr id="3" name="Picture 2" descr="seventh_power_prt_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60" y="-4659096"/>
              <a:ext cx="5329877" cy="9442398"/>
            </a:xfrm>
            <a:prstGeom prst="rect">
              <a:avLst/>
            </a:prstGeom>
          </p:spPr>
        </p:pic>
        <p:pic>
          <p:nvPicPr>
            <p:cNvPr id="4" name="Picture 3" descr="seventh_power_prt_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236" y="-4258502"/>
              <a:ext cx="5411546" cy="9006356"/>
            </a:xfrm>
            <a:prstGeom prst="rect">
              <a:avLst/>
            </a:prstGeom>
          </p:spPr>
        </p:pic>
        <p:grpSp>
          <p:nvGrpSpPr>
            <p:cNvPr id="5" name="Group 4"/>
            <p:cNvGrpSpPr/>
            <p:nvPr/>
          </p:nvGrpSpPr>
          <p:grpSpPr>
            <a:xfrm>
              <a:off x="-228464" y="4180394"/>
              <a:ext cx="9477868" cy="502333"/>
              <a:chOff x="-247562" y="3617062"/>
              <a:chExt cx="9391562" cy="502333"/>
            </a:xfrm>
          </p:grpSpPr>
          <p:sp>
            <p:nvSpPr>
              <p:cNvPr id="30" name="Line 94"/>
              <p:cNvSpPr>
                <a:spLocks noChangeShapeType="1"/>
              </p:cNvSpPr>
              <p:nvPr/>
            </p:nvSpPr>
            <p:spPr bwMode="auto">
              <a:xfrm>
                <a:off x="13850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95"/>
              <p:cNvSpPr>
                <a:spLocks noChangeShapeType="1"/>
              </p:cNvSpPr>
              <p:nvPr/>
            </p:nvSpPr>
            <p:spPr bwMode="auto">
              <a:xfrm>
                <a:off x="35244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96"/>
              <p:cNvSpPr>
                <a:spLocks noChangeShapeType="1"/>
              </p:cNvSpPr>
              <p:nvPr/>
            </p:nvSpPr>
            <p:spPr bwMode="auto">
              <a:xfrm>
                <a:off x="56638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97"/>
              <p:cNvSpPr>
                <a:spLocks noChangeShapeType="1"/>
              </p:cNvSpPr>
              <p:nvPr/>
            </p:nvSpPr>
            <p:spPr bwMode="auto">
              <a:xfrm>
                <a:off x="78160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98"/>
              <p:cNvSpPr>
                <a:spLocks noChangeShapeType="1"/>
              </p:cNvSpPr>
              <p:nvPr/>
            </p:nvSpPr>
            <p:spPr bwMode="auto">
              <a:xfrm>
                <a:off x="14259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99"/>
              <p:cNvSpPr>
                <a:spLocks noChangeShapeType="1"/>
              </p:cNvSpPr>
              <p:nvPr/>
            </p:nvSpPr>
            <p:spPr bwMode="auto">
              <a:xfrm>
                <a:off x="16399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100"/>
              <p:cNvSpPr>
                <a:spLocks noChangeShapeType="1"/>
              </p:cNvSpPr>
              <p:nvPr/>
            </p:nvSpPr>
            <p:spPr bwMode="auto">
              <a:xfrm>
                <a:off x="121077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01"/>
              <p:cNvSpPr>
                <a:spLocks noChangeShapeType="1"/>
              </p:cNvSpPr>
              <p:nvPr/>
            </p:nvSpPr>
            <p:spPr bwMode="auto">
              <a:xfrm>
                <a:off x="99554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02"/>
              <p:cNvSpPr>
                <a:spLocks noChangeShapeType="1"/>
              </p:cNvSpPr>
              <p:nvPr/>
            </p:nvSpPr>
            <p:spPr bwMode="auto">
              <a:xfrm>
                <a:off x="185387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03"/>
              <p:cNvSpPr>
                <a:spLocks noChangeShapeType="1"/>
              </p:cNvSpPr>
              <p:nvPr/>
            </p:nvSpPr>
            <p:spPr bwMode="auto">
              <a:xfrm>
                <a:off x="33552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04"/>
              <p:cNvSpPr>
                <a:spLocks noChangeShapeType="1"/>
              </p:cNvSpPr>
              <p:nvPr/>
            </p:nvSpPr>
            <p:spPr bwMode="auto">
              <a:xfrm>
                <a:off x="20690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05"/>
              <p:cNvSpPr>
                <a:spLocks noChangeShapeType="1"/>
              </p:cNvSpPr>
              <p:nvPr/>
            </p:nvSpPr>
            <p:spPr bwMode="auto">
              <a:xfrm>
                <a:off x="22830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06"/>
              <p:cNvSpPr>
                <a:spLocks noChangeShapeType="1"/>
              </p:cNvSpPr>
              <p:nvPr/>
            </p:nvSpPr>
            <p:spPr bwMode="auto">
              <a:xfrm>
                <a:off x="249697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07"/>
              <p:cNvSpPr>
                <a:spLocks noChangeShapeType="1"/>
              </p:cNvSpPr>
              <p:nvPr/>
            </p:nvSpPr>
            <p:spPr bwMode="auto">
              <a:xfrm>
                <a:off x="27121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108"/>
              <p:cNvSpPr>
                <a:spLocks noChangeShapeType="1"/>
              </p:cNvSpPr>
              <p:nvPr/>
            </p:nvSpPr>
            <p:spPr bwMode="auto">
              <a:xfrm>
                <a:off x="29261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09"/>
              <p:cNvSpPr>
                <a:spLocks noChangeShapeType="1"/>
              </p:cNvSpPr>
              <p:nvPr/>
            </p:nvSpPr>
            <p:spPr bwMode="auto">
              <a:xfrm>
                <a:off x="31413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110"/>
              <p:cNvSpPr>
                <a:spLocks noChangeShapeType="1"/>
              </p:cNvSpPr>
              <p:nvPr/>
            </p:nvSpPr>
            <p:spPr bwMode="auto">
              <a:xfrm>
                <a:off x="35692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11"/>
              <p:cNvSpPr>
                <a:spLocks noChangeShapeType="1"/>
              </p:cNvSpPr>
              <p:nvPr/>
            </p:nvSpPr>
            <p:spPr bwMode="auto">
              <a:xfrm>
                <a:off x="37844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112"/>
              <p:cNvSpPr>
                <a:spLocks noChangeShapeType="1"/>
              </p:cNvSpPr>
              <p:nvPr/>
            </p:nvSpPr>
            <p:spPr bwMode="auto">
              <a:xfrm>
                <a:off x="39996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113"/>
              <p:cNvSpPr>
                <a:spLocks noChangeShapeType="1"/>
              </p:cNvSpPr>
              <p:nvPr/>
            </p:nvSpPr>
            <p:spPr bwMode="auto">
              <a:xfrm>
                <a:off x="42136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114"/>
              <p:cNvSpPr>
                <a:spLocks noChangeShapeType="1"/>
              </p:cNvSpPr>
              <p:nvPr/>
            </p:nvSpPr>
            <p:spPr bwMode="auto">
              <a:xfrm>
                <a:off x="44288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15"/>
              <p:cNvSpPr>
                <a:spLocks noChangeShapeType="1"/>
              </p:cNvSpPr>
              <p:nvPr/>
            </p:nvSpPr>
            <p:spPr bwMode="auto">
              <a:xfrm>
                <a:off x="46427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116"/>
              <p:cNvSpPr>
                <a:spLocks noChangeShapeType="1"/>
              </p:cNvSpPr>
              <p:nvPr/>
            </p:nvSpPr>
            <p:spPr bwMode="auto">
              <a:xfrm>
                <a:off x="485672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17"/>
              <p:cNvSpPr>
                <a:spLocks noChangeShapeType="1"/>
              </p:cNvSpPr>
              <p:nvPr/>
            </p:nvSpPr>
            <p:spPr bwMode="auto">
              <a:xfrm>
                <a:off x="50719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18"/>
              <p:cNvSpPr>
                <a:spLocks noChangeShapeType="1"/>
              </p:cNvSpPr>
              <p:nvPr/>
            </p:nvSpPr>
            <p:spPr bwMode="auto">
              <a:xfrm>
                <a:off x="52858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19"/>
              <p:cNvSpPr>
                <a:spLocks noChangeShapeType="1"/>
              </p:cNvSpPr>
              <p:nvPr/>
            </p:nvSpPr>
            <p:spPr bwMode="auto">
              <a:xfrm>
                <a:off x="550111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20"/>
              <p:cNvSpPr>
                <a:spLocks noChangeShapeType="1"/>
              </p:cNvSpPr>
              <p:nvPr/>
            </p:nvSpPr>
            <p:spPr bwMode="auto">
              <a:xfrm flipV="1">
                <a:off x="0" y="3717925"/>
                <a:ext cx="9144000" cy="189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Text Box 121"/>
              <p:cNvSpPr txBox="1">
                <a:spLocks noChangeArrowheads="1"/>
              </p:cNvSpPr>
              <p:nvPr/>
            </p:nvSpPr>
            <p:spPr bwMode="auto">
              <a:xfrm>
                <a:off x="-24756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1930</a:t>
                </a:r>
                <a:endParaRPr lang="en-US" sz="1200" dirty="0">
                  <a:latin typeface="Times New Roman" charset="0"/>
                </a:endParaRPr>
              </a:p>
            </p:txBody>
          </p:sp>
          <p:sp>
            <p:nvSpPr>
              <p:cNvPr id="58" name="Text Box 122"/>
              <p:cNvSpPr txBox="1">
                <a:spLocks noChangeArrowheads="1"/>
              </p:cNvSpPr>
              <p:nvPr/>
            </p:nvSpPr>
            <p:spPr bwMode="auto">
              <a:xfrm>
                <a:off x="821560"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1940</a:t>
                </a:r>
                <a:endParaRPr lang="en-US" sz="1200" dirty="0">
                  <a:latin typeface="Times New Roman" charset="0"/>
                </a:endParaRPr>
              </a:p>
            </p:txBody>
          </p:sp>
          <p:sp>
            <p:nvSpPr>
              <p:cNvPr id="59" name="Text Box 123"/>
              <p:cNvSpPr txBox="1">
                <a:spLocks noChangeArrowheads="1"/>
              </p:cNvSpPr>
              <p:nvPr/>
            </p:nvSpPr>
            <p:spPr bwMode="auto">
              <a:xfrm>
                <a:off x="1892171"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1950</a:t>
                </a:r>
                <a:endParaRPr lang="en-US" sz="1200" dirty="0">
                  <a:latin typeface="Times New Roman" charset="0"/>
                </a:endParaRPr>
              </a:p>
            </p:txBody>
          </p:sp>
          <p:sp>
            <p:nvSpPr>
              <p:cNvPr id="60" name="Text Box 124"/>
              <p:cNvSpPr txBox="1">
                <a:spLocks noChangeArrowheads="1"/>
              </p:cNvSpPr>
              <p:nvPr/>
            </p:nvSpPr>
            <p:spPr bwMode="auto">
              <a:xfrm>
                <a:off x="296995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1960</a:t>
                </a:r>
                <a:endParaRPr lang="en-US" sz="1200" dirty="0">
                  <a:latin typeface="Times New Roman" charset="0"/>
                </a:endParaRPr>
              </a:p>
            </p:txBody>
          </p:sp>
          <p:sp>
            <p:nvSpPr>
              <p:cNvPr id="61" name="Text Box 125"/>
              <p:cNvSpPr txBox="1">
                <a:spLocks noChangeArrowheads="1"/>
              </p:cNvSpPr>
              <p:nvPr/>
            </p:nvSpPr>
            <p:spPr bwMode="auto">
              <a:xfrm>
                <a:off x="511963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1980</a:t>
                </a:r>
                <a:endParaRPr lang="en-US" sz="1200" dirty="0">
                  <a:latin typeface="Times New Roman" charset="0"/>
                </a:endParaRPr>
              </a:p>
            </p:txBody>
          </p:sp>
          <p:sp>
            <p:nvSpPr>
              <p:cNvPr id="62" name="Text Box 126"/>
              <p:cNvSpPr txBox="1">
                <a:spLocks noChangeArrowheads="1"/>
              </p:cNvSpPr>
              <p:nvPr/>
            </p:nvSpPr>
            <p:spPr bwMode="auto">
              <a:xfrm>
                <a:off x="4042214"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1970</a:t>
                </a:r>
                <a:endParaRPr lang="en-US" sz="1200" dirty="0">
                  <a:latin typeface="Times New Roman" charset="0"/>
                </a:endParaRPr>
              </a:p>
            </p:txBody>
          </p:sp>
          <p:sp>
            <p:nvSpPr>
              <p:cNvPr id="63" name="Line 128"/>
              <p:cNvSpPr>
                <a:spLocks noChangeShapeType="1"/>
              </p:cNvSpPr>
              <p:nvPr/>
            </p:nvSpPr>
            <p:spPr bwMode="auto">
              <a:xfrm>
                <a:off x="57034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129"/>
              <p:cNvSpPr>
                <a:spLocks noChangeShapeType="1"/>
              </p:cNvSpPr>
              <p:nvPr/>
            </p:nvSpPr>
            <p:spPr bwMode="auto">
              <a:xfrm>
                <a:off x="59173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130"/>
              <p:cNvSpPr>
                <a:spLocks noChangeShapeType="1"/>
              </p:cNvSpPr>
              <p:nvPr/>
            </p:nvSpPr>
            <p:spPr bwMode="auto">
              <a:xfrm>
                <a:off x="61313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31"/>
              <p:cNvSpPr>
                <a:spLocks noChangeShapeType="1"/>
              </p:cNvSpPr>
              <p:nvPr/>
            </p:nvSpPr>
            <p:spPr bwMode="auto">
              <a:xfrm>
                <a:off x="63465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32"/>
              <p:cNvSpPr>
                <a:spLocks noChangeShapeType="1"/>
              </p:cNvSpPr>
              <p:nvPr/>
            </p:nvSpPr>
            <p:spPr bwMode="auto">
              <a:xfrm>
                <a:off x="65604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33"/>
              <p:cNvSpPr>
                <a:spLocks noChangeShapeType="1"/>
              </p:cNvSpPr>
              <p:nvPr/>
            </p:nvSpPr>
            <p:spPr bwMode="auto">
              <a:xfrm>
                <a:off x="677571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Text Box 134"/>
              <p:cNvSpPr txBox="1">
                <a:spLocks noChangeArrowheads="1"/>
              </p:cNvSpPr>
              <p:nvPr/>
            </p:nvSpPr>
            <p:spPr bwMode="auto">
              <a:xfrm>
                <a:off x="6368094" y="3843577"/>
                <a:ext cx="39694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imes New Roman" charset="0"/>
                  </a:rPr>
                  <a:t>1990</a:t>
                </a:r>
              </a:p>
            </p:txBody>
          </p:sp>
          <p:sp>
            <p:nvSpPr>
              <p:cNvPr id="70" name="Line 129"/>
              <p:cNvSpPr>
                <a:spLocks noChangeShapeType="1"/>
              </p:cNvSpPr>
              <p:nvPr/>
            </p:nvSpPr>
            <p:spPr bwMode="auto">
              <a:xfrm>
                <a:off x="698766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130"/>
              <p:cNvSpPr>
                <a:spLocks noChangeShapeType="1"/>
              </p:cNvSpPr>
              <p:nvPr/>
            </p:nvSpPr>
            <p:spPr bwMode="auto">
              <a:xfrm>
                <a:off x="720160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131"/>
              <p:cNvSpPr>
                <a:spLocks noChangeShapeType="1"/>
              </p:cNvSpPr>
              <p:nvPr/>
            </p:nvSpPr>
            <p:spPr bwMode="auto">
              <a:xfrm>
                <a:off x="741682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132"/>
              <p:cNvSpPr>
                <a:spLocks noChangeShapeType="1"/>
              </p:cNvSpPr>
              <p:nvPr/>
            </p:nvSpPr>
            <p:spPr bwMode="auto">
              <a:xfrm>
                <a:off x="763076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28"/>
              <p:cNvSpPr>
                <a:spLocks noChangeShapeType="1"/>
              </p:cNvSpPr>
              <p:nvPr/>
            </p:nvSpPr>
            <p:spPr bwMode="auto">
              <a:xfrm>
                <a:off x="78119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129"/>
              <p:cNvSpPr>
                <a:spLocks noChangeShapeType="1"/>
              </p:cNvSpPr>
              <p:nvPr/>
            </p:nvSpPr>
            <p:spPr bwMode="auto">
              <a:xfrm>
                <a:off x="80259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130"/>
              <p:cNvSpPr>
                <a:spLocks noChangeShapeType="1"/>
              </p:cNvSpPr>
              <p:nvPr/>
            </p:nvSpPr>
            <p:spPr bwMode="auto">
              <a:xfrm>
                <a:off x="82398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131"/>
              <p:cNvSpPr>
                <a:spLocks noChangeShapeType="1"/>
              </p:cNvSpPr>
              <p:nvPr/>
            </p:nvSpPr>
            <p:spPr bwMode="auto">
              <a:xfrm>
                <a:off x="84550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132"/>
              <p:cNvSpPr>
                <a:spLocks noChangeShapeType="1"/>
              </p:cNvSpPr>
              <p:nvPr/>
            </p:nvSpPr>
            <p:spPr bwMode="auto">
              <a:xfrm>
                <a:off x="86690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Text Box 134"/>
              <p:cNvSpPr txBox="1">
                <a:spLocks noChangeArrowheads="1"/>
              </p:cNvSpPr>
              <p:nvPr/>
            </p:nvSpPr>
            <p:spPr bwMode="auto">
              <a:xfrm>
                <a:off x="7390623"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2000</a:t>
                </a:r>
                <a:endParaRPr lang="en-US" sz="1200" dirty="0">
                  <a:latin typeface="Times New Roman" charset="0"/>
                </a:endParaRPr>
              </a:p>
            </p:txBody>
          </p:sp>
          <p:sp>
            <p:nvSpPr>
              <p:cNvPr id="80" name="Text Box 134"/>
              <p:cNvSpPr txBox="1">
                <a:spLocks noChangeArrowheads="1"/>
              </p:cNvSpPr>
              <p:nvPr/>
            </p:nvSpPr>
            <p:spPr bwMode="auto">
              <a:xfrm>
                <a:off x="8418209"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2010</a:t>
                </a:r>
                <a:endParaRPr lang="en-US" sz="1200" dirty="0">
                  <a:latin typeface="Times New Roman" charset="0"/>
                </a:endParaRPr>
              </a:p>
            </p:txBody>
          </p:sp>
          <p:sp>
            <p:nvSpPr>
              <p:cNvPr id="81" name="Line 130"/>
              <p:cNvSpPr>
                <a:spLocks noChangeShapeType="1"/>
              </p:cNvSpPr>
              <p:nvPr/>
            </p:nvSpPr>
            <p:spPr bwMode="auto">
              <a:xfrm>
                <a:off x="866975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131"/>
              <p:cNvSpPr>
                <a:spLocks noChangeShapeType="1"/>
              </p:cNvSpPr>
              <p:nvPr/>
            </p:nvSpPr>
            <p:spPr bwMode="auto">
              <a:xfrm>
                <a:off x="888498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132"/>
              <p:cNvSpPr>
                <a:spLocks noChangeShapeType="1"/>
              </p:cNvSpPr>
              <p:nvPr/>
            </p:nvSpPr>
            <p:spPr bwMode="auto">
              <a:xfrm>
                <a:off x="909892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5"/>
            <p:cNvGrpSpPr/>
            <p:nvPr/>
          </p:nvGrpSpPr>
          <p:grpSpPr>
            <a:xfrm>
              <a:off x="309303" y="2529229"/>
              <a:ext cx="1529886" cy="1059189"/>
              <a:chOff x="309303" y="2529229"/>
              <a:chExt cx="1529886" cy="1059189"/>
            </a:xfrm>
          </p:grpSpPr>
          <p:sp>
            <p:nvSpPr>
              <p:cNvPr id="28" name="Line 137"/>
              <p:cNvSpPr>
                <a:spLocks noChangeShapeType="1"/>
              </p:cNvSpPr>
              <p:nvPr/>
            </p:nvSpPr>
            <p:spPr bwMode="auto">
              <a:xfrm rot="10800000" flipV="1">
                <a:off x="1074246" y="288889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TextBox 28"/>
              <p:cNvSpPr txBox="1"/>
              <p:nvPr/>
            </p:nvSpPr>
            <p:spPr>
              <a:xfrm>
                <a:off x="309303" y="2529229"/>
                <a:ext cx="1529886" cy="338554"/>
              </a:xfrm>
              <a:prstGeom prst="rect">
                <a:avLst/>
              </a:prstGeom>
              <a:noFill/>
            </p:spPr>
            <p:txBody>
              <a:bodyPr wrap="none" rtlCol="0">
                <a:spAutoFit/>
              </a:bodyPr>
              <a:lstStyle/>
              <a:p>
                <a:r>
                  <a:rPr lang="en-US" sz="1600" dirty="0" smtClean="0">
                    <a:solidFill>
                      <a:srgbClr val="008000"/>
                    </a:solidFill>
                  </a:rPr>
                  <a:t>CA, IL, MI, MN</a:t>
                </a:r>
                <a:endParaRPr lang="en-US" sz="1600" dirty="0">
                  <a:solidFill>
                    <a:srgbClr val="008000"/>
                  </a:solidFill>
                </a:endParaRPr>
              </a:p>
            </p:txBody>
          </p:sp>
        </p:grpSp>
        <p:grpSp>
          <p:nvGrpSpPr>
            <p:cNvPr id="7" name="Group 6"/>
            <p:cNvGrpSpPr/>
            <p:nvPr/>
          </p:nvGrpSpPr>
          <p:grpSpPr>
            <a:xfrm>
              <a:off x="2727167" y="2500585"/>
              <a:ext cx="1017326" cy="1069104"/>
              <a:chOff x="2026198" y="2519313"/>
              <a:chExt cx="1017326" cy="1069104"/>
            </a:xfrm>
          </p:grpSpPr>
          <p:sp>
            <p:nvSpPr>
              <p:cNvPr id="26" name="Line 137"/>
              <p:cNvSpPr>
                <a:spLocks noChangeShapeType="1"/>
              </p:cNvSpPr>
              <p:nvPr/>
            </p:nvSpPr>
            <p:spPr bwMode="auto">
              <a:xfrm rot="10800000" flipV="1">
                <a:off x="2534862" y="3114004"/>
                <a:ext cx="6428" cy="474413"/>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TextBox 26"/>
              <p:cNvSpPr txBox="1"/>
              <p:nvPr/>
            </p:nvSpPr>
            <p:spPr>
              <a:xfrm>
                <a:off x="2026198" y="2519313"/>
                <a:ext cx="1017326" cy="584776"/>
              </a:xfrm>
              <a:prstGeom prst="rect">
                <a:avLst/>
              </a:prstGeom>
              <a:noFill/>
            </p:spPr>
            <p:txBody>
              <a:bodyPr wrap="none" rtlCol="0">
                <a:spAutoFit/>
              </a:bodyPr>
              <a:lstStyle/>
              <a:p>
                <a:r>
                  <a:rPr lang="en-US" sz="1600" dirty="0" smtClean="0">
                    <a:solidFill>
                      <a:srgbClr val="008000"/>
                    </a:solidFill>
                  </a:rPr>
                  <a:t>26 states</a:t>
                </a:r>
              </a:p>
              <a:p>
                <a:r>
                  <a:rPr lang="en-US" sz="1600" dirty="0" smtClean="0">
                    <a:solidFill>
                      <a:srgbClr val="008000"/>
                    </a:solidFill>
                  </a:rPr>
                  <a:t>+ DC</a:t>
                </a:r>
                <a:endParaRPr lang="en-US" sz="1600" dirty="0">
                  <a:solidFill>
                    <a:srgbClr val="008000"/>
                  </a:solidFill>
                </a:endParaRPr>
              </a:p>
            </p:txBody>
          </p:sp>
        </p:grpSp>
        <p:grpSp>
          <p:nvGrpSpPr>
            <p:cNvPr id="8" name="Group 7"/>
            <p:cNvGrpSpPr/>
            <p:nvPr/>
          </p:nvGrpSpPr>
          <p:grpSpPr>
            <a:xfrm>
              <a:off x="3717657" y="2500217"/>
              <a:ext cx="789299" cy="1261777"/>
              <a:chOff x="3717657" y="2500217"/>
              <a:chExt cx="789299" cy="1261777"/>
            </a:xfrm>
          </p:grpSpPr>
          <p:sp>
            <p:nvSpPr>
              <p:cNvPr id="24" name="Line 41"/>
              <p:cNvSpPr>
                <a:spLocks noChangeShapeType="1"/>
              </p:cNvSpPr>
              <p:nvPr/>
            </p:nvSpPr>
            <p:spPr bwMode="auto">
              <a:xfrm rot="10800000" flipV="1">
                <a:off x="3815415" y="2857867"/>
                <a:ext cx="285319" cy="904127"/>
              </a:xfrm>
              <a:prstGeom prst="line">
                <a:avLst/>
              </a:prstGeom>
              <a:noFill/>
              <a:ln w="12700">
                <a:solidFill>
                  <a:srgbClr val="ED051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Box 24"/>
              <p:cNvSpPr txBox="1"/>
              <p:nvPr/>
            </p:nvSpPr>
            <p:spPr>
              <a:xfrm>
                <a:off x="3717657" y="2500217"/>
                <a:ext cx="789299" cy="338554"/>
              </a:xfrm>
              <a:prstGeom prst="rect">
                <a:avLst/>
              </a:prstGeom>
              <a:noFill/>
            </p:spPr>
            <p:txBody>
              <a:bodyPr wrap="none" rtlCol="0">
                <a:spAutoFit/>
              </a:bodyPr>
              <a:lstStyle/>
              <a:p>
                <a:r>
                  <a:rPr lang="en-US" sz="1600" dirty="0" smtClean="0">
                    <a:solidFill>
                      <a:srgbClr val="FF0000"/>
                    </a:solidFill>
                  </a:rPr>
                  <a:t>waned</a:t>
                </a:r>
                <a:endParaRPr lang="en-US" sz="1600" dirty="0">
                  <a:solidFill>
                    <a:srgbClr val="FF0000"/>
                  </a:solidFill>
                </a:endParaRPr>
              </a:p>
            </p:txBody>
          </p:sp>
        </p:grpSp>
        <p:grpSp>
          <p:nvGrpSpPr>
            <p:cNvPr id="9" name="Group 8"/>
            <p:cNvGrpSpPr/>
            <p:nvPr/>
          </p:nvGrpSpPr>
          <p:grpSpPr>
            <a:xfrm>
              <a:off x="3035301" y="4293832"/>
              <a:ext cx="481121" cy="1052515"/>
              <a:chOff x="3035301" y="4293832"/>
              <a:chExt cx="481121" cy="1052515"/>
            </a:xfrm>
          </p:grpSpPr>
          <p:sp>
            <p:nvSpPr>
              <p:cNvPr id="22" name="Line 137"/>
              <p:cNvSpPr>
                <a:spLocks noChangeShapeType="1"/>
              </p:cNvSpPr>
              <p:nvPr/>
            </p:nvSpPr>
            <p:spPr bwMode="auto">
              <a:xfrm flipV="1">
                <a:off x="3275862" y="429383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Rectangle 22"/>
              <p:cNvSpPr/>
              <p:nvPr/>
            </p:nvSpPr>
            <p:spPr>
              <a:xfrm>
                <a:off x="3035301" y="5007793"/>
                <a:ext cx="481121" cy="338554"/>
              </a:xfrm>
              <a:prstGeom prst="rect">
                <a:avLst/>
              </a:prstGeom>
            </p:spPr>
            <p:txBody>
              <a:bodyPr wrap="none">
                <a:spAutoFit/>
              </a:bodyPr>
              <a:lstStyle/>
              <a:p>
                <a:r>
                  <a:rPr lang="en-US" sz="1600" dirty="0" smtClean="0">
                    <a:solidFill>
                      <a:srgbClr val="008000"/>
                    </a:solidFill>
                  </a:rPr>
                  <a:t>MA</a:t>
                </a:r>
                <a:endParaRPr lang="en-US" sz="1600" dirty="0">
                  <a:solidFill>
                    <a:srgbClr val="008000"/>
                  </a:solidFill>
                </a:endParaRPr>
              </a:p>
            </p:txBody>
          </p:sp>
        </p:grpSp>
        <p:grpSp>
          <p:nvGrpSpPr>
            <p:cNvPr id="10" name="Group 9"/>
            <p:cNvGrpSpPr/>
            <p:nvPr/>
          </p:nvGrpSpPr>
          <p:grpSpPr>
            <a:xfrm>
              <a:off x="6409178" y="4300213"/>
              <a:ext cx="481121" cy="1052515"/>
              <a:chOff x="2935047" y="4293832"/>
              <a:chExt cx="481121" cy="1052515"/>
            </a:xfrm>
          </p:grpSpPr>
          <p:sp>
            <p:nvSpPr>
              <p:cNvPr id="20" name="Line 137"/>
              <p:cNvSpPr>
                <a:spLocks noChangeShapeType="1"/>
              </p:cNvSpPr>
              <p:nvPr/>
            </p:nvSpPr>
            <p:spPr bwMode="auto">
              <a:xfrm flipV="1">
                <a:off x="3175608" y="4293832"/>
                <a:ext cx="0" cy="699526"/>
              </a:xfrm>
              <a:prstGeom prst="line">
                <a:avLst/>
              </a:prstGeom>
              <a:noFill/>
              <a:ln w="12700">
                <a:solidFill>
                  <a:srgbClr val="FF0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Rectangle 20"/>
              <p:cNvSpPr/>
              <p:nvPr/>
            </p:nvSpPr>
            <p:spPr>
              <a:xfrm>
                <a:off x="2935047" y="5007793"/>
                <a:ext cx="481121" cy="338554"/>
              </a:xfrm>
              <a:prstGeom prst="rect">
                <a:avLst/>
              </a:prstGeom>
              <a:ln>
                <a:noFill/>
              </a:ln>
            </p:spPr>
            <p:txBody>
              <a:bodyPr wrap="none">
                <a:spAutoFit/>
              </a:bodyPr>
              <a:lstStyle/>
              <a:p>
                <a:r>
                  <a:rPr lang="en-US" sz="1600" dirty="0" smtClean="0">
                    <a:solidFill>
                      <a:srgbClr val="FF0000"/>
                    </a:solidFill>
                  </a:rPr>
                  <a:t>MA</a:t>
                </a:r>
                <a:endParaRPr lang="en-US" sz="1600" dirty="0">
                  <a:solidFill>
                    <a:srgbClr val="FF0000"/>
                  </a:solidFill>
                </a:endParaRPr>
              </a:p>
            </p:txBody>
          </p:sp>
        </p:grpSp>
        <p:grpSp>
          <p:nvGrpSpPr>
            <p:cNvPr id="11" name="Group 10"/>
            <p:cNvGrpSpPr/>
            <p:nvPr/>
          </p:nvGrpSpPr>
          <p:grpSpPr>
            <a:xfrm>
              <a:off x="6376113" y="2500217"/>
              <a:ext cx="505267" cy="1059189"/>
              <a:chOff x="821610" y="2529229"/>
              <a:chExt cx="505267" cy="1059189"/>
            </a:xfrm>
          </p:grpSpPr>
          <p:sp>
            <p:nvSpPr>
              <p:cNvPr id="18" name="Line 137"/>
              <p:cNvSpPr>
                <a:spLocks noChangeShapeType="1"/>
              </p:cNvSpPr>
              <p:nvPr/>
            </p:nvSpPr>
            <p:spPr bwMode="auto">
              <a:xfrm rot="10800000" flipV="1">
                <a:off x="1074246" y="288889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extBox 18"/>
              <p:cNvSpPr txBox="1"/>
              <p:nvPr/>
            </p:nvSpPr>
            <p:spPr>
              <a:xfrm>
                <a:off x="821610" y="2529229"/>
                <a:ext cx="505267" cy="338554"/>
              </a:xfrm>
              <a:prstGeom prst="rect">
                <a:avLst/>
              </a:prstGeom>
              <a:noFill/>
            </p:spPr>
            <p:txBody>
              <a:bodyPr wrap="none" rtlCol="0">
                <a:spAutoFit/>
              </a:bodyPr>
              <a:lstStyle/>
              <a:p>
                <a:r>
                  <a:rPr lang="en-US" sz="1600" dirty="0" smtClean="0">
                    <a:solidFill>
                      <a:srgbClr val="008000"/>
                    </a:solidFill>
                  </a:rPr>
                  <a:t>WA</a:t>
                </a:r>
                <a:endParaRPr lang="en-US" sz="1600" dirty="0">
                  <a:solidFill>
                    <a:srgbClr val="008000"/>
                  </a:solidFill>
                </a:endParaRPr>
              </a:p>
            </p:txBody>
          </p:sp>
        </p:grpSp>
        <p:grpSp>
          <p:nvGrpSpPr>
            <p:cNvPr id="12" name="Group 11"/>
            <p:cNvGrpSpPr/>
            <p:nvPr/>
          </p:nvGrpSpPr>
          <p:grpSpPr>
            <a:xfrm>
              <a:off x="7377365" y="4293464"/>
              <a:ext cx="481121" cy="1052515"/>
              <a:chOff x="2650994" y="4293832"/>
              <a:chExt cx="481121" cy="1052515"/>
            </a:xfrm>
          </p:grpSpPr>
          <p:sp>
            <p:nvSpPr>
              <p:cNvPr id="16" name="Line 137"/>
              <p:cNvSpPr>
                <a:spLocks noChangeShapeType="1"/>
              </p:cNvSpPr>
              <p:nvPr/>
            </p:nvSpPr>
            <p:spPr bwMode="auto">
              <a:xfrm flipV="1">
                <a:off x="2891555" y="429383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16"/>
              <p:cNvSpPr/>
              <p:nvPr/>
            </p:nvSpPr>
            <p:spPr>
              <a:xfrm>
                <a:off x="2650994" y="5007793"/>
                <a:ext cx="481121" cy="338554"/>
              </a:xfrm>
              <a:prstGeom prst="rect">
                <a:avLst/>
              </a:prstGeom>
            </p:spPr>
            <p:txBody>
              <a:bodyPr wrap="none">
                <a:spAutoFit/>
              </a:bodyPr>
              <a:lstStyle/>
              <a:p>
                <a:r>
                  <a:rPr lang="en-US" sz="1600" dirty="0" smtClean="0">
                    <a:solidFill>
                      <a:srgbClr val="008000"/>
                    </a:solidFill>
                  </a:rPr>
                  <a:t>MA</a:t>
                </a:r>
                <a:endParaRPr lang="en-US" sz="1600" dirty="0">
                  <a:solidFill>
                    <a:srgbClr val="008000"/>
                  </a:solidFill>
                </a:endParaRPr>
              </a:p>
            </p:txBody>
          </p:sp>
        </p:grpSp>
        <p:grpSp>
          <p:nvGrpSpPr>
            <p:cNvPr id="13" name="Group 12"/>
            <p:cNvGrpSpPr/>
            <p:nvPr/>
          </p:nvGrpSpPr>
          <p:grpSpPr>
            <a:xfrm>
              <a:off x="8215103" y="2529229"/>
              <a:ext cx="1017326" cy="1069104"/>
              <a:chOff x="2026198" y="2519313"/>
              <a:chExt cx="1017326" cy="1069104"/>
            </a:xfrm>
          </p:grpSpPr>
          <p:sp>
            <p:nvSpPr>
              <p:cNvPr id="14" name="Line 137"/>
              <p:cNvSpPr>
                <a:spLocks noChangeShapeType="1"/>
              </p:cNvSpPr>
              <p:nvPr/>
            </p:nvSpPr>
            <p:spPr bwMode="auto">
              <a:xfrm rot="10800000" flipV="1">
                <a:off x="2534862" y="3104088"/>
                <a:ext cx="0" cy="484329"/>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extBox 14"/>
              <p:cNvSpPr txBox="1"/>
              <p:nvPr/>
            </p:nvSpPr>
            <p:spPr>
              <a:xfrm>
                <a:off x="2026198" y="2519313"/>
                <a:ext cx="1017326" cy="584776"/>
              </a:xfrm>
              <a:prstGeom prst="rect">
                <a:avLst/>
              </a:prstGeom>
              <a:noFill/>
            </p:spPr>
            <p:txBody>
              <a:bodyPr wrap="none" rtlCol="0">
                <a:spAutoFit/>
              </a:bodyPr>
              <a:lstStyle/>
              <a:p>
                <a:r>
                  <a:rPr lang="en-US" sz="1600" dirty="0" smtClean="0">
                    <a:solidFill>
                      <a:srgbClr val="008000"/>
                    </a:solidFill>
                  </a:rPr>
                  <a:t>20 states</a:t>
                </a:r>
              </a:p>
              <a:p>
                <a:r>
                  <a:rPr lang="en-US" sz="1600" dirty="0" smtClean="0">
                    <a:solidFill>
                      <a:srgbClr val="008000"/>
                    </a:solidFill>
                  </a:rPr>
                  <a:t>+ DC</a:t>
                </a:r>
                <a:endParaRPr lang="en-US" sz="1600" dirty="0">
                  <a:solidFill>
                    <a:srgbClr val="008000"/>
                  </a:solidFill>
                </a:endParaRPr>
              </a:p>
            </p:txBody>
          </p:sp>
        </p:grpSp>
      </p:grpSp>
      <p:sp>
        <p:nvSpPr>
          <p:cNvPr id="84" name="Rectangle 2"/>
          <p:cNvSpPr txBox="1">
            <a:spLocks noChangeArrowheads="1"/>
          </p:cNvSpPr>
          <p:nvPr/>
        </p:nvSpPr>
        <p:spPr>
          <a:xfrm>
            <a:off x="1769167" y="868887"/>
            <a:ext cx="5562956" cy="558800"/>
          </a:xfrm>
          <a:prstGeom prst="rect">
            <a:avLst/>
          </a:prstGeom>
          <a:noFill/>
          <a:ln>
            <a:miter lim="800000"/>
            <a:headEnd/>
            <a:tailEnd/>
          </a:ln>
          <a:effectLst>
            <a:glow rad="101600">
              <a:schemeClr val="accent5">
                <a:lumMod val="60000"/>
                <a:lumOff val="40000"/>
                <a:alpha val="42000"/>
              </a:schemeClr>
            </a:glow>
          </a:effectLst>
          <a:extLst/>
        </p:spPr>
        <p:txBody>
          <a:bodyPr vert="horz" lIns="91440" tIns="45720" rIns="91440" bIns="45720" rtlCol="0" anchor="ctr">
            <a:normAutofit/>
          </a:bodyPr>
          <a:lstStyle>
            <a:lvl1pPr algn="ctr" defTabSz="457200" rtl="0" eaLnBrk="1" latinLnBrk="0" hangingPunct="1">
              <a:spcBef>
                <a:spcPct val="0"/>
              </a:spcBef>
              <a:buNone/>
              <a:defRPr sz="2400" kern="12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dirty="0" smtClean="0">
                <a:effectLst>
                  <a:outerShdw blurRad="38100" dist="38100" dir="2700000" algn="tl">
                    <a:srgbClr val="FFFFFF"/>
                  </a:outerShdw>
                </a:effectLst>
                <a:latin typeface="Calibri" charset="0"/>
              </a:rPr>
              <a:t>MA Timeline: Wave II</a:t>
            </a:r>
            <a:endParaRPr lang="en-US" sz="2800" b="1" dirty="0">
              <a:latin typeface="Calibri" charset="0"/>
            </a:endParaRPr>
          </a:p>
        </p:txBody>
      </p:sp>
      <p:grpSp>
        <p:nvGrpSpPr>
          <p:cNvPr id="85" name="Group 84"/>
          <p:cNvGrpSpPr/>
          <p:nvPr/>
        </p:nvGrpSpPr>
        <p:grpSpPr>
          <a:xfrm>
            <a:off x="7482987" y="4186640"/>
            <a:ext cx="1753376" cy="502333"/>
            <a:chOff x="7390623" y="3617062"/>
            <a:chExt cx="1753376" cy="502333"/>
          </a:xfrm>
        </p:grpSpPr>
        <p:sp>
          <p:nvSpPr>
            <p:cNvPr id="86" name="Line 120"/>
            <p:cNvSpPr>
              <a:spLocks noChangeShapeType="1"/>
            </p:cNvSpPr>
            <p:nvPr/>
          </p:nvSpPr>
          <p:spPr bwMode="auto">
            <a:xfrm flipV="1">
              <a:off x="7413994" y="3717924"/>
              <a:ext cx="1730005" cy="63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132"/>
            <p:cNvSpPr>
              <a:spLocks noChangeShapeType="1"/>
            </p:cNvSpPr>
            <p:nvPr/>
          </p:nvSpPr>
          <p:spPr bwMode="auto">
            <a:xfrm>
              <a:off x="763076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128"/>
            <p:cNvSpPr>
              <a:spLocks noChangeShapeType="1"/>
            </p:cNvSpPr>
            <p:nvPr/>
          </p:nvSpPr>
          <p:spPr bwMode="auto">
            <a:xfrm>
              <a:off x="78119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129"/>
            <p:cNvSpPr>
              <a:spLocks noChangeShapeType="1"/>
            </p:cNvSpPr>
            <p:nvPr/>
          </p:nvSpPr>
          <p:spPr bwMode="auto">
            <a:xfrm>
              <a:off x="80259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130"/>
            <p:cNvSpPr>
              <a:spLocks noChangeShapeType="1"/>
            </p:cNvSpPr>
            <p:nvPr/>
          </p:nvSpPr>
          <p:spPr bwMode="auto">
            <a:xfrm>
              <a:off x="82398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131"/>
            <p:cNvSpPr>
              <a:spLocks noChangeShapeType="1"/>
            </p:cNvSpPr>
            <p:nvPr/>
          </p:nvSpPr>
          <p:spPr bwMode="auto">
            <a:xfrm>
              <a:off x="84550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132"/>
            <p:cNvSpPr>
              <a:spLocks noChangeShapeType="1"/>
            </p:cNvSpPr>
            <p:nvPr/>
          </p:nvSpPr>
          <p:spPr bwMode="auto">
            <a:xfrm>
              <a:off x="86690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Text Box 134"/>
            <p:cNvSpPr txBox="1">
              <a:spLocks noChangeArrowheads="1"/>
            </p:cNvSpPr>
            <p:nvPr/>
          </p:nvSpPr>
          <p:spPr bwMode="auto">
            <a:xfrm>
              <a:off x="7390623"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2000</a:t>
              </a:r>
              <a:endParaRPr lang="en-US" sz="1200" dirty="0">
                <a:latin typeface="Times New Roman" charset="0"/>
              </a:endParaRPr>
            </a:p>
          </p:txBody>
        </p:sp>
        <p:sp>
          <p:nvSpPr>
            <p:cNvPr id="94" name="Text Box 134"/>
            <p:cNvSpPr txBox="1">
              <a:spLocks noChangeArrowheads="1"/>
            </p:cNvSpPr>
            <p:nvPr/>
          </p:nvSpPr>
          <p:spPr bwMode="auto">
            <a:xfrm>
              <a:off x="8418209"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2010</a:t>
              </a:r>
              <a:endParaRPr lang="en-US" sz="1200" dirty="0">
                <a:latin typeface="Times New Roman" charset="0"/>
              </a:endParaRPr>
            </a:p>
          </p:txBody>
        </p:sp>
        <p:sp>
          <p:nvSpPr>
            <p:cNvPr id="95" name="Line 130"/>
            <p:cNvSpPr>
              <a:spLocks noChangeShapeType="1"/>
            </p:cNvSpPr>
            <p:nvPr/>
          </p:nvSpPr>
          <p:spPr bwMode="auto">
            <a:xfrm>
              <a:off x="866975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131"/>
            <p:cNvSpPr>
              <a:spLocks noChangeShapeType="1"/>
            </p:cNvSpPr>
            <p:nvPr/>
          </p:nvSpPr>
          <p:spPr bwMode="auto">
            <a:xfrm>
              <a:off x="888498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132"/>
            <p:cNvSpPr>
              <a:spLocks noChangeShapeType="1"/>
            </p:cNvSpPr>
            <p:nvPr/>
          </p:nvSpPr>
          <p:spPr bwMode="auto">
            <a:xfrm>
              <a:off x="909892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8" name="Line 137"/>
          <p:cNvSpPr>
            <a:spLocks noChangeShapeType="1"/>
          </p:cNvSpPr>
          <p:nvPr/>
        </p:nvSpPr>
        <p:spPr bwMode="auto">
          <a:xfrm flipV="1">
            <a:off x="7617926" y="4285791"/>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 name="Rectangle 98"/>
          <p:cNvSpPr/>
          <p:nvPr/>
        </p:nvSpPr>
        <p:spPr>
          <a:xfrm>
            <a:off x="7377365" y="4999752"/>
            <a:ext cx="481121" cy="338554"/>
          </a:xfrm>
          <a:prstGeom prst="rect">
            <a:avLst/>
          </a:prstGeom>
        </p:spPr>
        <p:txBody>
          <a:bodyPr wrap="none">
            <a:spAutoFit/>
          </a:bodyPr>
          <a:lstStyle/>
          <a:p>
            <a:r>
              <a:rPr lang="en-US" sz="1600" dirty="0" smtClean="0">
                <a:solidFill>
                  <a:srgbClr val="008000"/>
                </a:solidFill>
              </a:rPr>
              <a:t>MA</a:t>
            </a:r>
            <a:endParaRPr lang="en-US" sz="1600" dirty="0">
              <a:solidFill>
                <a:srgbClr val="008000"/>
              </a:solidFill>
            </a:endParaRPr>
          </a:p>
        </p:txBody>
      </p:sp>
    </p:spTree>
    <p:extLst>
      <p:ext uri="{BB962C8B-B14F-4D97-AF65-F5344CB8AC3E}">
        <p14:creationId xmlns:p14="http://schemas.microsoft.com/office/powerpoint/2010/main" val="408281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dissolve">
                                      <p:cBhvr>
                                        <p:cTn id="7" dur="500"/>
                                        <p:tgtEl>
                                          <p:spTgt spid="85"/>
                                        </p:tgtEl>
                                      </p:cBhvr>
                                    </p:animEffect>
                                  </p:childTnLst>
                                </p:cTn>
                              </p:par>
                              <p:par>
                                <p:cTn id="8" presetID="9" presetClass="exit" presetSubtype="0" fill="hold" nodeType="withEffect">
                                  <p:stCondLst>
                                    <p:cond delay="0"/>
                                  </p:stCondLst>
                                  <p:childTnLst>
                                    <p:animEffect transition="out" filter="dissolv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482987" y="4186640"/>
            <a:ext cx="1753377" cy="502333"/>
            <a:chOff x="7390623" y="3617062"/>
            <a:chExt cx="1753377" cy="502333"/>
          </a:xfrm>
        </p:grpSpPr>
        <p:sp>
          <p:nvSpPr>
            <p:cNvPr id="4" name="Line 120"/>
            <p:cNvSpPr>
              <a:spLocks noChangeShapeType="1"/>
            </p:cNvSpPr>
            <p:nvPr/>
          </p:nvSpPr>
          <p:spPr bwMode="auto">
            <a:xfrm flipV="1">
              <a:off x="7390624" y="3717925"/>
              <a:ext cx="1753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32"/>
            <p:cNvSpPr>
              <a:spLocks noChangeShapeType="1"/>
            </p:cNvSpPr>
            <p:nvPr/>
          </p:nvSpPr>
          <p:spPr bwMode="auto">
            <a:xfrm>
              <a:off x="763076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28"/>
            <p:cNvSpPr>
              <a:spLocks noChangeShapeType="1"/>
            </p:cNvSpPr>
            <p:nvPr/>
          </p:nvSpPr>
          <p:spPr bwMode="auto">
            <a:xfrm>
              <a:off x="78119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9"/>
            <p:cNvSpPr>
              <a:spLocks noChangeShapeType="1"/>
            </p:cNvSpPr>
            <p:nvPr/>
          </p:nvSpPr>
          <p:spPr bwMode="auto">
            <a:xfrm>
              <a:off x="80259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0"/>
            <p:cNvSpPr>
              <a:spLocks noChangeShapeType="1"/>
            </p:cNvSpPr>
            <p:nvPr/>
          </p:nvSpPr>
          <p:spPr bwMode="auto">
            <a:xfrm>
              <a:off x="82398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31"/>
            <p:cNvSpPr>
              <a:spLocks noChangeShapeType="1"/>
            </p:cNvSpPr>
            <p:nvPr/>
          </p:nvSpPr>
          <p:spPr bwMode="auto">
            <a:xfrm>
              <a:off x="84550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32"/>
            <p:cNvSpPr>
              <a:spLocks noChangeShapeType="1"/>
            </p:cNvSpPr>
            <p:nvPr/>
          </p:nvSpPr>
          <p:spPr bwMode="auto">
            <a:xfrm>
              <a:off x="86690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Box 134"/>
            <p:cNvSpPr txBox="1">
              <a:spLocks noChangeArrowheads="1"/>
            </p:cNvSpPr>
            <p:nvPr/>
          </p:nvSpPr>
          <p:spPr bwMode="auto">
            <a:xfrm>
              <a:off x="7390623"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2000</a:t>
              </a:r>
              <a:endParaRPr lang="en-US" sz="1200" dirty="0">
                <a:latin typeface="Times New Roman" charset="0"/>
              </a:endParaRPr>
            </a:p>
          </p:txBody>
        </p:sp>
        <p:sp>
          <p:nvSpPr>
            <p:cNvPr id="12" name="Text Box 134"/>
            <p:cNvSpPr txBox="1">
              <a:spLocks noChangeArrowheads="1"/>
            </p:cNvSpPr>
            <p:nvPr/>
          </p:nvSpPr>
          <p:spPr bwMode="auto">
            <a:xfrm>
              <a:off x="8418209"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2010</a:t>
              </a:r>
              <a:endParaRPr lang="en-US" sz="1200" dirty="0">
                <a:latin typeface="Times New Roman" charset="0"/>
              </a:endParaRPr>
            </a:p>
          </p:txBody>
        </p:sp>
        <p:sp>
          <p:nvSpPr>
            <p:cNvPr id="13" name="Line 130"/>
            <p:cNvSpPr>
              <a:spLocks noChangeShapeType="1"/>
            </p:cNvSpPr>
            <p:nvPr/>
          </p:nvSpPr>
          <p:spPr bwMode="auto">
            <a:xfrm>
              <a:off x="866975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31"/>
            <p:cNvSpPr>
              <a:spLocks noChangeShapeType="1"/>
            </p:cNvSpPr>
            <p:nvPr/>
          </p:nvSpPr>
          <p:spPr bwMode="auto">
            <a:xfrm>
              <a:off x="888498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32"/>
            <p:cNvSpPr>
              <a:spLocks noChangeShapeType="1"/>
            </p:cNvSpPr>
            <p:nvPr/>
          </p:nvSpPr>
          <p:spPr bwMode="auto">
            <a:xfrm>
              <a:off x="909892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 name="Group 15"/>
          <p:cNvGrpSpPr/>
          <p:nvPr/>
        </p:nvGrpSpPr>
        <p:grpSpPr>
          <a:xfrm>
            <a:off x="7377365" y="4285791"/>
            <a:ext cx="481121" cy="1052515"/>
            <a:chOff x="7377365" y="4285791"/>
            <a:chExt cx="481121" cy="1052515"/>
          </a:xfrm>
        </p:grpSpPr>
        <p:sp>
          <p:nvSpPr>
            <p:cNvPr id="17" name="Line 137"/>
            <p:cNvSpPr>
              <a:spLocks noChangeShapeType="1"/>
            </p:cNvSpPr>
            <p:nvPr/>
          </p:nvSpPr>
          <p:spPr bwMode="auto">
            <a:xfrm flipV="1">
              <a:off x="7617926" y="4285791"/>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17"/>
            <p:cNvSpPr/>
            <p:nvPr/>
          </p:nvSpPr>
          <p:spPr>
            <a:xfrm>
              <a:off x="7377365" y="4999752"/>
              <a:ext cx="481121" cy="338554"/>
            </a:xfrm>
            <a:prstGeom prst="rect">
              <a:avLst/>
            </a:prstGeom>
          </p:spPr>
          <p:txBody>
            <a:bodyPr wrap="none">
              <a:spAutoFit/>
            </a:bodyPr>
            <a:lstStyle/>
            <a:p>
              <a:r>
                <a:rPr lang="en-US" sz="1600" dirty="0" smtClean="0">
                  <a:solidFill>
                    <a:srgbClr val="008000"/>
                  </a:solidFill>
                </a:rPr>
                <a:t>MA</a:t>
              </a:r>
              <a:endParaRPr lang="en-US" sz="1600" dirty="0">
                <a:solidFill>
                  <a:srgbClr val="008000"/>
                </a:solidFill>
              </a:endParaRPr>
            </a:p>
          </p:txBody>
        </p:sp>
      </p:grpSp>
      <p:sp>
        <p:nvSpPr>
          <p:cNvPr id="19" name="Rectangle 2"/>
          <p:cNvSpPr txBox="1">
            <a:spLocks noChangeArrowheads="1"/>
          </p:cNvSpPr>
          <p:nvPr/>
        </p:nvSpPr>
        <p:spPr>
          <a:xfrm>
            <a:off x="1769167" y="868887"/>
            <a:ext cx="5562956" cy="558800"/>
          </a:xfrm>
          <a:prstGeom prst="rect">
            <a:avLst/>
          </a:prstGeom>
          <a:noFill/>
          <a:ln>
            <a:miter lim="800000"/>
            <a:headEnd/>
            <a:tailEnd/>
          </a:ln>
          <a:effectLst>
            <a:glow rad="101600">
              <a:schemeClr val="accent5">
                <a:lumMod val="60000"/>
                <a:lumOff val="40000"/>
                <a:alpha val="42000"/>
              </a:schemeClr>
            </a:glow>
          </a:effectLst>
          <a:extLst/>
        </p:spPr>
        <p:txBody>
          <a:bodyPr vert="horz" lIns="91440" tIns="45720" rIns="91440" bIns="45720" rtlCol="0" anchor="ctr">
            <a:normAutofit/>
          </a:bodyPr>
          <a:lstStyle>
            <a:lvl1pPr algn="ctr" defTabSz="457200" rtl="0" eaLnBrk="1" latinLnBrk="0" hangingPunct="1">
              <a:spcBef>
                <a:spcPct val="0"/>
              </a:spcBef>
              <a:buNone/>
              <a:defRPr sz="2400" kern="12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dirty="0" smtClean="0">
                <a:effectLst>
                  <a:outerShdw blurRad="38100" dist="38100" dir="2700000" algn="tl">
                    <a:srgbClr val="FFFFFF"/>
                  </a:outerShdw>
                </a:effectLst>
                <a:latin typeface="Calibri" charset="0"/>
              </a:rPr>
              <a:t>MA Timeline: Wave II</a:t>
            </a:r>
            <a:endParaRPr lang="en-US" sz="2800" b="1" dirty="0">
              <a:latin typeface="Calibri" charset="0"/>
            </a:endParaRPr>
          </a:p>
        </p:txBody>
      </p:sp>
    </p:spTree>
    <p:extLst>
      <p:ext uri="{BB962C8B-B14F-4D97-AF65-F5344CB8AC3E}">
        <p14:creationId xmlns:p14="http://schemas.microsoft.com/office/powerpoint/2010/main" val="408281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504 -0.05854 L -0.44281 0.02453 " pathEditMode="relative" rAng="0" ptsTypes="AA">
                                      <p:cBhvr>
                                        <p:cTn id="6" dur="2000" fill="hold"/>
                                        <p:tgtEl>
                                          <p:spTgt spid="3"/>
                                        </p:tgtEl>
                                        <p:attrNameLst>
                                          <p:attrName>ppt_x</p:attrName>
                                          <p:attrName>ppt_y</p:attrName>
                                        </p:attrNameLst>
                                      </p:cBhvr>
                                      <p:rCtr x="-21889" y="4142"/>
                                    </p:animMotion>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69167" y="868887"/>
            <a:ext cx="5562956" cy="558800"/>
          </a:xfrm>
          <a:prstGeom prst="rect">
            <a:avLst/>
          </a:prstGeom>
          <a:noFill/>
          <a:ln>
            <a:miter lim="800000"/>
            <a:headEnd/>
            <a:tailEnd/>
          </a:ln>
          <a:effectLst>
            <a:glow rad="101600">
              <a:schemeClr val="accent5">
                <a:lumMod val="60000"/>
                <a:lumOff val="40000"/>
                <a:alpha val="42000"/>
              </a:schemeClr>
            </a:glow>
          </a:effectLst>
          <a:extLst/>
        </p:spPr>
        <p:txBody>
          <a:bodyPr vert="horz" lIns="91440" tIns="45720" rIns="91440" bIns="45720" rtlCol="0" anchor="ctr">
            <a:normAutofit/>
          </a:bodyPr>
          <a:lstStyle>
            <a:lvl1pPr algn="ctr" defTabSz="457200" rtl="0" eaLnBrk="1" latinLnBrk="0" hangingPunct="1">
              <a:spcBef>
                <a:spcPct val="0"/>
              </a:spcBef>
              <a:buNone/>
              <a:defRPr sz="2400" kern="12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smtClean="0">
                <a:effectLst>
                  <a:outerShdw blurRad="38100" dist="38100" dir="2700000" algn="tl">
                    <a:srgbClr val="FFFFFF"/>
                  </a:outerShdw>
                </a:effectLst>
                <a:latin typeface="Calibri" charset="0"/>
              </a:rPr>
              <a:t>MA Timeline: Wave II</a:t>
            </a:r>
            <a:endParaRPr lang="en-US" sz="2800" b="1" dirty="0">
              <a:latin typeface="Calibri" charset="0"/>
            </a:endParaRPr>
          </a:p>
        </p:txBody>
      </p:sp>
      <p:grpSp>
        <p:nvGrpSpPr>
          <p:cNvPr id="3" name="Group 2"/>
          <p:cNvGrpSpPr/>
          <p:nvPr/>
        </p:nvGrpSpPr>
        <p:grpSpPr>
          <a:xfrm>
            <a:off x="876891" y="4297745"/>
            <a:ext cx="6826109" cy="502333"/>
            <a:chOff x="7390623" y="3617062"/>
            <a:chExt cx="1753376" cy="502333"/>
          </a:xfrm>
        </p:grpSpPr>
        <p:sp>
          <p:nvSpPr>
            <p:cNvPr id="4" name="Line 120"/>
            <p:cNvSpPr>
              <a:spLocks noChangeShapeType="1"/>
            </p:cNvSpPr>
            <p:nvPr/>
          </p:nvSpPr>
          <p:spPr bwMode="auto">
            <a:xfrm flipV="1">
              <a:off x="7547363" y="3717924"/>
              <a:ext cx="15966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32"/>
            <p:cNvSpPr>
              <a:spLocks noChangeShapeType="1"/>
            </p:cNvSpPr>
            <p:nvPr/>
          </p:nvSpPr>
          <p:spPr bwMode="auto">
            <a:xfrm>
              <a:off x="763076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28"/>
            <p:cNvSpPr>
              <a:spLocks noChangeShapeType="1"/>
            </p:cNvSpPr>
            <p:nvPr/>
          </p:nvSpPr>
          <p:spPr bwMode="auto">
            <a:xfrm>
              <a:off x="78119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9"/>
            <p:cNvSpPr>
              <a:spLocks noChangeShapeType="1"/>
            </p:cNvSpPr>
            <p:nvPr/>
          </p:nvSpPr>
          <p:spPr bwMode="auto">
            <a:xfrm>
              <a:off x="80259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0"/>
            <p:cNvSpPr>
              <a:spLocks noChangeShapeType="1"/>
            </p:cNvSpPr>
            <p:nvPr/>
          </p:nvSpPr>
          <p:spPr bwMode="auto">
            <a:xfrm>
              <a:off x="82398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31"/>
            <p:cNvSpPr>
              <a:spLocks noChangeShapeType="1"/>
            </p:cNvSpPr>
            <p:nvPr/>
          </p:nvSpPr>
          <p:spPr bwMode="auto">
            <a:xfrm>
              <a:off x="84550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32"/>
            <p:cNvSpPr>
              <a:spLocks noChangeShapeType="1"/>
            </p:cNvSpPr>
            <p:nvPr/>
          </p:nvSpPr>
          <p:spPr bwMode="auto">
            <a:xfrm>
              <a:off x="86690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Box 134"/>
            <p:cNvSpPr txBox="1">
              <a:spLocks noChangeArrowheads="1"/>
            </p:cNvSpPr>
            <p:nvPr/>
          </p:nvSpPr>
          <p:spPr bwMode="auto">
            <a:xfrm>
              <a:off x="7390623"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2000</a:t>
              </a:r>
              <a:endParaRPr lang="en-US" sz="1200" dirty="0">
                <a:latin typeface="Times New Roman" charset="0"/>
              </a:endParaRPr>
            </a:p>
          </p:txBody>
        </p:sp>
        <p:sp>
          <p:nvSpPr>
            <p:cNvPr id="12" name="Text Box 134"/>
            <p:cNvSpPr txBox="1">
              <a:spLocks noChangeArrowheads="1"/>
            </p:cNvSpPr>
            <p:nvPr/>
          </p:nvSpPr>
          <p:spPr bwMode="auto">
            <a:xfrm>
              <a:off x="8418209"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2010</a:t>
              </a:r>
              <a:endParaRPr lang="en-US" sz="1200" dirty="0">
                <a:latin typeface="Times New Roman" charset="0"/>
              </a:endParaRPr>
            </a:p>
          </p:txBody>
        </p:sp>
        <p:sp>
          <p:nvSpPr>
            <p:cNvPr id="13" name="Line 130"/>
            <p:cNvSpPr>
              <a:spLocks noChangeShapeType="1"/>
            </p:cNvSpPr>
            <p:nvPr/>
          </p:nvSpPr>
          <p:spPr bwMode="auto">
            <a:xfrm>
              <a:off x="866975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31"/>
            <p:cNvSpPr>
              <a:spLocks noChangeShapeType="1"/>
            </p:cNvSpPr>
            <p:nvPr/>
          </p:nvSpPr>
          <p:spPr bwMode="auto">
            <a:xfrm>
              <a:off x="888498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32"/>
            <p:cNvSpPr>
              <a:spLocks noChangeShapeType="1"/>
            </p:cNvSpPr>
            <p:nvPr/>
          </p:nvSpPr>
          <p:spPr bwMode="auto">
            <a:xfrm>
              <a:off x="909892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 name="Text Box 56"/>
          <p:cNvSpPr txBox="1">
            <a:spLocks noChangeArrowheads="1"/>
          </p:cNvSpPr>
          <p:nvPr/>
        </p:nvSpPr>
        <p:spPr bwMode="auto">
          <a:xfrm>
            <a:off x="2643058" y="1389397"/>
            <a:ext cx="395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Times New Roman" charset="0"/>
              </a:rPr>
              <a:t>O</a:t>
            </a:r>
            <a:r>
              <a:rPr lang="en-US" sz="1800" dirty="0" smtClean="0">
                <a:latin typeface="Times New Roman" charset="0"/>
              </a:rPr>
              <a:t>ffenders </a:t>
            </a:r>
            <a:r>
              <a:rPr lang="en-US" sz="1800" dirty="0">
                <a:latin typeface="Times New Roman" charset="0"/>
              </a:rPr>
              <a:t>were </a:t>
            </a:r>
            <a:r>
              <a:rPr lang="en-US" sz="1800" i="1" dirty="0" smtClean="0">
                <a:latin typeface="Times New Roman" charset="0"/>
              </a:rPr>
              <a:t>referred </a:t>
            </a:r>
            <a:r>
              <a:rPr lang="en-US" sz="1800" dirty="0" smtClean="0">
                <a:latin typeface="Times New Roman" charset="0"/>
              </a:rPr>
              <a:t>for </a:t>
            </a:r>
            <a:r>
              <a:rPr lang="en-US" sz="1800" dirty="0">
                <a:latin typeface="Times New Roman" charset="0"/>
              </a:rPr>
              <a:t>commitment</a:t>
            </a:r>
          </a:p>
        </p:txBody>
      </p:sp>
      <p:sp>
        <p:nvSpPr>
          <p:cNvPr id="17" name="Rectangle 57"/>
          <p:cNvSpPr>
            <a:spLocks noChangeArrowheads="1"/>
          </p:cNvSpPr>
          <p:nvPr/>
        </p:nvSpPr>
        <p:spPr bwMode="auto">
          <a:xfrm>
            <a:off x="731943" y="1846597"/>
            <a:ext cx="7537771"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dirty="0" smtClean="0">
                <a:latin typeface="Times New Roman" charset="0"/>
              </a:rPr>
              <a:t>?</a:t>
            </a:r>
            <a:endParaRPr lang="en-US" sz="1800" dirty="0">
              <a:latin typeface="Times New Roman" charset="0"/>
            </a:endParaRPr>
          </a:p>
        </p:txBody>
      </p:sp>
      <p:sp>
        <p:nvSpPr>
          <p:cNvPr id="18" name="Rectangle 58"/>
          <p:cNvSpPr>
            <a:spLocks noChangeArrowheads="1"/>
          </p:cNvSpPr>
          <p:nvPr/>
        </p:nvSpPr>
        <p:spPr bwMode="auto">
          <a:xfrm>
            <a:off x="2962816" y="1846597"/>
            <a:ext cx="3124200" cy="457200"/>
          </a:xfrm>
          <a:prstGeom prst="rect">
            <a:avLst/>
          </a:prstGeom>
          <a:solidFill>
            <a:srgbClr val="83CBE3"/>
          </a:solidFill>
          <a:ln w="9525">
            <a:solidFill>
              <a:schemeClr val="tx1"/>
            </a:solidFill>
            <a:miter lim="800000"/>
            <a:headEnd/>
            <a:tailEnd/>
          </a:ln>
        </p:spPr>
        <p:txBody>
          <a:bodyPr wrap="none" anchor="ctr"/>
          <a:lstStyle/>
          <a:p>
            <a:pPr algn="ctr" eaLnBrk="1" hangingPunct="1"/>
            <a:r>
              <a:rPr lang="en-US" sz="1800" dirty="0" smtClean="0">
                <a:latin typeface="Times New Roman" charset="0"/>
              </a:rPr>
              <a:t>?</a:t>
            </a:r>
            <a:endParaRPr lang="en-US" sz="1800" dirty="0">
              <a:latin typeface="Times New Roman" charset="0"/>
            </a:endParaRPr>
          </a:p>
        </p:txBody>
      </p:sp>
      <p:sp>
        <p:nvSpPr>
          <p:cNvPr id="19" name="Text Box 59"/>
          <p:cNvSpPr txBox="1">
            <a:spLocks noChangeArrowheads="1"/>
          </p:cNvSpPr>
          <p:nvPr/>
        </p:nvSpPr>
        <p:spPr bwMode="auto">
          <a:xfrm>
            <a:off x="2133600" y="2797237"/>
            <a:ext cx="5300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Times New Roman" charset="0"/>
              </a:rPr>
              <a:t>Offenders were transferred to MTC for a full evaluation</a:t>
            </a:r>
          </a:p>
        </p:txBody>
      </p:sp>
      <p:sp>
        <p:nvSpPr>
          <p:cNvPr id="20" name="Text Box 65"/>
          <p:cNvSpPr txBox="1">
            <a:spLocks noChangeArrowheads="1"/>
          </p:cNvSpPr>
          <p:nvPr/>
        </p:nvSpPr>
        <p:spPr bwMode="auto">
          <a:xfrm>
            <a:off x="2235200" y="3599197"/>
            <a:ext cx="218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Times New Roman" charset="0"/>
              </a:rPr>
              <a:t>Offenders Committed</a:t>
            </a:r>
          </a:p>
        </p:txBody>
      </p:sp>
      <p:sp>
        <p:nvSpPr>
          <p:cNvPr id="21" name="Rectangle 66"/>
          <p:cNvSpPr>
            <a:spLocks noChangeArrowheads="1"/>
          </p:cNvSpPr>
          <p:nvPr/>
        </p:nvSpPr>
        <p:spPr bwMode="auto">
          <a:xfrm>
            <a:off x="2973444" y="2388657"/>
            <a:ext cx="990600" cy="457200"/>
          </a:xfrm>
          <a:prstGeom prst="rect">
            <a:avLst/>
          </a:prstGeom>
          <a:solidFill>
            <a:srgbClr val="4E8EE3"/>
          </a:solidFill>
          <a:ln w="9525">
            <a:solidFill>
              <a:schemeClr val="tx1"/>
            </a:solidFill>
            <a:miter lim="800000"/>
            <a:headEnd/>
            <a:tailEnd/>
          </a:ln>
        </p:spPr>
        <p:txBody>
          <a:bodyPr wrap="none" anchor="ctr"/>
          <a:lstStyle/>
          <a:p>
            <a:pPr algn="ctr" eaLnBrk="1" hangingPunct="1"/>
            <a:r>
              <a:rPr lang="en-US" sz="1800" dirty="0" smtClean="0">
                <a:latin typeface="Times New Roman" charset="0"/>
              </a:rPr>
              <a:t>251</a:t>
            </a:r>
            <a:endParaRPr lang="en-US" sz="1800" dirty="0">
              <a:latin typeface="Times New Roman" charset="0"/>
            </a:endParaRPr>
          </a:p>
        </p:txBody>
      </p:sp>
      <p:sp>
        <p:nvSpPr>
          <p:cNvPr id="22" name="Text Box 67"/>
          <p:cNvSpPr txBox="1">
            <a:spLocks noChangeArrowheads="1"/>
          </p:cNvSpPr>
          <p:nvPr/>
        </p:nvSpPr>
        <p:spPr bwMode="auto">
          <a:xfrm>
            <a:off x="5026666" y="3599197"/>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Times New Roman" charset="0"/>
              </a:rPr>
              <a:t>Released</a:t>
            </a:r>
            <a:endParaRPr lang="en-US" sz="1800" dirty="0">
              <a:latin typeface="Times New Roman" charset="0"/>
            </a:endParaRPr>
          </a:p>
        </p:txBody>
      </p:sp>
      <p:sp>
        <p:nvSpPr>
          <p:cNvPr id="23" name="Rectangle 68"/>
          <p:cNvSpPr>
            <a:spLocks noChangeArrowheads="1"/>
          </p:cNvSpPr>
          <p:nvPr/>
        </p:nvSpPr>
        <p:spPr bwMode="auto">
          <a:xfrm>
            <a:off x="3968904" y="2388657"/>
            <a:ext cx="2133600" cy="457200"/>
          </a:xfrm>
          <a:prstGeom prst="rect">
            <a:avLst/>
          </a:prstGeom>
          <a:solidFill>
            <a:srgbClr val="BA8CE3"/>
          </a:solidFill>
          <a:ln w="9525">
            <a:solidFill>
              <a:schemeClr val="tx1"/>
            </a:solidFill>
            <a:miter lim="800000"/>
            <a:headEnd/>
            <a:tailEnd/>
          </a:ln>
        </p:spPr>
        <p:txBody>
          <a:bodyPr wrap="none" anchor="ctr"/>
          <a:lstStyle/>
          <a:p>
            <a:pPr algn="ctr" eaLnBrk="1" hangingPunct="1"/>
            <a:r>
              <a:rPr lang="en-US" sz="1800" dirty="0" smtClean="0">
                <a:latin typeface="Times New Roman" charset="0"/>
              </a:rPr>
              <a:t>?</a:t>
            </a:r>
            <a:endParaRPr lang="en-US" sz="1800" dirty="0">
              <a:latin typeface="Times New Roman" charset="0"/>
            </a:endParaRPr>
          </a:p>
        </p:txBody>
      </p:sp>
      <p:sp>
        <p:nvSpPr>
          <p:cNvPr id="24" name="Rectangle 66"/>
          <p:cNvSpPr>
            <a:spLocks noChangeArrowheads="1"/>
          </p:cNvSpPr>
          <p:nvPr/>
        </p:nvSpPr>
        <p:spPr bwMode="auto">
          <a:xfrm>
            <a:off x="3017428" y="3183809"/>
            <a:ext cx="451982" cy="457200"/>
          </a:xfrm>
          <a:prstGeom prst="rect">
            <a:avLst/>
          </a:prstGeom>
          <a:solidFill>
            <a:srgbClr val="9BFFE3"/>
          </a:solidFill>
          <a:ln w="9525">
            <a:solidFill>
              <a:schemeClr val="tx1"/>
            </a:solidFill>
            <a:miter lim="800000"/>
            <a:headEnd/>
            <a:tailEnd/>
          </a:ln>
        </p:spPr>
        <p:txBody>
          <a:bodyPr wrap="none" anchor="ctr"/>
          <a:lstStyle/>
          <a:p>
            <a:pPr algn="ctr" eaLnBrk="1" hangingPunct="1"/>
            <a:r>
              <a:rPr lang="en-US" dirty="0" smtClean="0">
                <a:latin typeface="Times New Roman" charset="0"/>
              </a:rPr>
              <a:t>122</a:t>
            </a:r>
            <a:endParaRPr lang="en-US" sz="1800" dirty="0">
              <a:latin typeface="Times New Roman" charset="0"/>
            </a:endParaRPr>
          </a:p>
        </p:txBody>
      </p:sp>
      <p:sp>
        <p:nvSpPr>
          <p:cNvPr id="25" name="Text Box 65"/>
          <p:cNvSpPr txBox="1">
            <a:spLocks noChangeArrowheads="1"/>
          </p:cNvSpPr>
          <p:nvPr/>
        </p:nvSpPr>
        <p:spPr bwMode="auto">
          <a:xfrm>
            <a:off x="1849184" y="5753121"/>
            <a:ext cx="2800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Times New Roman" charset="0"/>
              </a:rPr>
              <a:t>Released from Commitment</a:t>
            </a:r>
            <a:endParaRPr lang="en-US" sz="1800" dirty="0">
              <a:latin typeface="Times New Roman" charset="0"/>
            </a:endParaRPr>
          </a:p>
        </p:txBody>
      </p:sp>
      <p:pic>
        <p:nvPicPr>
          <p:cNvPr id="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142" y="4728600"/>
            <a:ext cx="1299429" cy="98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81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900" decel="100000" fill="hold"/>
                                        <p:tgtEl>
                                          <p:spTgt spid="1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ppt_x</p:attrName>
                                        </p:attrNameLst>
                                      </p:cBhvr>
                                      <p:tavLst>
                                        <p:tav tm="0">
                                          <p:val>
                                            <p:strVal val="#ppt_x"/>
                                          </p:val>
                                        </p:tav>
                                        <p:tav tm="100000">
                                          <p:val>
                                            <p:strVal val="#ppt_x"/>
                                          </p:val>
                                        </p:tav>
                                      </p:tavLst>
                                    </p:anim>
                                    <p:anim calcmode="lin" valueType="num">
                                      <p:cBhvr>
                                        <p:cTn id="22" dur="500" fill="hold"/>
                                        <p:tgtEl>
                                          <p:spTgt spid="17"/>
                                        </p:tgtEl>
                                        <p:attrNameLst>
                                          <p:attrName>ppt_y</p:attrName>
                                        </p:attrNameLst>
                                      </p:cBhvr>
                                      <p:tavLst>
                                        <p:tav tm="0">
                                          <p:val>
                                            <p:strVal val="#ppt_y-#ppt_h/2"/>
                                          </p:val>
                                        </p:tav>
                                        <p:tav tm="100000">
                                          <p:val>
                                            <p:strVal val="#ppt_y"/>
                                          </p:val>
                                        </p:tav>
                                      </p:tavLst>
                                    </p:anim>
                                    <p:anim calcmode="lin" valueType="num">
                                      <p:cBhvr>
                                        <p:cTn id="23" dur="500" fill="hold"/>
                                        <p:tgtEl>
                                          <p:spTgt spid="17"/>
                                        </p:tgtEl>
                                        <p:attrNameLst>
                                          <p:attrName>ppt_w</p:attrName>
                                        </p:attrNameLst>
                                      </p:cBhvr>
                                      <p:tavLst>
                                        <p:tav tm="0">
                                          <p:val>
                                            <p:strVal val="#ppt_w"/>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8.47075E-7 0.00324 L 0.00087 0.08005 " pathEditMode="relative" rAng="0" ptsTypes="AA">
                                      <p:cBhvr>
                                        <p:cTn id="32" dur="2000" fill="hold"/>
                                        <p:tgtEl>
                                          <p:spTgt spid="18"/>
                                        </p:tgtEl>
                                        <p:attrNameLst>
                                          <p:attrName>ppt_x</p:attrName>
                                          <p:attrName>ppt_y</p:attrName>
                                        </p:attrNameLst>
                                      </p:cBhvr>
                                      <p:rCtr x="35" y="3841"/>
                                    </p:animMotion>
                                  </p:childTnLst>
                                </p:cTn>
                              </p:par>
                            </p:childTnLst>
                          </p:cTn>
                        </p:par>
                        <p:par>
                          <p:cTn id="33" fill="hold">
                            <p:stCondLst>
                              <p:cond delay="2000"/>
                            </p:stCondLst>
                            <p:childTnLst>
                              <p:par>
                                <p:cTn id="34" presetID="17" presetClass="entr" presetSubtype="1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3.94897E-6 -3.19759E-6 L -0.02465 0.11638 " pathEditMode="relative" rAng="0" ptsTypes="AA">
                                      <p:cBhvr>
                                        <p:cTn id="45" dur="3000" fill="hold"/>
                                        <p:tgtEl>
                                          <p:spTgt spid="21"/>
                                        </p:tgtEl>
                                        <p:attrNameLst>
                                          <p:attrName>ppt_x</p:attrName>
                                          <p:attrName>ppt_y</p:attrName>
                                        </p:attrNameLst>
                                      </p:cBhvr>
                                      <p:rCtr x="-1232" y="5807"/>
                                    </p:animMotion>
                                  </p:childTnLst>
                                </p:cTn>
                              </p:par>
                            </p:childTnLst>
                          </p:cTn>
                        </p:par>
                        <p:par>
                          <p:cTn id="46" fill="hold">
                            <p:stCondLst>
                              <p:cond delay="3000"/>
                            </p:stCondLst>
                            <p:childTnLst>
                              <p:par>
                                <p:cTn id="47" presetID="17"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ppt_h/2"/>
                                          </p:val>
                                        </p:tav>
                                        <p:tav tm="100000">
                                          <p:val>
                                            <p:strVal val="#ppt_y"/>
                                          </p:val>
                                        </p:tav>
                                      </p:tavLst>
                                    </p:anim>
                                    <p:anim calcmode="lin" valueType="num">
                                      <p:cBhvr>
                                        <p:cTn id="51" dur="500" fill="hold"/>
                                        <p:tgtEl>
                                          <p:spTgt spid="20"/>
                                        </p:tgtEl>
                                        <p:attrNameLst>
                                          <p:attrName>ppt_w</p:attrName>
                                        </p:attrNameLst>
                                      </p:cBhvr>
                                      <p:tavLst>
                                        <p:tav tm="0">
                                          <p:val>
                                            <p:strVal val="#ppt_w"/>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par>
                          <p:cTn id="57" fill="hold">
                            <p:stCondLst>
                              <p:cond delay="0"/>
                            </p:stCondLst>
                            <p:childTnLst>
                              <p:par>
                                <p:cTn id="58" presetID="42" presetClass="path" presetSubtype="0" accel="50000" decel="50000" fill="hold" grpId="1" nodeType="afterEffect">
                                  <p:stCondLst>
                                    <p:cond delay="0"/>
                                  </p:stCondLst>
                                  <p:childTnLst>
                                    <p:animMotion origin="layout" path="M 3.58271E-6 3.67422E-6 L 0.05329 0.11661 " pathEditMode="relative" rAng="0" ptsTypes="AA">
                                      <p:cBhvr>
                                        <p:cTn id="59" dur="3000" fill="hold"/>
                                        <p:tgtEl>
                                          <p:spTgt spid="23"/>
                                        </p:tgtEl>
                                        <p:attrNameLst>
                                          <p:attrName>ppt_x</p:attrName>
                                          <p:attrName>ppt_y</p:attrName>
                                        </p:attrNameLst>
                                      </p:cBhvr>
                                      <p:rCtr x="2656" y="5831"/>
                                    </p:animMotion>
                                  </p:childTnLst>
                                </p:cTn>
                              </p:par>
                            </p:childTnLst>
                          </p:cTn>
                        </p:par>
                        <p:par>
                          <p:cTn id="60" fill="hold">
                            <p:stCondLst>
                              <p:cond delay="3000"/>
                            </p:stCondLst>
                            <p:childTnLst>
                              <p:par>
                                <p:cTn id="61" presetID="22" presetClass="entr" presetSubtype="1"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up)">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1" nodeType="clickEffect">
                                  <p:stCondLst>
                                    <p:cond delay="0"/>
                                  </p:stCondLst>
                                  <p:childTnLst>
                                    <p:animMotion origin="layout" path="M 4.067E-6 0.00046 L 0.00347 0.31629 " pathEditMode="relative" rAng="0" ptsTypes="AA">
                                      <p:cBhvr>
                                        <p:cTn id="71" dur="3000" fill="hold"/>
                                        <p:tgtEl>
                                          <p:spTgt spid="24"/>
                                        </p:tgtEl>
                                        <p:attrNameLst>
                                          <p:attrName>ppt_x</p:attrName>
                                          <p:attrName>ppt_y</p:attrName>
                                        </p:attrNameLst>
                                      </p:cBhvr>
                                      <p:rCtr x="174" y="15780"/>
                                    </p:animMotion>
                                  </p:childTnLst>
                                </p:cTn>
                              </p:par>
                            </p:childTnLst>
                          </p:cTn>
                        </p:par>
                        <p:par>
                          <p:cTn id="72" fill="hold">
                            <p:stCondLst>
                              <p:cond delay="3000"/>
                            </p:stCondLst>
                            <p:childTnLst>
                              <p:par>
                                <p:cTn id="73" presetID="17" presetClass="entr" presetSubtype="1"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ppt_x</p:attrName>
                                        </p:attrNameLst>
                                      </p:cBhvr>
                                      <p:tavLst>
                                        <p:tav tm="0">
                                          <p:val>
                                            <p:strVal val="#ppt_x"/>
                                          </p:val>
                                        </p:tav>
                                        <p:tav tm="100000">
                                          <p:val>
                                            <p:strVal val="#ppt_x"/>
                                          </p:val>
                                        </p:tav>
                                      </p:tavLst>
                                    </p:anim>
                                    <p:anim calcmode="lin" valueType="num">
                                      <p:cBhvr>
                                        <p:cTn id="76" dur="500" fill="hold"/>
                                        <p:tgtEl>
                                          <p:spTgt spid="25"/>
                                        </p:tgtEl>
                                        <p:attrNameLst>
                                          <p:attrName>ppt_y</p:attrName>
                                        </p:attrNameLst>
                                      </p:cBhvr>
                                      <p:tavLst>
                                        <p:tav tm="0">
                                          <p:val>
                                            <p:strVal val="#ppt_y-#ppt_h/2"/>
                                          </p:val>
                                        </p:tav>
                                        <p:tav tm="100000">
                                          <p:val>
                                            <p:strVal val="#ppt_y"/>
                                          </p:val>
                                        </p:tav>
                                      </p:tavLst>
                                    </p:anim>
                                    <p:anim calcmode="lin" valueType="num">
                                      <p:cBhvr>
                                        <p:cTn id="77" dur="500" fill="hold"/>
                                        <p:tgtEl>
                                          <p:spTgt spid="25"/>
                                        </p:tgtEl>
                                        <p:attrNameLst>
                                          <p:attrName>ppt_w</p:attrName>
                                        </p:attrNameLst>
                                      </p:cBhvr>
                                      <p:tavLst>
                                        <p:tav tm="0">
                                          <p:val>
                                            <p:strVal val="#ppt_w"/>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2" presetClass="entr" presetSubtype="1"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ppt_y</p:attrName>
                                        </p:attrNameLst>
                                      </p:cBhvr>
                                      <p:tavLst>
                                        <p:tav tm="0">
                                          <p:val>
                                            <p:strVal val="#ppt_y-#ppt_h*1.125000"/>
                                          </p:val>
                                        </p:tav>
                                        <p:tav tm="100000">
                                          <p:val>
                                            <p:strVal val="#ppt_y"/>
                                          </p:val>
                                        </p:tav>
                                      </p:tavLst>
                                    </p:anim>
                                    <p:animEffect transition="in" filter="wipe(down)">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nodeType="clickEffect">
                                  <p:stCondLst>
                                    <p:cond delay="0"/>
                                  </p:stCondLst>
                                  <p:childTnLst>
                                    <p:animMotion origin="layout" path="M -7.84586E-7 -4.54882E-6 L -0.12689 -0.14761 " pathEditMode="relative" rAng="0" ptsTypes="AA">
                                      <p:cBhvr>
                                        <p:cTn id="88" dur="2000" fill="hold"/>
                                        <p:tgtEl>
                                          <p:spTgt spid="26"/>
                                        </p:tgtEl>
                                        <p:attrNameLst>
                                          <p:attrName>ppt_x</p:attrName>
                                          <p:attrName>ppt_y</p:attrName>
                                        </p:attrNameLst>
                                      </p:cBhvr>
                                      <p:rCtr x="-6353" y="-7381"/>
                                    </p:animMotion>
                                  </p:childTnLst>
                                </p:cTn>
                              </p:par>
                            </p:childTnLst>
                          </p:cTn>
                        </p:par>
                        <p:par>
                          <p:cTn id="89" fill="hold">
                            <p:stCondLst>
                              <p:cond delay="2000"/>
                            </p:stCondLst>
                            <p:childTnLst>
                              <p:par>
                                <p:cTn id="90" presetID="6" presetClass="emph" presetSubtype="0" fill="hold" nodeType="afterEffect">
                                  <p:stCondLst>
                                    <p:cond delay="0"/>
                                  </p:stCondLst>
                                  <p:childTnLst>
                                    <p:animScale>
                                      <p:cBhvr>
                                        <p:cTn id="91" dur="2000" fill="hold"/>
                                        <p:tgtEl>
                                          <p:spTgt spid="26"/>
                                        </p:tgtEl>
                                      </p:cBhvr>
                                      <p:by x="150000" y="150000"/>
                                    </p:animScale>
                                  </p:childTnLst>
                                </p:cTn>
                              </p:par>
                            </p:childTnLst>
                          </p:cTn>
                        </p:par>
                        <p:par>
                          <p:cTn id="92" fill="hold">
                            <p:stCondLst>
                              <p:cond delay="4000"/>
                            </p:stCondLst>
                            <p:childTnLst>
                              <p:par>
                                <p:cTn id="93" presetID="6" presetClass="emph" presetSubtype="0" fill="hold" nodeType="afterEffect">
                                  <p:stCondLst>
                                    <p:cond delay="0"/>
                                  </p:stCondLst>
                                  <p:childTnLst>
                                    <p:animScale>
                                      <p:cBhvr>
                                        <p:cTn id="94" dur="2000" fill="hold"/>
                                        <p:tgtEl>
                                          <p:spTgt spid="26"/>
                                        </p:tgtEl>
                                      </p:cBhvr>
                                      <p:by x="150000" y="150000"/>
                                    </p:animScale>
                                  </p:childTnLst>
                                </p:cTn>
                              </p:par>
                            </p:childTnLst>
                          </p:cTn>
                        </p:par>
                        <p:par>
                          <p:cTn id="95" fill="hold">
                            <p:stCondLst>
                              <p:cond delay="6000"/>
                            </p:stCondLst>
                            <p:childTnLst>
                              <p:par>
                                <p:cTn id="96" presetID="6" presetClass="emph" presetSubtype="0" fill="hold" nodeType="afterEffect">
                                  <p:stCondLst>
                                    <p:cond delay="0"/>
                                  </p:stCondLst>
                                  <p:childTnLst>
                                    <p:animScale>
                                      <p:cBhvr>
                                        <p:cTn id="97" dur="2000" fill="hold"/>
                                        <p:tgtEl>
                                          <p:spTgt spid="26"/>
                                        </p:tgtEl>
                                      </p:cBhvr>
                                      <p:by x="150000" y="150000"/>
                                    </p:animScale>
                                  </p:childTnLst>
                                </p:cTn>
                              </p:par>
                            </p:childTnLst>
                          </p:cTn>
                        </p:par>
                        <p:par>
                          <p:cTn id="98" fill="hold">
                            <p:stCondLst>
                              <p:cond delay="8000"/>
                            </p:stCondLst>
                            <p:childTnLst>
                              <p:par>
                                <p:cTn id="99" presetID="6" presetClass="emph" presetSubtype="0" fill="hold" nodeType="afterEffect">
                                  <p:stCondLst>
                                    <p:cond delay="0"/>
                                  </p:stCondLst>
                                  <p:childTnLst>
                                    <p:animScale>
                                      <p:cBhvr>
                                        <p:cTn id="100"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8" grpId="1" animBg="1"/>
      <p:bldP spid="19" grpId="0"/>
      <p:bldP spid="20" grpId="0"/>
      <p:bldP spid="21" grpId="0" animBg="1"/>
      <p:bldP spid="21" grpId="1" animBg="1"/>
      <p:bldP spid="22" grpId="0"/>
      <p:bldP spid="23" grpId="0" animBg="1"/>
      <p:bldP spid="23" grpId="1" animBg="1"/>
      <p:bldP spid="24" grpId="0" animBg="1"/>
      <p:bldP spid="24" grpId="1"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536080" y="4401383"/>
            <a:ext cx="2112891" cy="1489056"/>
            <a:chOff x="3536080" y="4401383"/>
            <a:chExt cx="2112891" cy="1489056"/>
          </a:xfrm>
        </p:grpSpPr>
        <p:sp>
          <p:nvSpPr>
            <p:cNvPr id="3" name="Isosceles Triangle 2"/>
            <p:cNvSpPr/>
            <p:nvPr/>
          </p:nvSpPr>
          <p:spPr>
            <a:xfrm rot="10800000">
              <a:off x="3536080" y="4401383"/>
              <a:ext cx="2112891" cy="1489056"/>
            </a:xfrm>
            <a:prstGeom prst="triangle">
              <a:avLst/>
            </a:prstGeom>
            <a:solidFill>
              <a:srgbClr val="CBAF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4249480" y="4554665"/>
              <a:ext cx="684653" cy="646331"/>
            </a:xfrm>
            <a:prstGeom prst="rect">
              <a:avLst/>
            </a:prstGeom>
            <a:noFill/>
          </p:spPr>
          <p:txBody>
            <a:bodyPr wrap="none" rtlCol="0">
              <a:spAutoFit/>
            </a:bodyPr>
            <a:lstStyle/>
            <a:p>
              <a:r>
                <a:rPr lang="en-US" b="1" dirty="0" smtClean="0">
                  <a:effectLst>
                    <a:outerShdw dist="12700" dir="2700000" algn="tl" rotWithShape="0">
                      <a:schemeClr val="bg1"/>
                    </a:outerShdw>
                  </a:effectLst>
                </a:rPr>
                <a:t>To</a:t>
              </a:r>
            </a:p>
            <a:p>
              <a:r>
                <a:rPr lang="en-US" b="1" dirty="0" smtClean="0">
                  <a:effectLst>
                    <a:outerShdw dist="12700" dir="2700000" algn="tl" rotWithShape="0">
                      <a:schemeClr val="bg1"/>
                    </a:outerShdw>
                  </a:effectLst>
                </a:rPr>
                <a:t>MTC</a:t>
              </a:r>
              <a:endParaRPr lang="en-US" b="1" dirty="0">
                <a:effectLst>
                  <a:outerShdw dist="12700" dir="2700000" algn="tl" rotWithShape="0">
                    <a:schemeClr val="bg1"/>
                  </a:outerShdw>
                </a:effectLst>
              </a:endParaRPr>
            </a:p>
          </p:txBody>
        </p:sp>
      </p:grpSp>
      <p:grpSp>
        <p:nvGrpSpPr>
          <p:cNvPr id="6" name="Group 5"/>
          <p:cNvGrpSpPr/>
          <p:nvPr/>
        </p:nvGrpSpPr>
        <p:grpSpPr>
          <a:xfrm>
            <a:off x="3853562" y="4816555"/>
            <a:ext cx="1488876" cy="384442"/>
            <a:chOff x="3853562" y="4816555"/>
            <a:chExt cx="1488876" cy="490792"/>
          </a:xfrm>
          <a:effectLst/>
        </p:grpSpPr>
        <p:sp>
          <p:nvSpPr>
            <p:cNvPr id="2" name="Trapezoid 1"/>
            <p:cNvSpPr/>
            <p:nvPr/>
          </p:nvSpPr>
          <p:spPr>
            <a:xfrm rot="10800000">
              <a:off x="3853562" y="4834983"/>
              <a:ext cx="1488876" cy="472364"/>
            </a:xfrm>
            <a:prstGeom prst="trapezoid">
              <a:avLst>
                <a:gd name="adj" fmla="val 70905"/>
              </a:avLst>
            </a:prstGeom>
            <a:solidFill>
              <a:srgbClr val="CBAF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48608" y="4816555"/>
              <a:ext cx="684653" cy="369332"/>
            </a:xfrm>
            <a:prstGeom prst="rect">
              <a:avLst/>
            </a:prstGeom>
            <a:noFill/>
          </p:spPr>
          <p:txBody>
            <a:bodyPr wrap="none" rtlCol="0">
              <a:spAutoFit/>
            </a:bodyPr>
            <a:lstStyle/>
            <a:p>
              <a:r>
                <a:rPr lang="en-US" b="1" dirty="0" smtClean="0">
                  <a:effectLst>
                    <a:outerShdw dist="12700" dir="2700000" algn="tl" rotWithShape="0">
                      <a:schemeClr val="bg1"/>
                    </a:outerShdw>
                  </a:effectLst>
                </a:rPr>
                <a:t>MTC</a:t>
              </a:r>
              <a:endParaRPr lang="en-US" b="1" dirty="0">
                <a:effectLst>
                  <a:outerShdw dist="12700" dir="2700000" algn="tl" rotWithShape="0">
                    <a:schemeClr val="bg1"/>
                  </a:outerShdw>
                </a:effectLst>
              </a:endParaRPr>
            </a:p>
          </p:txBody>
        </p:sp>
      </p:grpSp>
      <p:sp>
        <p:nvSpPr>
          <p:cNvPr id="11" name="Trapezoid 10"/>
          <p:cNvSpPr/>
          <p:nvPr/>
        </p:nvSpPr>
        <p:spPr>
          <a:xfrm rot="10800000">
            <a:off x="2528899" y="1378740"/>
            <a:ext cx="3765981" cy="463499"/>
          </a:xfrm>
          <a:prstGeom prst="trapezoid">
            <a:avLst>
              <a:gd name="adj" fmla="val 70905"/>
            </a:avLst>
          </a:prstGeom>
          <a:solidFill>
            <a:srgbClr val="CBAF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rapezoid 11"/>
          <p:cNvSpPr/>
          <p:nvPr/>
        </p:nvSpPr>
        <p:spPr>
          <a:xfrm rot="10800000">
            <a:off x="2114173" y="1366903"/>
            <a:ext cx="4832401" cy="463499"/>
          </a:xfrm>
          <a:prstGeom prst="trapezoid">
            <a:avLst>
              <a:gd name="adj" fmla="val 70905"/>
            </a:avLst>
          </a:prstGeom>
          <a:solidFill>
            <a:srgbClr val="CBAF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41403E-6 4.20662E-6 L -0.00833 -0.50197 " pathEditMode="relative" rAng="0" ptsTypes="AA">
                                      <p:cBhvr>
                                        <p:cTn id="14" dur="2000" fill="hold"/>
                                        <p:tgtEl>
                                          <p:spTgt spid="6"/>
                                        </p:tgtEl>
                                        <p:attrNameLst>
                                          <p:attrName>ppt_x</p:attrName>
                                          <p:attrName>ppt_y</p:attrName>
                                        </p:attrNameLst>
                                      </p:cBhvr>
                                      <p:rCtr x="-417" y="-25110"/>
                                    </p:animMotion>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1000"/>
                                        <p:tgtEl>
                                          <p:spTgt spid="11"/>
                                        </p:tgtEl>
                                      </p:cBhvr>
                                    </p:animEffect>
                                  </p:childTnLst>
                                </p:cTn>
                              </p:par>
                            </p:childTnLst>
                          </p:cTn>
                        </p:par>
                        <p:par>
                          <p:cTn id="19" fill="hold">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par>
                                <p:cTn id="23" presetID="9" presetClass="exit" presetSubtype="0" fill="hold" nodeType="withEffect">
                                  <p:stCondLst>
                                    <p:cond delay="0"/>
                                  </p:stCondLst>
                                  <p:childTnLst>
                                    <p:animEffect transition="out" filter="dissolve">
                                      <p:cBhvr>
                                        <p:cTn id="24" dur="500"/>
                                        <p:tgtEl>
                                          <p:spTgt spid="16385"/>
                                        </p:tgtEl>
                                      </p:cBhvr>
                                    </p:animEffect>
                                    <p:set>
                                      <p:cBhvr>
                                        <p:cTn id="25" dur="1" fill="hold">
                                          <p:stCondLst>
                                            <p:cond delay="499"/>
                                          </p:stCondLst>
                                        </p:cTn>
                                        <p:tgtEl>
                                          <p:spTgt spid="16385"/>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nchor="b"/>
          <a:lstStyle/>
          <a:p>
            <a:r>
              <a:rPr lang="en-US"/>
              <a:t>Process</a:t>
            </a:r>
          </a:p>
        </p:txBody>
      </p:sp>
      <p:sp>
        <p:nvSpPr>
          <p:cNvPr id="2" name="Rectangle 1"/>
          <p:cNvSpPr/>
          <p:nvPr/>
        </p:nvSpPr>
        <p:spPr>
          <a:xfrm>
            <a:off x="2114175" y="1340398"/>
            <a:ext cx="4832400" cy="487122"/>
          </a:xfrm>
          <a:prstGeom prst="rect">
            <a:avLst/>
          </a:prstGeom>
          <a:solidFill>
            <a:srgbClr val="CBAF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Offender committed to MTC for 60 day evaluation</a:t>
            </a:r>
          </a:p>
          <a:p>
            <a:pPr algn="ctr"/>
            <a:r>
              <a:rPr lang="en-US" sz="1200" dirty="0" smtClean="0">
                <a:solidFill>
                  <a:schemeClr val="tx1"/>
                </a:solidFill>
              </a:rPr>
              <a:t>c. 123 s. 13(a)</a:t>
            </a:r>
            <a:endParaRPr lang="en-US" dirty="0">
              <a:solidFill>
                <a:schemeClr val="tx1"/>
              </a:solidFill>
            </a:endParaRPr>
          </a:p>
        </p:txBody>
      </p:sp>
      <p:sp>
        <p:nvSpPr>
          <p:cNvPr id="8" name="Rectangle 7"/>
          <p:cNvSpPr/>
          <p:nvPr/>
        </p:nvSpPr>
        <p:spPr>
          <a:xfrm>
            <a:off x="844123" y="3635331"/>
            <a:ext cx="3562344" cy="487122"/>
          </a:xfrm>
          <a:prstGeom prst="rect">
            <a:avLst/>
          </a:prstGeom>
          <a:solidFill>
            <a:srgbClr val="CBAF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D.A./A.G. withdraws petition within </a:t>
            </a:r>
          </a:p>
          <a:p>
            <a:pPr algn="ctr"/>
            <a:r>
              <a:rPr lang="en-US" sz="1200" dirty="0" smtClean="0">
                <a:solidFill>
                  <a:schemeClr val="tx1"/>
                </a:solidFill>
              </a:rPr>
              <a:t>14 days of QEs’  report to court</a:t>
            </a:r>
            <a:endParaRPr lang="en-US" dirty="0">
              <a:solidFill>
                <a:schemeClr val="tx1"/>
              </a:solidFill>
            </a:endParaRPr>
          </a:p>
        </p:txBody>
      </p:sp>
      <p:sp>
        <p:nvSpPr>
          <p:cNvPr id="9" name="Rectangle 8"/>
          <p:cNvSpPr/>
          <p:nvPr/>
        </p:nvSpPr>
        <p:spPr>
          <a:xfrm>
            <a:off x="4624680" y="3632851"/>
            <a:ext cx="3562344" cy="487122"/>
          </a:xfrm>
          <a:prstGeom prst="rect">
            <a:avLst/>
          </a:prstGeom>
          <a:solidFill>
            <a:srgbClr val="CBAF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D.A./A.G. files petition for trial within </a:t>
            </a:r>
          </a:p>
          <a:p>
            <a:pPr algn="ctr"/>
            <a:r>
              <a:rPr lang="en-US" sz="1200" dirty="0" smtClean="0">
                <a:solidFill>
                  <a:schemeClr val="tx1"/>
                </a:solidFill>
              </a:rPr>
              <a:t>14 days of QEs’  report to court </a:t>
            </a:r>
          </a:p>
          <a:p>
            <a:pPr algn="ctr"/>
            <a:r>
              <a:rPr lang="en-US" sz="1200" dirty="0" smtClean="0">
                <a:solidFill>
                  <a:schemeClr val="tx1"/>
                </a:solidFill>
              </a:rPr>
              <a:t>c. 123 s. 14(a)</a:t>
            </a:r>
            <a:endParaRPr lang="en-US" dirty="0">
              <a:solidFill>
                <a:schemeClr val="tx1"/>
              </a:solidFill>
            </a:endParaRPr>
          </a:p>
        </p:txBody>
      </p:sp>
      <p:grpSp>
        <p:nvGrpSpPr>
          <p:cNvPr id="13319" name="Group 13318"/>
          <p:cNvGrpSpPr/>
          <p:nvPr/>
        </p:nvGrpSpPr>
        <p:grpSpPr>
          <a:xfrm>
            <a:off x="2725969" y="1827520"/>
            <a:ext cx="3624300" cy="715932"/>
            <a:chOff x="2725969" y="1827520"/>
            <a:chExt cx="3624300" cy="715932"/>
          </a:xfrm>
          <a:solidFill>
            <a:srgbClr val="CBAF93"/>
          </a:solidFill>
        </p:grpSpPr>
        <p:sp>
          <p:nvSpPr>
            <p:cNvPr id="6" name="Rectangle 5"/>
            <p:cNvSpPr/>
            <p:nvPr/>
          </p:nvSpPr>
          <p:spPr>
            <a:xfrm>
              <a:off x="2725969" y="2056330"/>
              <a:ext cx="3624300" cy="48712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QEs provided access to</a:t>
              </a:r>
            </a:p>
            <a:p>
              <a:pPr algn="ctr"/>
              <a:r>
                <a:rPr lang="en-US" sz="1200" dirty="0">
                  <a:solidFill>
                    <a:schemeClr val="tx1"/>
                  </a:solidFill>
                </a:rPr>
                <a:t>a</a:t>
              </a:r>
              <a:r>
                <a:rPr lang="en-US" sz="1200" dirty="0" smtClean="0">
                  <a:solidFill>
                    <a:schemeClr val="tx1"/>
                  </a:solidFill>
                </a:rPr>
                <a:t>ll reports and records</a:t>
              </a:r>
              <a:endParaRPr lang="en-US" dirty="0">
                <a:solidFill>
                  <a:schemeClr val="tx1"/>
                </a:solidFill>
              </a:endParaRPr>
            </a:p>
          </p:txBody>
        </p:sp>
        <p:cxnSp>
          <p:nvCxnSpPr>
            <p:cNvPr id="4" name="Straight Connector 3"/>
            <p:cNvCxnSpPr>
              <a:stCxn id="2" idx="2"/>
              <a:endCxn id="6" idx="0"/>
            </p:cNvCxnSpPr>
            <p:nvPr/>
          </p:nvCxnSpPr>
          <p:spPr>
            <a:xfrm>
              <a:off x="4530375" y="1827520"/>
              <a:ext cx="7744" cy="228810"/>
            </a:xfrm>
            <a:prstGeom prst="line">
              <a:avLst/>
            </a:prstGeom>
            <a:grpFill/>
          </p:spPr>
          <p:style>
            <a:lnRef idx="2">
              <a:schemeClr val="accent1"/>
            </a:lnRef>
            <a:fillRef idx="0">
              <a:schemeClr val="accent1"/>
            </a:fillRef>
            <a:effectRef idx="1">
              <a:schemeClr val="accent1"/>
            </a:effectRef>
            <a:fontRef idx="minor">
              <a:schemeClr val="tx1"/>
            </a:fontRef>
          </p:style>
        </p:cxnSp>
      </p:grpSp>
      <p:grpSp>
        <p:nvGrpSpPr>
          <p:cNvPr id="13320" name="Group 13319"/>
          <p:cNvGrpSpPr/>
          <p:nvPr/>
        </p:nvGrpSpPr>
        <p:grpSpPr>
          <a:xfrm>
            <a:off x="2731233" y="2543452"/>
            <a:ext cx="3624300" cy="715932"/>
            <a:chOff x="2731233" y="2543452"/>
            <a:chExt cx="3624300" cy="715932"/>
          </a:xfrm>
          <a:solidFill>
            <a:srgbClr val="CBAF93"/>
          </a:solidFill>
        </p:grpSpPr>
        <p:sp>
          <p:nvSpPr>
            <p:cNvPr id="7" name="Rectangle 6"/>
            <p:cNvSpPr/>
            <p:nvPr/>
          </p:nvSpPr>
          <p:spPr>
            <a:xfrm>
              <a:off x="2731233" y="2772262"/>
              <a:ext cx="3624300" cy="48712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After determined Probable Cause, report to court </a:t>
              </a:r>
            </a:p>
            <a:p>
              <a:pPr algn="ctr"/>
              <a:r>
                <a:rPr lang="en-US" sz="1200" dirty="0" smtClean="0">
                  <a:solidFill>
                    <a:schemeClr val="tx1"/>
                  </a:solidFill>
                </a:rPr>
                <a:t>by 2 QEs within 45 days after commitment</a:t>
              </a:r>
              <a:endParaRPr lang="en-US" dirty="0">
                <a:solidFill>
                  <a:schemeClr val="tx1"/>
                </a:solidFill>
              </a:endParaRPr>
            </a:p>
          </p:txBody>
        </p:sp>
        <p:cxnSp>
          <p:nvCxnSpPr>
            <p:cNvPr id="13" name="Straight Connector 12"/>
            <p:cNvCxnSpPr>
              <a:stCxn id="6" idx="2"/>
              <a:endCxn id="7" idx="0"/>
            </p:cNvCxnSpPr>
            <p:nvPr/>
          </p:nvCxnSpPr>
          <p:spPr>
            <a:xfrm>
              <a:off x="4538119" y="2543452"/>
              <a:ext cx="5264" cy="228810"/>
            </a:xfrm>
            <a:prstGeom prst="line">
              <a:avLst/>
            </a:prstGeom>
            <a:grpFill/>
          </p:spPr>
          <p:style>
            <a:lnRef idx="2">
              <a:schemeClr val="accent1"/>
            </a:lnRef>
            <a:fillRef idx="0">
              <a:schemeClr val="accent1"/>
            </a:fillRef>
            <a:effectRef idx="1">
              <a:schemeClr val="accent1"/>
            </a:effectRef>
            <a:fontRef idx="minor">
              <a:schemeClr val="tx1"/>
            </a:fontRef>
          </p:style>
        </p:cxnSp>
      </p:grpSp>
      <p:grpSp>
        <p:nvGrpSpPr>
          <p:cNvPr id="13321" name="Group 13320"/>
          <p:cNvGrpSpPr/>
          <p:nvPr/>
        </p:nvGrpSpPr>
        <p:grpSpPr>
          <a:xfrm>
            <a:off x="2678263" y="3259384"/>
            <a:ext cx="3730240" cy="375947"/>
            <a:chOff x="2678263" y="3259384"/>
            <a:chExt cx="3730240" cy="375947"/>
          </a:xfrm>
        </p:grpSpPr>
        <p:grpSp>
          <p:nvGrpSpPr>
            <p:cNvPr id="27" name="Group 26"/>
            <p:cNvGrpSpPr/>
            <p:nvPr/>
          </p:nvGrpSpPr>
          <p:grpSpPr>
            <a:xfrm>
              <a:off x="2678263" y="3453683"/>
              <a:ext cx="3730240" cy="181648"/>
              <a:chOff x="2678263" y="3453683"/>
              <a:chExt cx="3730240" cy="181648"/>
            </a:xfrm>
          </p:grpSpPr>
          <p:cxnSp>
            <p:nvCxnSpPr>
              <p:cNvPr id="15" name="Straight Connector 14"/>
              <p:cNvCxnSpPr/>
              <p:nvPr/>
            </p:nvCxnSpPr>
            <p:spPr>
              <a:xfrm>
                <a:off x="2678263" y="3453683"/>
                <a:ext cx="37302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0"/>
              </p:cNvCxnSpPr>
              <p:nvPr/>
            </p:nvCxnSpPr>
            <p:spPr>
              <a:xfrm flipH="1" flipV="1">
                <a:off x="6401996" y="3453683"/>
                <a:ext cx="3856" cy="179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681040" y="3456163"/>
                <a:ext cx="0" cy="17916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0" name="Straight Connector 29"/>
            <p:cNvCxnSpPr>
              <a:stCxn id="7" idx="2"/>
            </p:cNvCxnSpPr>
            <p:nvPr/>
          </p:nvCxnSpPr>
          <p:spPr>
            <a:xfrm>
              <a:off x="4543383" y="3259384"/>
              <a:ext cx="0" cy="19429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322" name="Group 13321"/>
          <p:cNvGrpSpPr/>
          <p:nvPr/>
        </p:nvGrpSpPr>
        <p:grpSpPr>
          <a:xfrm>
            <a:off x="4624680" y="4119973"/>
            <a:ext cx="3562344" cy="753772"/>
            <a:chOff x="4624680" y="4119973"/>
            <a:chExt cx="3562344" cy="753772"/>
          </a:xfrm>
          <a:solidFill>
            <a:srgbClr val="CBAF93"/>
          </a:solidFill>
        </p:grpSpPr>
        <p:sp>
          <p:nvSpPr>
            <p:cNvPr id="10" name="Rectangle 9"/>
            <p:cNvSpPr/>
            <p:nvPr/>
          </p:nvSpPr>
          <p:spPr>
            <a:xfrm>
              <a:off x="4624680" y="4386623"/>
              <a:ext cx="3562344" cy="48712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Offender remains committed to MTC</a:t>
              </a:r>
            </a:p>
            <a:p>
              <a:pPr algn="ctr"/>
              <a:r>
                <a:rPr lang="en-US" sz="1200" dirty="0" smtClean="0">
                  <a:solidFill>
                    <a:schemeClr val="tx1"/>
                  </a:solidFill>
                </a:rPr>
                <a:t>c. 123 s. 14(a)</a:t>
              </a:r>
              <a:endParaRPr lang="en-US" dirty="0">
                <a:solidFill>
                  <a:schemeClr val="tx1"/>
                </a:solidFill>
              </a:endParaRPr>
            </a:p>
          </p:txBody>
        </p:sp>
        <p:cxnSp>
          <p:nvCxnSpPr>
            <p:cNvPr id="13312" name="Straight Connector 13311"/>
            <p:cNvCxnSpPr/>
            <p:nvPr/>
          </p:nvCxnSpPr>
          <p:spPr>
            <a:xfrm flipH="1">
              <a:off x="6403924" y="4119973"/>
              <a:ext cx="3856" cy="266650"/>
            </a:xfrm>
            <a:prstGeom prst="line">
              <a:avLst/>
            </a:prstGeom>
            <a:grpFill/>
          </p:spPr>
          <p:style>
            <a:lnRef idx="2">
              <a:schemeClr val="accent1"/>
            </a:lnRef>
            <a:fillRef idx="0">
              <a:schemeClr val="accent1"/>
            </a:fillRef>
            <a:effectRef idx="1">
              <a:schemeClr val="accent1"/>
            </a:effectRef>
            <a:fontRef idx="minor">
              <a:schemeClr val="tx1"/>
            </a:fontRef>
          </p:style>
        </p:cxnSp>
      </p:grpSp>
      <p:grpSp>
        <p:nvGrpSpPr>
          <p:cNvPr id="13323" name="Group 13322"/>
          <p:cNvGrpSpPr/>
          <p:nvPr/>
        </p:nvGrpSpPr>
        <p:grpSpPr>
          <a:xfrm>
            <a:off x="4624680" y="4873745"/>
            <a:ext cx="3562344" cy="753772"/>
            <a:chOff x="4624680" y="4873745"/>
            <a:chExt cx="3562344" cy="753772"/>
          </a:xfrm>
          <a:solidFill>
            <a:srgbClr val="CBAF93"/>
          </a:solidFill>
        </p:grpSpPr>
        <p:sp>
          <p:nvSpPr>
            <p:cNvPr id="11" name="Rectangle 10"/>
            <p:cNvSpPr/>
            <p:nvPr/>
          </p:nvSpPr>
          <p:spPr>
            <a:xfrm>
              <a:off x="4624680" y="5140395"/>
              <a:ext cx="3562344" cy="48712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Trial held within 60 days of petition</a:t>
              </a:r>
            </a:p>
            <a:p>
              <a:pPr algn="ctr"/>
              <a:r>
                <a:rPr lang="en-US" sz="1200" dirty="0" smtClean="0">
                  <a:solidFill>
                    <a:schemeClr val="tx1"/>
                  </a:solidFill>
                </a:rPr>
                <a:t>(may be continued for good cause) </a:t>
              </a:r>
            </a:p>
            <a:p>
              <a:pPr algn="ctr"/>
              <a:r>
                <a:rPr lang="en-US" sz="1200" dirty="0" smtClean="0">
                  <a:solidFill>
                    <a:schemeClr val="tx1"/>
                  </a:solidFill>
                </a:rPr>
                <a:t>c. 123 s. 14(a)</a:t>
              </a:r>
              <a:endParaRPr lang="en-US" dirty="0">
                <a:solidFill>
                  <a:schemeClr val="tx1"/>
                </a:solidFill>
              </a:endParaRPr>
            </a:p>
          </p:txBody>
        </p:sp>
        <p:cxnSp>
          <p:nvCxnSpPr>
            <p:cNvPr id="13316" name="Straight Connector 13315"/>
            <p:cNvCxnSpPr>
              <a:stCxn id="10" idx="2"/>
            </p:cNvCxnSpPr>
            <p:nvPr/>
          </p:nvCxnSpPr>
          <p:spPr>
            <a:xfrm>
              <a:off x="6405852" y="4873745"/>
              <a:ext cx="1928" cy="266650"/>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44" name="Rectangle 5"/>
          <p:cNvSpPr>
            <a:spLocks noChangeArrowheads="1"/>
          </p:cNvSpPr>
          <p:nvPr/>
        </p:nvSpPr>
        <p:spPr bwMode="auto">
          <a:xfrm flipH="1">
            <a:off x="581104" y="5823993"/>
            <a:ext cx="48768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accent1"/>
              </a:buClr>
              <a:buSzPct val="70000"/>
              <a:buFont typeface="Monotype Sorts" charset="0"/>
              <a:buNone/>
            </a:pPr>
            <a:r>
              <a:rPr kumimoji="1" lang="en-US" dirty="0">
                <a:solidFill>
                  <a:schemeClr val="bg1"/>
                </a:solidFill>
                <a:cs typeface="Times New Roman" charset="0"/>
              </a:rPr>
              <a:t>© Middlesex District Attorney</a:t>
            </a:r>
            <a:r>
              <a:rPr kumimoji="1" lang="ja-JP" altLang="en-US" dirty="0">
                <a:solidFill>
                  <a:schemeClr val="bg1"/>
                </a:solidFill>
                <a:cs typeface="Times New Roman" charset="0"/>
              </a:rPr>
              <a:t>’</a:t>
            </a:r>
            <a:r>
              <a:rPr kumimoji="1" lang="en-US" altLang="ja-JP" dirty="0">
                <a:solidFill>
                  <a:schemeClr val="bg1"/>
                </a:solidFill>
                <a:cs typeface="Times New Roman" charset="0"/>
              </a:rPr>
              <a:t>s Office 2003</a:t>
            </a:r>
            <a:r>
              <a:rPr kumimoji="1" lang="en-US" altLang="ja-JP" dirty="0">
                <a:solidFill>
                  <a:schemeClr val="bg1"/>
                </a:solidFill>
                <a:cs typeface="Arial" charset="0"/>
              </a:rPr>
              <a:t> </a:t>
            </a:r>
            <a:endParaRPr kumimoji="1" lang="en-US" sz="3200" dirty="0">
              <a:solidFill>
                <a:schemeClr val="bg1"/>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wipe(up)">
                                      <p:cBhvr>
                                        <p:cTn id="7" dur="5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wipe(up)">
                                      <p:cBhvr>
                                        <p:cTn id="12" dur="500"/>
                                        <p:tgtEl>
                                          <p:spTgt spid="133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321"/>
                                        </p:tgtEl>
                                        <p:attrNameLst>
                                          <p:attrName>style.visibility</p:attrName>
                                        </p:attrNameLst>
                                      </p:cBhvr>
                                      <p:to>
                                        <p:strVal val="visible"/>
                                      </p:to>
                                    </p:set>
                                    <p:animEffect transition="in" filter="wipe(up)">
                                      <p:cBhvr>
                                        <p:cTn id="17" dur="500"/>
                                        <p:tgtEl>
                                          <p:spTgt spid="13321"/>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322"/>
                                        </p:tgtEl>
                                        <p:attrNameLst>
                                          <p:attrName>style.visibility</p:attrName>
                                        </p:attrNameLst>
                                      </p:cBhvr>
                                      <p:to>
                                        <p:strVal val="visible"/>
                                      </p:to>
                                    </p:set>
                                    <p:animEffect transition="in" filter="wipe(up)">
                                      <p:cBhvr>
                                        <p:cTn id="31" dur="500"/>
                                        <p:tgtEl>
                                          <p:spTgt spid="13322"/>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3323"/>
                                        </p:tgtEl>
                                        <p:attrNameLst>
                                          <p:attrName>style.visibility</p:attrName>
                                        </p:attrNameLst>
                                      </p:cBhvr>
                                      <p:to>
                                        <p:strVal val="visible"/>
                                      </p:to>
                                    </p:set>
                                    <p:animEffect transition="in" filter="wipe(up)">
                                      <p:cBhvr>
                                        <p:cTn id="35" dur="20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24680" y="5140395"/>
            <a:ext cx="3562344" cy="487122"/>
          </a:xfrm>
          <a:prstGeom prst="rect">
            <a:avLst/>
          </a:prstGeom>
          <a:solidFill>
            <a:srgbClr val="CBAF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Trial held within 60 days of petition</a:t>
            </a:r>
          </a:p>
          <a:p>
            <a:pPr algn="ctr"/>
            <a:r>
              <a:rPr lang="en-US" sz="1200" dirty="0" smtClean="0">
                <a:solidFill>
                  <a:schemeClr val="tx1"/>
                </a:solidFill>
              </a:rPr>
              <a:t>(may be continued for good cause) </a:t>
            </a:r>
          </a:p>
          <a:p>
            <a:pPr algn="ctr"/>
            <a:r>
              <a:rPr lang="en-US" sz="1200" dirty="0" smtClean="0">
                <a:solidFill>
                  <a:schemeClr val="tx1"/>
                </a:solidFill>
              </a:rPr>
              <a:t>c. 123 s. 14(a)</a:t>
            </a:r>
            <a:endParaRPr lang="en-US" dirty="0">
              <a:solidFill>
                <a:schemeClr val="tx1"/>
              </a:solidFill>
            </a:endParaRPr>
          </a:p>
        </p:txBody>
      </p:sp>
      <p:sp>
        <p:nvSpPr>
          <p:cNvPr id="44" name="Rectangle 5"/>
          <p:cNvSpPr>
            <a:spLocks noChangeArrowheads="1"/>
          </p:cNvSpPr>
          <p:nvPr/>
        </p:nvSpPr>
        <p:spPr bwMode="auto">
          <a:xfrm flipH="1">
            <a:off x="581104" y="5823993"/>
            <a:ext cx="48768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accent1"/>
              </a:buClr>
              <a:buSzPct val="70000"/>
              <a:buFont typeface="Monotype Sorts" charset="0"/>
              <a:buNone/>
            </a:pPr>
            <a:r>
              <a:rPr kumimoji="1" lang="en-US" dirty="0">
                <a:solidFill>
                  <a:schemeClr val="bg1"/>
                </a:solidFill>
                <a:cs typeface="Times New Roman" charset="0"/>
              </a:rPr>
              <a:t>© Middlesex District Attorney</a:t>
            </a:r>
            <a:r>
              <a:rPr kumimoji="1" lang="ja-JP" altLang="en-US" dirty="0">
                <a:solidFill>
                  <a:schemeClr val="bg1"/>
                </a:solidFill>
                <a:cs typeface="Times New Roman" charset="0"/>
              </a:rPr>
              <a:t>’</a:t>
            </a:r>
            <a:r>
              <a:rPr kumimoji="1" lang="en-US" altLang="ja-JP" dirty="0">
                <a:solidFill>
                  <a:schemeClr val="bg1"/>
                </a:solidFill>
                <a:cs typeface="Times New Roman" charset="0"/>
              </a:rPr>
              <a:t>s Office 2003</a:t>
            </a:r>
            <a:r>
              <a:rPr kumimoji="1" lang="en-US" altLang="ja-JP" dirty="0">
                <a:solidFill>
                  <a:schemeClr val="bg1"/>
                </a:solidFill>
                <a:cs typeface="Arial" charset="0"/>
              </a:rPr>
              <a:t> </a:t>
            </a:r>
            <a:endParaRPr kumimoji="1" lang="en-US" sz="3200" dirty="0">
              <a:solidFill>
                <a:schemeClr val="bg1"/>
              </a:solidFill>
              <a:cs typeface="Arial" charset="0"/>
            </a:endParaRPr>
          </a:p>
        </p:txBody>
      </p:sp>
      <p:sp>
        <p:nvSpPr>
          <p:cNvPr id="26" name="Title 1"/>
          <p:cNvSpPr txBox="1">
            <a:spLocks/>
          </p:cNvSpPr>
          <p:nvPr/>
        </p:nvSpPr>
        <p:spPr bwMode="auto">
          <a:xfrm>
            <a:off x="762000" y="1524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Times New Roman" charset="0"/>
                <a:ea typeface="ＭＳ Ｐゴシック" charset="0"/>
              </a:defRPr>
            </a:lvl2pPr>
            <a:lvl3pPr algn="l" rtl="0" eaLnBrk="1" fontAlgn="base" hangingPunct="1">
              <a:spcBef>
                <a:spcPct val="0"/>
              </a:spcBef>
              <a:spcAft>
                <a:spcPct val="0"/>
              </a:spcAft>
              <a:defRPr sz="4000">
                <a:solidFill>
                  <a:schemeClr val="bg1"/>
                </a:solidFill>
                <a:latin typeface="Times New Roman" charset="0"/>
                <a:ea typeface="ＭＳ Ｐゴシック" charset="0"/>
              </a:defRPr>
            </a:lvl3pPr>
            <a:lvl4pPr algn="l" rtl="0" eaLnBrk="1" fontAlgn="base" hangingPunct="1">
              <a:spcBef>
                <a:spcPct val="0"/>
              </a:spcBef>
              <a:spcAft>
                <a:spcPct val="0"/>
              </a:spcAft>
              <a:defRPr sz="4000">
                <a:solidFill>
                  <a:schemeClr val="bg1"/>
                </a:solidFill>
                <a:latin typeface="Times New Roman" charset="0"/>
                <a:ea typeface="ＭＳ Ｐゴシック" charset="0"/>
              </a:defRPr>
            </a:lvl4pPr>
            <a:lvl5pPr algn="l" rtl="0" eaLnBrk="1" fontAlgn="base" hangingPunct="1">
              <a:spcBef>
                <a:spcPct val="0"/>
              </a:spcBef>
              <a:spcAft>
                <a:spcPct val="0"/>
              </a:spcAft>
              <a:defRPr sz="4000">
                <a:solidFill>
                  <a:schemeClr val="bg1"/>
                </a:solidFill>
                <a:latin typeface="Times New Roman" charset="0"/>
                <a:ea typeface="ＭＳ Ｐゴシック" charset="0"/>
              </a:defRPr>
            </a:lvl5pPr>
            <a:lvl6pPr marL="457200" algn="l" rtl="0" eaLnBrk="1" fontAlgn="base" hangingPunct="1">
              <a:spcBef>
                <a:spcPct val="0"/>
              </a:spcBef>
              <a:spcAft>
                <a:spcPct val="0"/>
              </a:spcAft>
              <a:defRPr sz="4000">
                <a:solidFill>
                  <a:schemeClr val="bg1"/>
                </a:solidFill>
                <a:latin typeface="Times New Roman" charset="0"/>
                <a:ea typeface="ＭＳ Ｐゴシック" charset="0"/>
              </a:defRPr>
            </a:lvl6pPr>
            <a:lvl7pPr marL="914400" algn="l" rtl="0" eaLnBrk="1" fontAlgn="base" hangingPunct="1">
              <a:spcBef>
                <a:spcPct val="0"/>
              </a:spcBef>
              <a:spcAft>
                <a:spcPct val="0"/>
              </a:spcAft>
              <a:defRPr sz="4000">
                <a:solidFill>
                  <a:schemeClr val="bg1"/>
                </a:solidFill>
                <a:latin typeface="Times New Roman" charset="0"/>
                <a:ea typeface="ＭＳ Ｐゴシック" charset="0"/>
              </a:defRPr>
            </a:lvl7pPr>
            <a:lvl8pPr marL="1371600" algn="l" rtl="0" eaLnBrk="1" fontAlgn="base" hangingPunct="1">
              <a:spcBef>
                <a:spcPct val="0"/>
              </a:spcBef>
              <a:spcAft>
                <a:spcPct val="0"/>
              </a:spcAft>
              <a:defRPr sz="4000">
                <a:solidFill>
                  <a:schemeClr val="bg1"/>
                </a:solidFill>
                <a:latin typeface="Times New Roman" charset="0"/>
                <a:ea typeface="ＭＳ Ｐゴシック" charset="0"/>
              </a:defRPr>
            </a:lvl8pPr>
            <a:lvl9pPr marL="1828800" algn="l" rtl="0" eaLnBrk="1" fontAlgn="base" hangingPunct="1">
              <a:spcBef>
                <a:spcPct val="0"/>
              </a:spcBef>
              <a:spcAft>
                <a:spcPct val="0"/>
              </a:spcAft>
              <a:defRPr sz="4000">
                <a:solidFill>
                  <a:schemeClr val="bg1"/>
                </a:solidFill>
                <a:latin typeface="Times New Roman" charset="0"/>
                <a:ea typeface="ＭＳ Ｐゴシック" charset="0"/>
              </a:defRPr>
            </a:lvl9pPr>
          </a:lstStyle>
          <a:p>
            <a:r>
              <a:rPr lang="en-US" smtClean="0"/>
              <a:t>Process (cont.)</a:t>
            </a:r>
            <a:endParaRPr lang="en-US" dirty="0"/>
          </a:p>
        </p:txBody>
      </p:sp>
    </p:spTree>
    <p:extLst>
      <p:ext uri="{BB962C8B-B14F-4D97-AF65-F5344CB8AC3E}">
        <p14:creationId xmlns:p14="http://schemas.microsoft.com/office/powerpoint/2010/main" val="4751286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4.15422E-6 8.10748E-7 L -0.20267 -0.46491 " pathEditMode="relative" rAng="0" ptsTypes="AA">
                                      <p:cBhvr>
                                        <p:cTn id="6" dur="2000" fill="hold"/>
                                        <p:tgtEl>
                                          <p:spTgt spid="11"/>
                                        </p:tgtEl>
                                        <p:attrNameLst>
                                          <p:attrName>ppt_x</p:attrName>
                                          <p:attrName>ppt_y</p:attrName>
                                        </p:attrNameLst>
                                      </p:cBhvr>
                                      <p:rCtr x="-10142" y="-232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nchor="b"/>
          <a:lstStyle/>
          <a:p>
            <a:r>
              <a:rPr lang="en-US" dirty="0" smtClean="0"/>
              <a:t>Process (cont.)</a:t>
            </a:r>
            <a:endParaRPr lang="en-US" dirty="0"/>
          </a:p>
        </p:txBody>
      </p:sp>
      <p:sp>
        <p:nvSpPr>
          <p:cNvPr id="2" name="Rectangle 1"/>
          <p:cNvSpPr/>
          <p:nvPr/>
        </p:nvSpPr>
        <p:spPr>
          <a:xfrm>
            <a:off x="2725969" y="1967662"/>
            <a:ext cx="3624300" cy="487122"/>
          </a:xfrm>
          <a:prstGeom prst="rect">
            <a:avLst/>
          </a:prstGeom>
          <a:solidFill>
            <a:srgbClr val="CBAF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Trial held within</a:t>
            </a:r>
          </a:p>
          <a:p>
            <a:pPr algn="ctr"/>
            <a:r>
              <a:rPr lang="en-US" sz="1200" dirty="0" smtClean="0">
                <a:solidFill>
                  <a:schemeClr val="tx1"/>
                </a:solidFill>
              </a:rPr>
              <a:t>60 days of petition</a:t>
            </a:r>
            <a:endParaRPr lang="en-US" dirty="0">
              <a:solidFill>
                <a:schemeClr val="tx1"/>
              </a:solidFill>
            </a:endParaRPr>
          </a:p>
        </p:txBody>
      </p:sp>
      <p:sp>
        <p:nvSpPr>
          <p:cNvPr id="8" name="Rectangle 7"/>
          <p:cNvSpPr/>
          <p:nvPr/>
        </p:nvSpPr>
        <p:spPr>
          <a:xfrm>
            <a:off x="870607" y="3550147"/>
            <a:ext cx="3562344" cy="487122"/>
          </a:xfrm>
          <a:prstGeom prst="rect">
            <a:avLst/>
          </a:prstGeom>
          <a:solidFill>
            <a:srgbClr val="CBAF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NO</a:t>
            </a:r>
            <a:endParaRPr lang="en-US" dirty="0">
              <a:solidFill>
                <a:schemeClr val="tx1"/>
              </a:solidFill>
            </a:endParaRPr>
          </a:p>
        </p:txBody>
      </p:sp>
      <p:sp>
        <p:nvSpPr>
          <p:cNvPr id="9" name="Rectangle 8"/>
          <p:cNvSpPr/>
          <p:nvPr/>
        </p:nvSpPr>
        <p:spPr>
          <a:xfrm>
            <a:off x="4633129" y="3547667"/>
            <a:ext cx="3562344" cy="487122"/>
          </a:xfrm>
          <a:prstGeom prst="rect">
            <a:avLst/>
          </a:prstGeom>
          <a:solidFill>
            <a:srgbClr val="CBAF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YES</a:t>
            </a:r>
          </a:p>
          <a:p>
            <a:pPr algn="ctr"/>
            <a:r>
              <a:rPr lang="en-US" sz="1200" dirty="0" smtClean="0">
                <a:solidFill>
                  <a:schemeClr val="tx1"/>
                </a:solidFill>
              </a:rPr>
              <a:t>Committed to MTC for day to life</a:t>
            </a:r>
          </a:p>
          <a:p>
            <a:pPr algn="ctr"/>
            <a:r>
              <a:rPr lang="en-US" sz="1200" dirty="0" smtClean="0">
                <a:solidFill>
                  <a:schemeClr val="tx1"/>
                </a:solidFill>
              </a:rPr>
              <a:t>c. 123A s. 15(</a:t>
            </a:r>
            <a:r>
              <a:rPr lang="en-US" sz="1200" dirty="0">
                <a:solidFill>
                  <a:schemeClr val="tx1"/>
                </a:solidFill>
              </a:rPr>
              <a:t>d</a:t>
            </a:r>
            <a:r>
              <a:rPr lang="en-US" sz="1200" dirty="0" smtClean="0">
                <a:solidFill>
                  <a:schemeClr val="tx1"/>
                </a:solidFill>
              </a:rPr>
              <a:t>)</a:t>
            </a:r>
            <a:endParaRPr lang="en-US" dirty="0">
              <a:solidFill>
                <a:schemeClr val="tx1"/>
              </a:solidFill>
            </a:endParaRPr>
          </a:p>
        </p:txBody>
      </p:sp>
      <p:grpSp>
        <p:nvGrpSpPr>
          <p:cNvPr id="13319" name="Group 13318"/>
          <p:cNvGrpSpPr/>
          <p:nvPr/>
        </p:nvGrpSpPr>
        <p:grpSpPr>
          <a:xfrm>
            <a:off x="2725969" y="2462528"/>
            <a:ext cx="3624300" cy="708188"/>
            <a:chOff x="2725969" y="1835264"/>
            <a:chExt cx="3624300" cy="708188"/>
          </a:xfrm>
          <a:solidFill>
            <a:srgbClr val="CBAF93"/>
          </a:solidFill>
        </p:grpSpPr>
        <p:sp>
          <p:nvSpPr>
            <p:cNvPr id="6" name="Rectangle 5"/>
            <p:cNvSpPr/>
            <p:nvPr/>
          </p:nvSpPr>
          <p:spPr>
            <a:xfrm>
              <a:off x="2725969" y="2056330"/>
              <a:ext cx="3624300" cy="48712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Unanimous jury finds SDP </a:t>
              </a:r>
            </a:p>
            <a:p>
              <a:r>
                <a:rPr lang="en-US" sz="1200" dirty="0">
                  <a:solidFill>
                    <a:schemeClr val="tx1"/>
                  </a:solidFill>
                </a:rPr>
                <a:t>beyond reasonable doubt</a:t>
              </a:r>
            </a:p>
          </p:txBody>
        </p:sp>
        <p:cxnSp>
          <p:nvCxnSpPr>
            <p:cNvPr id="4" name="Straight Connector 3"/>
            <p:cNvCxnSpPr>
              <a:stCxn id="2" idx="2"/>
              <a:endCxn id="6" idx="0"/>
            </p:cNvCxnSpPr>
            <p:nvPr/>
          </p:nvCxnSpPr>
          <p:spPr>
            <a:xfrm>
              <a:off x="4538119" y="1835264"/>
              <a:ext cx="0" cy="221066"/>
            </a:xfrm>
            <a:prstGeom prst="line">
              <a:avLst/>
            </a:prstGeom>
            <a:grpFill/>
          </p:spPr>
          <p:style>
            <a:lnRef idx="2">
              <a:schemeClr val="accent1"/>
            </a:lnRef>
            <a:fillRef idx="0">
              <a:schemeClr val="accent1"/>
            </a:fillRef>
            <a:effectRef idx="1">
              <a:schemeClr val="accent1"/>
            </a:effectRef>
            <a:fontRef idx="minor">
              <a:schemeClr val="tx1"/>
            </a:fontRef>
          </p:style>
        </p:cxnSp>
      </p:grpSp>
      <p:grpSp>
        <p:nvGrpSpPr>
          <p:cNvPr id="13321" name="Group 13320"/>
          <p:cNvGrpSpPr/>
          <p:nvPr/>
        </p:nvGrpSpPr>
        <p:grpSpPr>
          <a:xfrm>
            <a:off x="2678263" y="3174200"/>
            <a:ext cx="3730240" cy="375947"/>
            <a:chOff x="2678263" y="3259384"/>
            <a:chExt cx="3730240" cy="375947"/>
          </a:xfrm>
        </p:grpSpPr>
        <p:grpSp>
          <p:nvGrpSpPr>
            <p:cNvPr id="27" name="Group 26"/>
            <p:cNvGrpSpPr/>
            <p:nvPr/>
          </p:nvGrpSpPr>
          <p:grpSpPr>
            <a:xfrm>
              <a:off x="2678263" y="3438195"/>
              <a:ext cx="3730240" cy="197136"/>
              <a:chOff x="2678263" y="3438195"/>
              <a:chExt cx="3730240" cy="197136"/>
            </a:xfrm>
          </p:grpSpPr>
          <p:cxnSp>
            <p:nvCxnSpPr>
              <p:cNvPr id="15" name="Straight Connector 14"/>
              <p:cNvCxnSpPr/>
              <p:nvPr/>
            </p:nvCxnSpPr>
            <p:spPr>
              <a:xfrm>
                <a:off x="2678263" y="3453683"/>
                <a:ext cx="37302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6401996" y="3438195"/>
                <a:ext cx="3856" cy="179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681040" y="3456163"/>
                <a:ext cx="0" cy="17916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0" name="Straight Connector 29"/>
            <p:cNvCxnSpPr/>
            <p:nvPr/>
          </p:nvCxnSpPr>
          <p:spPr>
            <a:xfrm>
              <a:off x="4543383" y="3259384"/>
              <a:ext cx="0" cy="19429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322" name="Group 13321"/>
          <p:cNvGrpSpPr/>
          <p:nvPr/>
        </p:nvGrpSpPr>
        <p:grpSpPr>
          <a:xfrm>
            <a:off x="870607" y="4037269"/>
            <a:ext cx="3562344" cy="753772"/>
            <a:chOff x="4624680" y="4119973"/>
            <a:chExt cx="3562344" cy="753772"/>
          </a:xfrm>
          <a:solidFill>
            <a:srgbClr val="CBAF93"/>
          </a:solidFill>
        </p:grpSpPr>
        <p:sp>
          <p:nvSpPr>
            <p:cNvPr id="10" name="Rectangle 9"/>
            <p:cNvSpPr/>
            <p:nvPr/>
          </p:nvSpPr>
          <p:spPr>
            <a:xfrm>
              <a:off x="4624680" y="4386623"/>
              <a:ext cx="3562344" cy="48712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Offender released</a:t>
              </a:r>
              <a:endParaRPr lang="en-US" dirty="0">
                <a:solidFill>
                  <a:schemeClr val="tx1"/>
                </a:solidFill>
              </a:endParaRPr>
            </a:p>
          </p:txBody>
        </p:sp>
        <p:cxnSp>
          <p:nvCxnSpPr>
            <p:cNvPr id="13312" name="Straight Connector 13311"/>
            <p:cNvCxnSpPr/>
            <p:nvPr/>
          </p:nvCxnSpPr>
          <p:spPr>
            <a:xfrm flipH="1">
              <a:off x="6403924" y="4119973"/>
              <a:ext cx="3856" cy="266650"/>
            </a:xfrm>
            <a:prstGeom prst="line">
              <a:avLst/>
            </a:prstGeom>
            <a:grpFill/>
          </p:spPr>
          <p:style>
            <a:lnRef idx="2">
              <a:schemeClr val="accent1"/>
            </a:lnRef>
            <a:fillRef idx="0">
              <a:schemeClr val="accent1"/>
            </a:fillRef>
            <a:effectRef idx="1">
              <a:schemeClr val="accent1"/>
            </a:effectRef>
            <a:fontRef idx="minor">
              <a:schemeClr val="tx1"/>
            </a:fontRef>
          </p:style>
        </p:cxnSp>
      </p:grpSp>
      <p:grpSp>
        <p:nvGrpSpPr>
          <p:cNvPr id="13323" name="Group 13322"/>
          <p:cNvGrpSpPr/>
          <p:nvPr/>
        </p:nvGrpSpPr>
        <p:grpSpPr>
          <a:xfrm>
            <a:off x="4633129" y="4037269"/>
            <a:ext cx="3562344" cy="753772"/>
            <a:chOff x="4641579" y="3410005"/>
            <a:chExt cx="3562344" cy="753772"/>
          </a:xfrm>
          <a:solidFill>
            <a:srgbClr val="CBAF93"/>
          </a:solidFill>
        </p:grpSpPr>
        <p:sp>
          <p:nvSpPr>
            <p:cNvPr id="11" name="Rectangle 10"/>
            <p:cNvSpPr/>
            <p:nvPr/>
          </p:nvSpPr>
          <p:spPr>
            <a:xfrm>
              <a:off x="4641579" y="3676655"/>
              <a:ext cx="3562344" cy="48712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Held until release</a:t>
              </a:r>
            </a:p>
            <a:p>
              <a:pPr algn="ctr"/>
              <a:r>
                <a:rPr lang="en-US" sz="1200" dirty="0" smtClean="0">
                  <a:solidFill>
                    <a:schemeClr val="tx1"/>
                  </a:solidFill>
                </a:rPr>
                <a:t>Pursuant to M.G.L. c. 123A s. 9)</a:t>
              </a:r>
              <a:endParaRPr lang="en-US" dirty="0">
                <a:solidFill>
                  <a:schemeClr val="tx1"/>
                </a:solidFill>
              </a:endParaRPr>
            </a:p>
          </p:txBody>
        </p:sp>
        <p:cxnSp>
          <p:nvCxnSpPr>
            <p:cNvPr id="13316" name="Straight Connector 13315"/>
            <p:cNvCxnSpPr/>
            <p:nvPr/>
          </p:nvCxnSpPr>
          <p:spPr>
            <a:xfrm>
              <a:off x="6420823" y="3410005"/>
              <a:ext cx="1928" cy="266650"/>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26" name="Rectangle 5"/>
          <p:cNvSpPr>
            <a:spLocks noChangeArrowheads="1"/>
          </p:cNvSpPr>
          <p:nvPr/>
        </p:nvSpPr>
        <p:spPr bwMode="auto">
          <a:xfrm flipH="1">
            <a:off x="581104" y="5823993"/>
            <a:ext cx="48768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accent1"/>
              </a:buClr>
              <a:buSzPct val="70000"/>
              <a:buFont typeface="Monotype Sorts" charset="0"/>
              <a:buNone/>
            </a:pPr>
            <a:r>
              <a:rPr kumimoji="1" lang="en-US" dirty="0">
                <a:solidFill>
                  <a:schemeClr val="bg1"/>
                </a:solidFill>
                <a:cs typeface="Times New Roman" charset="0"/>
              </a:rPr>
              <a:t>© Middlesex District Attorney</a:t>
            </a:r>
            <a:r>
              <a:rPr kumimoji="1" lang="ja-JP" altLang="en-US" dirty="0">
                <a:solidFill>
                  <a:schemeClr val="bg1"/>
                </a:solidFill>
                <a:cs typeface="Times New Roman" charset="0"/>
              </a:rPr>
              <a:t>’</a:t>
            </a:r>
            <a:r>
              <a:rPr kumimoji="1" lang="en-US" altLang="ja-JP" dirty="0">
                <a:solidFill>
                  <a:schemeClr val="bg1"/>
                </a:solidFill>
                <a:cs typeface="Times New Roman" charset="0"/>
              </a:rPr>
              <a:t>s Office 2003</a:t>
            </a:r>
            <a:r>
              <a:rPr kumimoji="1" lang="en-US" altLang="ja-JP" dirty="0">
                <a:solidFill>
                  <a:schemeClr val="bg1"/>
                </a:solidFill>
                <a:cs typeface="Arial" charset="0"/>
              </a:rPr>
              <a:t> </a:t>
            </a:r>
            <a:endParaRPr kumimoji="1" lang="en-US" sz="3200" dirty="0">
              <a:solidFill>
                <a:schemeClr val="bg1"/>
              </a:solidFill>
              <a:cs typeface="Arial" charset="0"/>
            </a:endParaRPr>
          </a:p>
        </p:txBody>
      </p:sp>
      <p:graphicFrame>
        <p:nvGraphicFramePr>
          <p:cNvPr id="22" name="Content Placeholder 5"/>
          <p:cNvGraphicFramePr>
            <a:graphicFrameLocks/>
          </p:cNvGraphicFramePr>
          <p:nvPr>
            <p:extLst>
              <p:ext uri="{D42A27DB-BD31-4B8C-83A1-F6EECF244321}">
                <p14:modId xmlns:p14="http://schemas.microsoft.com/office/powerpoint/2010/main" val="1589599139"/>
              </p:ext>
            </p:extLst>
          </p:nvPr>
        </p:nvGraphicFramePr>
        <p:xfrm>
          <a:off x="3991441" y="4918584"/>
          <a:ext cx="1059258" cy="766146"/>
        </p:xfrm>
        <a:graphic>
          <a:graphicData uri="http://schemas.openxmlformats.org/presentationml/2006/ole">
            <mc:AlternateContent xmlns:mc="http://schemas.openxmlformats.org/markup-compatibility/2006">
              <mc:Choice xmlns:v="urn:schemas-microsoft-com:vml" Requires="v">
                <p:oleObj spid="_x0000_s9286" name="Chart" r:id="rId3" imgW="8763000" imgH="4305300" progId="Excel.Chart.8">
                  <p:embed/>
                </p:oleObj>
              </mc:Choice>
              <mc:Fallback>
                <p:oleObj name="Chart" r:id="rId3" imgW="8763000" imgH="4305300"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441" y="4918584"/>
                        <a:ext cx="1059258" cy="766146"/>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0225362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wipe(up)">
                                      <p:cBhvr>
                                        <p:cTn id="7" dur="10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321"/>
                                        </p:tgtEl>
                                        <p:attrNameLst>
                                          <p:attrName>style.visibility</p:attrName>
                                        </p:attrNameLst>
                                      </p:cBhvr>
                                      <p:to>
                                        <p:strVal val="visible"/>
                                      </p:to>
                                    </p:set>
                                    <p:animEffect transition="in" filter="wipe(up)">
                                      <p:cBhvr>
                                        <p:cTn id="12" dur="500"/>
                                        <p:tgtEl>
                                          <p:spTgt spid="13321"/>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3322"/>
                                        </p:tgtEl>
                                        <p:attrNameLst>
                                          <p:attrName>style.visibility</p:attrName>
                                        </p:attrNameLst>
                                      </p:cBhvr>
                                      <p:to>
                                        <p:strVal val="visible"/>
                                      </p:to>
                                    </p:set>
                                    <p:animEffect transition="in" filter="wipe(up)">
                                      <p:cBhvr>
                                        <p:cTn id="20" dur="500"/>
                                        <p:tgtEl>
                                          <p:spTgt spid="133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3323"/>
                                        </p:tgtEl>
                                        <p:attrNameLst>
                                          <p:attrName>style.visibility</p:attrName>
                                        </p:attrNameLst>
                                      </p:cBhvr>
                                      <p:to>
                                        <p:strVal val="visible"/>
                                      </p:to>
                                    </p:set>
                                    <p:animEffect transition="in" filter="wipe(up)">
                                      <p:cBhvr>
                                        <p:cTn id="29" dur="500"/>
                                        <p:tgtEl>
                                          <p:spTgt spid="1332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2" nodeType="clickEffect">
                                  <p:stCondLst>
                                    <p:cond delay="0"/>
                                  </p:stCondLst>
                                  <p:childTnLst>
                                    <p:animMotion origin="layout" path="M 1.98715E-6 -3.74826E-7 L -0.00139 -0.26076 " pathEditMode="relative" rAng="0" ptsTypes="AA">
                                      <p:cBhvr>
                                        <p:cTn id="40" dur="2000" fill="hold"/>
                                        <p:tgtEl>
                                          <p:spTgt spid="22"/>
                                        </p:tgtEl>
                                        <p:attrNameLst>
                                          <p:attrName>ppt_x</p:attrName>
                                          <p:attrName>ppt_y</p:attrName>
                                        </p:attrNameLst>
                                      </p:cBhvr>
                                      <p:rCtr x="-69" y="-13050"/>
                                    </p:animMotion>
                                  </p:childTnLst>
                                </p:cTn>
                              </p:par>
                            </p:childTnLst>
                          </p:cTn>
                        </p:par>
                        <p:par>
                          <p:cTn id="41" fill="hold">
                            <p:stCondLst>
                              <p:cond delay="2000"/>
                            </p:stCondLst>
                            <p:childTnLst>
                              <p:par>
                                <p:cTn id="42" presetID="6" presetClass="emph" presetSubtype="0" fill="hold" grpId="1" nodeType="afterEffect">
                                  <p:stCondLst>
                                    <p:cond delay="0"/>
                                  </p:stCondLst>
                                  <p:childTnLst>
                                    <p:animScale>
                                      <p:cBhvr>
                                        <p:cTn id="43" dur="1000" fill="hold"/>
                                        <p:tgtEl>
                                          <p:spTgt spid="22"/>
                                        </p:tgtEl>
                                      </p:cBhvr>
                                      <p:by x="150000" y="150000"/>
                                    </p:animScale>
                                  </p:childTnLst>
                                </p:cTn>
                              </p:par>
                            </p:childTnLst>
                          </p:cTn>
                        </p:par>
                        <p:par>
                          <p:cTn id="44" fill="hold">
                            <p:stCondLst>
                              <p:cond delay="3000"/>
                            </p:stCondLst>
                            <p:childTnLst>
                              <p:par>
                                <p:cTn id="45" presetID="6" presetClass="emph" presetSubtype="0" fill="hold" grpId="3" nodeType="afterEffect">
                                  <p:stCondLst>
                                    <p:cond delay="0"/>
                                  </p:stCondLst>
                                  <p:childTnLst>
                                    <p:animScale>
                                      <p:cBhvr>
                                        <p:cTn id="46" dur="1000" fill="hold"/>
                                        <p:tgtEl>
                                          <p:spTgt spid="22"/>
                                        </p:tgtEl>
                                      </p:cBhvr>
                                      <p:by x="150000" y="150000"/>
                                    </p:animScale>
                                  </p:childTnLst>
                                </p:cTn>
                              </p:par>
                            </p:childTnLst>
                          </p:cTn>
                        </p:par>
                        <p:par>
                          <p:cTn id="47" fill="hold">
                            <p:stCondLst>
                              <p:cond delay="4000"/>
                            </p:stCondLst>
                            <p:childTnLst>
                              <p:par>
                                <p:cTn id="48" presetID="6" presetClass="emph" presetSubtype="0" fill="hold" grpId="4" nodeType="afterEffect">
                                  <p:stCondLst>
                                    <p:cond delay="0"/>
                                  </p:stCondLst>
                                  <p:childTnLst>
                                    <p:animScale>
                                      <p:cBhvr>
                                        <p:cTn id="49" dur="1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OleChart spid="22" grpId="0"/>
      <p:bldOleChart spid="22" grpId="1"/>
      <p:bldOleChart spid="22" grpId="2"/>
      <p:bldOleChart spid="22" grpId="3"/>
      <p:bldOleChart spid="22" grpId="4"/>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Static-99R Scores</a:t>
            </a:r>
            <a:endParaRPr lang="en-US" dirty="0"/>
          </a:p>
        </p:txBody>
      </p:sp>
      <p:graphicFrame>
        <p:nvGraphicFramePr>
          <p:cNvPr id="4" name="Content Placeholder 5"/>
          <p:cNvGraphicFramePr>
            <a:graphicFrameLocks noGrp="1"/>
          </p:cNvGraphicFramePr>
          <p:nvPr>
            <p:ph sz="quarter" idx="4294967295"/>
            <p:extLst>
              <p:ext uri="{D42A27DB-BD31-4B8C-83A1-F6EECF244321}">
                <p14:modId xmlns:p14="http://schemas.microsoft.com/office/powerpoint/2010/main" val="278209953"/>
              </p:ext>
            </p:extLst>
          </p:nvPr>
        </p:nvGraphicFramePr>
        <p:xfrm>
          <a:off x="545758" y="1037661"/>
          <a:ext cx="8141042" cy="5424984"/>
        </p:xfrm>
        <a:graphic>
          <a:graphicData uri="http://schemas.openxmlformats.org/presentationml/2006/ole">
            <mc:AlternateContent xmlns:mc="http://schemas.openxmlformats.org/markup-compatibility/2006">
              <mc:Choice xmlns:v="urn:schemas-microsoft-com:vml" Requires="v">
                <p:oleObj spid="_x0000_s10309" name="Chart" r:id="rId3" imgW="8763000" imgH="4305300" progId="Excel.Chart.8">
                  <p:embed/>
                </p:oleObj>
              </mc:Choice>
              <mc:Fallback>
                <p:oleObj name="Chart" r:id="rId3" imgW="8763000" imgH="4305300"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58" y="1037661"/>
                        <a:ext cx="8141042" cy="542498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4376608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69167" y="868887"/>
            <a:ext cx="5562956" cy="558800"/>
          </a:xfrm>
          <a:prstGeom prst="rect">
            <a:avLst/>
          </a:prstGeom>
          <a:noFill/>
          <a:ln>
            <a:miter lim="800000"/>
            <a:headEnd/>
            <a:tailEnd/>
          </a:ln>
          <a:effectLst>
            <a:glow rad="101600">
              <a:schemeClr val="accent5">
                <a:lumMod val="60000"/>
                <a:lumOff val="40000"/>
                <a:alpha val="42000"/>
              </a:schemeClr>
            </a:glow>
          </a:effectLst>
          <a:extLst/>
        </p:spPr>
        <p:txBody>
          <a:bodyPr vert="horz" lIns="91440" tIns="45720" rIns="91440" bIns="45720" rtlCol="0" anchor="ctr">
            <a:normAutofit/>
          </a:bodyPr>
          <a:lstStyle>
            <a:lvl1pPr algn="ctr" defTabSz="457200" rtl="0" eaLnBrk="1" latinLnBrk="0" hangingPunct="1">
              <a:spcBef>
                <a:spcPct val="0"/>
              </a:spcBef>
              <a:buNone/>
              <a:defRPr sz="2400" kern="12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smtClean="0">
                <a:effectLst>
                  <a:outerShdw blurRad="38100" dist="38100" dir="2700000" algn="tl">
                    <a:srgbClr val="FFFFFF"/>
                  </a:outerShdw>
                </a:effectLst>
                <a:latin typeface="Calibri" charset="0"/>
              </a:rPr>
              <a:t>MA Timeline: Wave II Estimated</a:t>
            </a:r>
            <a:endParaRPr lang="en-US" sz="2800" b="1" dirty="0">
              <a:latin typeface="Calibri" charset="0"/>
            </a:endParaRPr>
          </a:p>
        </p:txBody>
      </p:sp>
      <p:grpSp>
        <p:nvGrpSpPr>
          <p:cNvPr id="3" name="Group 2"/>
          <p:cNvGrpSpPr/>
          <p:nvPr/>
        </p:nvGrpSpPr>
        <p:grpSpPr>
          <a:xfrm>
            <a:off x="876891" y="4297745"/>
            <a:ext cx="6826109" cy="502333"/>
            <a:chOff x="7390623" y="3617062"/>
            <a:chExt cx="1753376" cy="502333"/>
          </a:xfrm>
        </p:grpSpPr>
        <p:sp>
          <p:nvSpPr>
            <p:cNvPr id="4" name="Line 120"/>
            <p:cNvSpPr>
              <a:spLocks noChangeShapeType="1"/>
            </p:cNvSpPr>
            <p:nvPr/>
          </p:nvSpPr>
          <p:spPr bwMode="auto">
            <a:xfrm flipV="1">
              <a:off x="7547363" y="3717924"/>
              <a:ext cx="15966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32"/>
            <p:cNvSpPr>
              <a:spLocks noChangeShapeType="1"/>
            </p:cNvSpPr>
            <p:nvPr/>
          </p:nvSpPr>
          <p:spPr bwMode="auto">
            <a:xfrm>
              <a:off x="763076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28"/>
            <p:cNvSpPr>
              <a:spLocks noChangeShapeType="1"/>
            </p:cNvSpPr>
            <p:nvPr/>
          </p:nvSpPr>
          <p:spPr bwMode="auto">
            <a:xfrm>
              <a:off x="78119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9"/>
            <p:cNvSpPr>
              <a:spLocks noChangeShapeType="1"/>
            </p:cNvSpPr>
            <p:nvPr/>
          </p:nvSpPr>
          <p:spPr bwMode="auto">
            <a:xfrm>
              <a:off x="80259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0"/>
            <p:cNvSpPr>
              <a:spLocks noChangeShapeType="1"/>
            </p:cNvSpPr>
            <p:nvPr/>
          </p:nvSpPr>
          <p:spPr bwMode="auto">
            <a:xfrm>
              <a:off x="82398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31"/>
            <p:cNvSpPr>
              <a:spLocks noChangeShapeType="1"/>
            </p:cNvSpPr>
            <p:nvPr/>
          </p:nvSpPr>
          <p:spPr bwMode="auto">
            <a:xfrm>
              <a:off x="84550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32"/>
            <p:cNvSpPr>
              <a:spLocks noChangeShapeType="1"/>
            </p:cNvSpPr>
            <p:nvPr/>
          </p:nvSpPr>
          <p:spPr bwMode="auto">
            <a:xfrm>
              <a:off x="86690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Box 134"/>
            <p:cNvSpPr txBox="1">
              <a:spLocks noChangeArrowheads="1"/>
            </p:cNvSpPr>
            <p:nvPr/>
          </p:nvSpPr>
          <p:spPr bwMode="auto">
            <a:xfrm>
              <a:off x="7390623"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2000</a:t>
              </a:r>
              <a:endParaRPr lang="en-US" sz="1200" dirty="0">
                <a:latin typeface="Times New Roman" charset="0"/>
              </a:endParaRPr>
            </a:p>
          </p:txBody>
        </p:sp>
        <p:sp>
          <p:nvSpPr>
            <p:cNvPr id="12" name="Text Box 134"/>
            <p:cNvSpPr txBox="1">
              <a:spLocks noChangeArrowheads="1"/>
            </p:cNvSpPr>
            <p:nvPr/>
          </p:nvSpPr>
          <p:spPr bwMode="auto">
            <a:xfrm>
              <a:off x="8418209"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2010</a:t>
              </a:r>
              <a:endParaRPr lang="en-US" sz="1200" dirty="0">
                <a:latin typeface="Times New Roman" charset="0"/>
              </a:endParaRPr>
            </a:p>
          </p:txBody>
        </p:sp>
        <p:sp>
          <p:nvSpPr>
            <p:cNvPr id="13" name="Line 130"/>
            <p:cNvSpPr>
              <a:spLocks noChangeShapeType="1"/>
            </p:cNvSpPr>
            <p:nvPr/>
          </p:nvSpPr>
          <p:spPr bwMode="auto">
            <a:xfrm>
              <a:off x="866975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31"/>
            <p:cNvSpPr>
              <a:spLocks noChangeShapeType="1"/>
            </p:cNvSpPr>
            <p:nvPr/>
          </p:nvSpPr>
          <p:spPr bwMode="auto">
            <a:xfrm>
              <a:off x="888498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32"/>
            <p:cNvSpPr>
              <a:spLocks noChangeShapeType="1"/>
            </p:cNvSpPr>
            <p:nvPr/>
          </p:nvSpPr>
          <p:spPr bwMode="auto">
            <a:xfrm>
              <a:off x="909892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 name="Text Box 56"/>
          <p:cNvSpPr txBox="1">
            <a:spLocks noChangeArrowheads="1"/>
          </p:cNvSpPr>
          <p:nvPr/>
        </p:nvSpPr>
        <p:spPr bwMode="auto">
          <a:xfrm>
            <a:off x="2150820" y="1389397"/>
            <a:ext cx="4942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Times New Roman" charset="0"/>
              </a:rPr>
              <a:t>Estimated Offenders </a:t>
            </a:r>
            <a:r>
              <a:rPr lang="en-US" sz="1800" dirty="0">
                <a:latin typeface="Times New Roman" charset="0"/>
              </a:rPr>
              <a:t>were </a:t>
            </a:r>
            <a:r>
              <a:rPr lang="en-US" sz="1800" i="1" dirty="0" smtClean="0">
                <a:latin typeface="Times New Roman" charset="0"/>
              </a:rPr>
              <a:t>referred </a:t>
            </a:r>
            <a:r>
              <a:rPr lang="en-US" sz="1800" dirty="0" smtClean="0">
                <a:latin typeface="Times New Roman" charset="0"/>
              </a:rPr>
              <a:t>for </a:t>
            </a:r>
            <a:r>
              <a:rPr lang="en-US" sz="1800" dirty="0">
                <a:latin typeface="Times New Roman" charset="0"/>
              </a:rPr>
              <a:t>commitment</a:t>
            </a:r>
          </a:p>
        </p:txBody>
      </p:sp>
      <p:sp>
        <p:nvSpPr>
          <p:cNvPr id="17" name="Rectangle 57"/>
          <p:cNvSpPr>
            <a:spLocks noChangeArrowheads="1"/>
          </p:cNvSpPr>
          <p:nvPr/>
        </p:nvSpPr>
        <p:spPr bwMode="auto">
          <a:xfrm>
            <a:off x="731943" y="1846597"/>
            <a:ext cx="7537771"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dirty="0" smtClean="0">
                <a:latin typeface="Times New Roman" charset="0"/>
              </a:rPr>
              <a:t>20,270</a:t>
            </a:r>
            <a:endParaRPr lang="en-US" sz="1800" dirty="0">
              <a:latin typeface="Times New Roman" charset="0"/>
            </a:endParaRPr>
          </a:p>
        </p:txBody>
      </p:sp>
      <p:sp>
        <p:nvSpPr>
          <p:cNvPr id="18" name="Rectangle 58"/>
          <p:cNvSpPr>
            <a:spLocks noChangeArrowheads="1"/>
          </p:cNvSpPr>
          <p:nvPr/>
        </p:nvSpPr>
        <p:spPr bwMode="auto">
          <a:xfrm>
            <a:off x="2962816" y="1846597"/>
            <a:ext cx="3124200" cy="457200"/>
          </a:xfrm>
          <a:prstGeom prst="rect">
            <a:avLst/>
          </a:prstGeom>
          <a:solidFill>
            <a:srgbClr val="83CBE3"/>
          </a:solidFill>
          <a:ln w="9525">
            <a:solidFill>
              <a:schemeClr val="tx1"/>
            </a:solidFill>
            <a:miter lim="800000"/>
            <a:headEnd/>
            <a:tailEnd/>
          </a:ln>
        </p:spPr>
        <p:txBody>
          <a:bodyPr wrap="none" anchor="ctr"/>
          <a:lstStyle/>
          <a:p>
            <a:pPr algn="ctr" eaLnBrk="1" hangingPunct="1"/>
            <a:r>
              <a:rPr lang="en-US" sz="1800" dirty="0" smtClean="0">
                <a:latin typeface="Times New Roman" charset="0"/>
              </a:rPr>
              <a:t>1095</a:t>
            </a:r>
            <a:endParaRPr lang="en-US" sz="1800" dirty="0">
              <a:latin typeface="Times New Roman" charset="0"/>
            </a:endParaRPr>
          </a:p>
        </p:txBody>
      </p:sp>
      <p:sp>
        <p:nvSpPr>
          <p:cNvPr id="19" name="Text Box 59"/>
          <p:cNvSpPr txBox="1">
            <a:spLocks noChangeArrowheads="1"/>
          </p:cNvSpPr>
          <p:nvPr/>
        </p:nvSpPr>
        <p:spPr bwMode="auto">
          <a:xfrm>
            <a:off x="1649132" y="2797237"/>
            <a:ext cx="6269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Times New Roman" charset="0"/>
              </a:rPr>
              <a:t>Estimated Offenders </a:t>
            </a:r>
            <a:r>
              <a:rPr lang="en-US" sz="1800" dirty="0">
                <a:latin typeface="Times New Roman" charset="0"/>
              </a:rPr>
              <a:t>were transferred to MTC for a full evaluation</a:t>
            </a:r>
          </a:p>
        </p:txBody>
      </p:sp>
      <p:sp>
        <p:nvSpPr>
          <p:cNvPr id="20" name="Text Box 65"/>
          <p:cNvSpPr txBox="1">
            <a:spLocks noChangeArrowheads="1"/>
          </p:cNvSpPr>
          <p:nvPr/>
        </p:nvSpPr>
        <p:spPr bwMode="auto">
          <a:xfrm>
            <a:off x="2235200" y="3599197"/>
            <a:ext cx="218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Times New Roman" charset="0"/>
              </a:rPr>
              <a:t>Offenders Committed</a:t>
            </a:r>
          </a:p>
        </p:txBody>
      </p:sp>
      <p:sp>
        <p:nvSpPr>
          <p:cNvPr id="21" name="Rectangle 66"/>
          <p:cNvSpPr>
            <a:spLocks noChangeArrowheads="1"/>
          </p:cNvSpPr>
          <p:nvPr/>
        </p:nvSpPr>
        <p:spPr bwMode="auto">
          <a:xfrm>
            <a:off x="2973444" y="2388657"/>
            <a:ext cx="990600" cy="457200"/>
          </a:xfrm>
          <a:prstGeom prst="rect">
            <a:avLst/>
          </a:prstGeom>
          <a:solidFill>
            <a:srgbClr val="4E8EE3"/>
          </a:solidFill>
          <a:ln w="9525">
            <a:solidFill>
              <a:schemeClr val="tx1"/>
            </a:solidFill>
            <a:miter lim="800000"/>
            <a:headEnd/>
            <a:tailEnd/>
          </a:ln>
        </p:spPr>
        <p:txBody>
          <a:bodyPr wrap="none" anchor="ctr"/>
          <a:lstStyle/>
          <a:p>
            <a:pPr algn="ctr" eaLnBrk="1" hangingPunct="1"/>
            <a:r>
              <a:rPr lang="en-US" sz="1800" dirty="0" smtClean="0">
                <a:latin typeface="Times New Roman" charset="0"/>
              </a:rPr>
              <a:t>251</a:t>
            </a:r>
            <a:endParaRPr lang="en-US" sz="1800" dirty="0">
              <a:latin typeface="Times New Roman" charset="0"/>
            </a:endParaRPr>
          </a:p>
        </p:txBody>
      </p:sp>
      <p:sp>
        <p:nvSpPr>
          <p:cNvPr id="22" name="Text Box 67"/>
          <p:cNvSpPr txBox="1">
            <a:spLocks noChangeArrowheads="1"/>
          </p:cNvSpPr>
          <p:nvPr/>
        </p:nvSpPr>
        <p:spPr bwMode="auto">
          <a:xfrm>
            <a:off x="5167785" y="3599197"/>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Times New Roman" charset="0"/>
              </a:rPr>
              <a:t>Released</a:t>
            </a:r>
            <a:endParaRPr lang="en-US" sz="1800" dirty="0">
              <a:latin typeface="Times New Roman" charset="0"/>
            </a:endParaRPr>
          </a:p>
        </p:txBody>
      </p:sp>
      <p:sp>
        <p:nvSpPr>
          <p:cNvPr id="23" name="Rectangle 68"/>
          <p:cNvSpPr>
            <a:spLocks noChangeArrowheads="1"/>
          </p:cNvSpPr>
          <p:nvPr/>
        </p:nvSpPr>
        <p:spPr bwMode="auto">
          <a:xfrm>
            <a:off x="3964044" y="2388657"/>
            <a:ext cx="2133600" cy="457200"/>
          </a:xfrm>
          <a:prstGeom prst="rect">
            <a:avLst/>
          </a:prstGeom>
          <a:solidFill>
            <a:srgbClr val="BA8CE3"/>
          </a:solidFill>
          <a:ln w="9525">
            <a:solidFill>
              <a:schemeClr val="tx1"/>
            </a:solidFill>
            <a:miter lim="800000"/>
            <a:headEnd/>
            <a:tailEnd/>
          </a:ln>
        </p:spPr>
        <p:txBody>
          <a:bodyPr wrap="none" anchor="ctr"/>
          <a:lstStyle/>
          <a:p>
            <a:pPr algn="ctr" eaLnBrk="1" hangingPunct="1"/>
            <a:r>
              <a:rPr lang="en-US" dirty="0" smtClean="0">
                <a:latin typeface="Times New Roman" charset="0"/>
              </a:rPr>
              <a:t>844</a:t>
            </a:r>
            <a:endParaRPr lang="en-US" sz="1800" dirty="0">
              <a:latin typeface="Times New Roman" charset="0"/>
            </a:endParaRPr>
          </a:p>
        </p:txBody>
      </p:sp>
      <p:sp>
        <p:nvSpPr>
          <p:cNvPr id="24" name="Rectangle 66"/>
          <p:cNvSpPr>
            <a:spLocks noChangeArrowheads="1"/>
          </p:cNvSpPr>
          <p:nvPr/>
        </p:nvSpPr>
        <p:spPr bwMode="auto">
          <a:xfrm>
            <a:off x="3017428" y="3183809"/>
            <a:ext cx="451982" cy="457200"/>
          </a:xfrm>
          <a:prstGeom prst="rect">
            <a:avLst/>
          </a:prstGeom>
          <a:solidFill>
            <a:srgbClr val="9BFFE3"/>
          </a:solidFill>
          <a:ln w="9525">
            <a:solidFill>
              <a:schemeClr val="tx1"/>
            </a:solidFill>
            <a:miter lim="800000"/>
            <a:headEnd/>
            <a:tailEnd/>
          </a:ln>
        </p:spPr>
        <p:txBody>
          <a:bodyPr wrap="none" anchor="ctr"/>
          <a:lstStyle/>
          <a:p>
            <a:pPr algn="ctr" eaLnBrk="1" hangingPunct="1"/>
            <a:r>
              <a:rPr lang="en-US" dirty="0" smtClean="0">
                <a:latin typeface="Times New Roman" charset="0"/>
              </a:rPr>
              <a:t>122</a:t>
            </a:r>
            <a:endParaRPr lang="en-US" sz="1800" dirty="0">
              <a:latin typeface="Times New Roman" charset="0"/>
            </a:endParaRPr>
          </a:p>
        </p:txBody>
      </p:sp>
      <p:sp>
        <p:nvSpPr>
          <p:cNvPr id="25" name="Text Box 65"/>
          <p:cNvSpPr txBox="1">
            <a:spLocks noChangeArrowheads="1"/>
          </p:cNvSpPr>
          <p:nvPr/>
        </p:nvSpPr>
        <p:spPr bwMode="auto">
          <a:xfrm>
            <a:off x="1849184" y="5753121"/>
            <a:ext cx="2800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Times New Roman" charset="0"/>
              </a:rPr>
              <a:t>Released from Commitment</a:t>
            </a:r>
            <a:endParaRPr lang="en-US" sz="1800" dirty="0">
              <a:latin typeface="Times New Roman" charset="0"/>
            </a:endParaRPr>
          </a:p>
        </p:txBody>
      </p:sp>
      <p:pic>
        <p:nvPicPr>
          <p:cNvPr id="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142" y="4728600"/>
            <a:ext cx="1299429" cy="98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81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1000"/>
                                  </p:stCondLst>
                                  <p:childTnLst>
                                    <p:animMotion origin="layout" path="M 3.95971E-7 4.79036E-6 L 0.23463 -0.63633 " pathEditMode="relative" rAng="0" ptsTypes="AA">
                                      <p:cBhvr>
                                        <p:cTn id="6" dur="3000" fill="hold"/>
                                        <p:tgtEl>
                                          <p:spTgt spid="26"/>
                                        </p:tgtEl>
                                        <p:attrNameLst>
                                          <p:attrName>ppt_x</p:attrName>
                                          <p:attrName>ppt_y</p:attrName>
                                        </p:attrNameLst>
                                      </p:cBhvr>
                                      <p:rCtr x="11723" y="-31828"/>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000"/>
                            </p:stCondLst>
                            <p:childTnLst>
                              <p:par>
                                <p:cTn id="16" presetID="17" presetClass="entr" presetSubtype="1"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ppt_h/2"/>
                                          </p:val>
                                        </p:tav>
                                        <p:tav tm="100000">
                                          <p:val>
                                            <p:strVal val="#ppt_y"/>
                                          </p:val>
                                        </p:tav>
                                      </p:tavLst>
                                    </p:anim>
                                    <p:anim calcmode="lin" valueType="num">
                                      <p:cBhvr>
                                        <p:cTn id="20" dur="500" fill="hold"/>
                                        <p:tgtEl>
                                          <p:spTgt spid="17"/>
                                        </p:tgtEl>
                                        <p:attrNameLst>
                                          <p:attrName>ppt_w</p:attrName>
                                        </p:attrNameLst>
                                      </p:cBhvr>
                                      <p:tavLst>
                                        <p:tav tm="0">
                                          <p:val>
                                            <p:strVal val="#ppt_w"/>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8.47075E-7 0.00324 L 0.00087 0.08005 " pathEditMode="relative" rAng="0" ptsTypes="AA">
                                      <p:cBhvr>
                                        <p:cTn id="29" dur="2000" fill="hold"/>
                                        <p:tgtEl>
                                          <p:spTgt spid="18"/>
                                        </p:tgtEl>
                                        <p:attrNameLst>
                                          <p:attrName>ppt_x</p:attrName>
                                          <p:attrName>ppt_y</p:attrName>
                                        </p:attrNameLst>
                                      </p:cBhvr>
                                      <p:rCtr x="35" y="3841"/>
                                    </p:animMotion>
                                  </p:childTnLst>
                                </p:cTn>
                              </p:par>
                            </p:childTnLst>
                          </p:cTn>
                        </p:par>
                        <p:par>
                          <p:cTn id="30" fill="hold">
                            <p:stCondLst>
                              <p:cond delay="2000"/>
                            </p:stCondLst>
                            <p:childTnLst>
                              <p:par>
                                <p:cTn id="31" presetID="17" presetClass="entr" presetSubtype="1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3.94897E-6 -3.19759E-6 L -0.02465 0.11638 " pathEditMode="relative" rAng="0" ptsTypes="AA">
                                      <p:cBhvr>
                                        <p:cTn id="42" dur="3000" fill="hold"/>
                                        <p:tgtEl>
                                          <p:spTgt spid="21"/>
                                        </p:tgtEl>
                                        <p:attrNameLst>
                                          <p:attrName>ppt_x</p:attrName>
                                          <p:attrName>ppt_y</p:attrName>
                                        </p:attrNameLst>
                                      </p:cBhvr>
                                      <p:rCtr x="-1232" y="5807"/>
                                    </p:animMotion>
                                  </p:childTnLst>
                                </p:cTn>
                              </p:par>
                            </p:childTnLst>
                          </p:cTn>
                        </p:par>
                        <p:par>
                          <p:cTn id="43" fill="hold">
                            <p:stCondLst>
                              <p:cond delay="3000"/>
                            </p:stCondLst>
                            <p:childTnLst>
                              <p:par>
                                <p:cTn id="44" presetID="17" presetClass="entr" presetSubtype="1"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ppt_x</p:attrName>
                                        </p:attrNameLst>
                                      </p:cBhvr>
                                      <p:tavLst>
                                        <p:tav tm="0">
                                          <p:val>
                                            <p:strVal val="#ppt_x"/>
                                          </p:val>
                                        </p:tav>
                                        <p:tav tm="100000">
                                          <p:val>
                                            <p:strVal val="#ppt_x"/>
                                          </p:val>
                                        </p:tav>
                                      </p:tavLst>
                                    </p:anim>
                                    <p:anim calcmode="lin" valueType="num">
                                      <p:cBhvr>
                                        <p:cTn id="47" dur="500" fill="hold"/>
                                        <p:tgtEl>
                                          <p:spTgt spid="20"/>
                                        </p:tgtEl>
                                        <p:attrNameLst>
                                          <p:attrName>ppt_y</p:attrName>
                                        </p:attrNameLst>
                                      </p:cBhvr>
                                      <p:tavLst>
                                        <p:tav tm="0">
                                          <p:val>
                                            <p:strVal val="#ppt_y-#ppt_h/2"/>
                                          </p:val>
                                        </p:tav>
                                        <p:tav tm="100000">
                                          <p:val>
                                            <p:strVal val="#ppt_y"/>
                                          </p:val>
                                        </p:tav>
                                      </p:tavLst>
                                    </p:anim>
                                    <p:anim calcmode="lin" valueType="num">
                                      <p:cBhvr>
                                        <p:cTn id="48" dur="500" fill="hold"/>
                                        <p:tgtEl>
                                          <p:spTgt spid="20"/>
                                        </p:tgtEl>
                                        <p:attrNameLst>
                                          <p:attrName>ppt_w</p:attrName>
                                        </p:attrNameLst>
                                      </p:cBhvr>
                                      <p:tavLst>
                                        <p:tav tm="0">
                                          <p:val>
                                            <p:strVal val="#ppt_w"/>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childTnLst>
                          </p:cTn>
                        </p:par>
                        <p:par>
                          <p:cTn id="54" fill="hold">
                            <p:stCondLst>
                              <p:cond delay="0"/>
                            </p:stCondLst>
                            <p:childTnLst>
                              <p:par>
                                <p:cTn id="55" presetID="42" presetClass="path" presetSubtype="0" accel="50000" decel="50000" fill="hold" grpId="1" nodeType="afterEffect">
                                  <p:stCondLst>
                                    <p:cond delay="0"/>
                                  </p:stCondLst>
                                  <p:childTnLst>
                                    <p:animMotion origin="layout" path="M -2.43835E-6 3.41672E-6 L 0.05332 0.11651 " pathEditMode="relative" rAng="0" ptsTypes="AA">
                                      <p:cBhvr>
                                        <p:cTn id="56" dur="3000" fill="hold"/>
                                        <p:tgtEl>
                                          <p:spTgt spid="23"/>
                                        </p:tgtEl>
                                        <p:attrNameLst>
                                          <p:attrName>ppt_x</p:attrName>
                                          <p:attrName>ppt_y</p:attrName>
                                        </p:attrNameLst>
                                      </p:cBhvr>
                                      <p:rCtr x="2657" y="5814"/>
                                    </p:animMotion>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up)">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4.067E-6 0.00046 L 0.00347 0.31629 " pathEditMode="relative" rAng="0" ptsTypes="AA">
                                      <p:cBhvr>
                                        <p:cTn id="68" dur="3000" fill="hold"/>
                                        <p:tgtEl>
                                          <p:spTgt spid="24"/>
                                        </p:tgtEl>
                                        <p:attrNameLst>
                                          <p:attrName>ppt_x</p:attrName>
                                          <p:attrName>ppt_y</p:attrName>
                                        </p:attrNameLst>
                                      </p:cBhvr>
                                      <p:rCtr x="174" y="15780"/>
                                    </p:animMotion>
                                  </p:childTnLst>
                                </p:cTn>
                              </p:par>
                            </p:childTnLst>
                          </p:cTn>
                        </p:par>
                        <p:par>
                          <p:cTn id="69" fill="hold">
                            <p:stCondLst>
                              <p:cond delay="3000"/>
                            </p:stCondLst>
                            <p:childTnLst>
                              <p:par>
                                <p:cTn id="70" presetID="17" presetClass="entr" presetSubtype="1"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ppt_x</p:attrName>
                                        </p:attrNameLst>
                                      </p:cBhvr>
                                      <p:tavLst>
                                        <p:tav tm="0">
                                          <p:val>
                                            <p:strVal val="#ppt_x"/>
                                          </p:val>
                                        </p:tav>
                                        <p:tav tm="100000">
                                          <p:val>
                                            <p:strVal val="#ppt_x"/>
                                          </p:val>
                                        </p:tav>
                                      </p:tavLst>
                                    </p:anim>
                                    <p:anim calcmode="lin" valueType="num">
                                      <p:cBhvr>
                                        <p:cTn id="73" dur="500" fill="hold"/>
                                        <p:tgtEl>
                                          <p:spTgt spid="25"/>
                                        </p:tgtEl>
                                        <p:attrNameLst>
                                          <p:attrName>ppt_y</p:attrName>
                                        </p:attrNameLst>
                                      </p:cBhvr>
                                      <p:tavLst>
                                        <p:tav tm="0">
                                          <p:val>
                                            <p:strVal val="#ppt_y-#ppt_h/2"/>
                                          </p:val>
                                        </p:tav>
                                        <p:tav tm="100000">
                                          <p:val>
                                            <p:strVal val="#ppt_y"/>
                                          </p:val>
                                        </p:tav>
                                      </p:tavLst>
                                    </p:anim>
                                    <p:anim calcmode="lin" valueType="num">
                                      <p:cBhvr>
                                        <p:cTn id="74" dur="500" fill="hold"/>
                                        <p:tgtEl>
                                          <p:spTgt spid="25"/>
                                        </p:tgtEl>
                                        <p:attrNameLst>
                                          <p:attrName>ppt_w</p:attrName>
                                        </p:attrNameLst>
                                      </p:cBhvr>
                                      <p:tavLst>
                                        <p:tav tm="0">
                                          <p:val>
                                            <p:strVal val="#ppt_w"/>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8" grpId="1" animBg="1"/>
      <p:bldP spid="19" grpId="0"/>
      <p:bldP spid="20" grpId="0"/>
      <p:bldP spid="21" grpId="0" animBg="1"/>
      <p:bldP spid="21" grpId="1" animBg="1"/>
      <p:bldP spid="22" grpId="0"/>
      <p:bldP spid="23" grpId="0" animBg="1"/>
      <p:bldP spid="23" grpId="1" animBg="1"/>
      <p:bldP spid="24" grpId="0" animBg="1"/>
      <p:bldP spid="24" grpId="1"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 and cons of Commitment</a:t>
            </a:r>
            <a:endParaRPr lang="en-US" dirty="0"/>
          </a:p>
        </p:txBody>
      </p:sp>
      <p:sp>
        <p:nvSpPr>
          <p:cNvPr id="5" name="Text Placeholder 4"/>
          <p:cNvSpPr>
            <a:spLocks noGrp="1"/>
          </p:cNvSpPr>
          <p:nvPr>
            <p:ph type="body" idx="1"/>
          </p:nvPr>
        </p:nvSpPr>
        <p:spPr/>
        <p:txBody>
          <a:bodyPr/>
          <a:lstStyle/>
          <a:p>
            <a:r>
              <a:rPr lang="en-US" dirty="0" smtClean="0"/>
              <a:t>Part IV</a:t>
            </a:r>
            <a:endParaRPr lang="en-US" dirty="0"/>
          </a:p>
        </p:txBody>
      </p:sp>
    </p:spTree>
    <p:extLst>
      <p:ext uri="{BB962C8B-B14F-4D97-AF65-F5344CB8AC3E}">
        <p14:creationId xmlns:p14="http://schemas.microsoft.com/office/powerpoint/2010/main" val="1634452214"/>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 of Civil Commitment</a:t>
            </a:r>
            <a:endParaRPr lang="en-US" dirty="0"/>
          </a:p>
        </p:txBody>
      </p:sp>
      <p:sp>
        <p:nvSpPr>
          <p:cNvPr id="5" name="Text Placeholder 4"/>
          <p:cNvSpPr>
            <a:spLocks noGrp="1"/>
          </p:cNvSpPr>
          <p:nvPr>
            <p:ph type="body" idx="1"/>
          </p:nvPr>
        </p:nvSpPr>
        <p:spPr/>
        <p:txBody>
          <a:bodyPr/>
          <a:lstStyle/>
          <a:p>
            <a:r>
              <a:rPr lang="en-US" dirty="0" smtClean="0"/>
              <a:t>Part I</a:t>
            </a:r>
            <a:endParaRPr lang="en-US" dirty="0"/>
          </a:p>
        </p:txBody>
      </p:sp>
    </p:spTree>
    <p:extLst>
      <p:ext uri="{BB962C8B-B14F-4D97-AF65-F5344CB8AC3E}">
        <p14:creationId xmlns:p14="http://schemas.microsoft.com/office/powerpoint/2010/main" val="1053720860"/>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of Commitment</a:t>
            </a:r>
            <a:endParaRPr lang="en-US" dirty="0"/>
          </a:p>
        </p:txBody>
      </p:sp>
      <p:sp>
        <p:nvSpPr>
          <p:cNvPr id="3" name="Content Placeholder 2"/>
          <p:cNvSpPr>
            <a:spLocks noGrp="1"/>
          </p:cNvSpPr>
          <p:nvPr>
            <p:ph idx="1"/>
          </p:nvPr>
        </p:nvSpPr>
        <p:spPr/>
        <p:txBody>
          <a:bodyPr anchor="ctr"/>
          <a:lstStyle/>
          <a:p>
            <a:pPr marL="0" indent="0">
              <a:buNone/>
            </a:pPr>
            <a:r>
              <a:rPr lang="en-US" dirty="0" smtClean="0"/>
              <a:t>State is provided with a mechanism to protect public from a dangerous offender who poses an immediate threat.</a:t>
            </a:r>
          </a:p>
          <a:p>
            <a:pPr marL="0" indent="0">
              <a:buNone/>
            </a:pPr>
            <a:r>
              <a:rPr lang="en-US" dirty="0" smtClean="0"/>
              <a:t>Solution has “intuitive simplicity,” if it is really possible to identify the most serious offenders.</a:t>
            </a:r>
            <a:endParaRPr lang="en-US" dirty="0"/>
          </a:p>
        </p:txBody>
      </p:sp>
    </p:spTree>
    <p:extLst>
      <p:ext uri="{BB962C8B-B14F-4D97-AF65-F5344CB8AC3E}">
        <p14:creationId xmlns:p14="http://schemas.microsoft.com/office/powerpoint/2010/main" val="147384979"/>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1159338"/>
            <a:ext cx="7633842" cy="4751886"/>
          </a:xfrm>
        </p:spPr>
        <p:txBody>
          <a:bodyPr anchor="ctr"/>
          <a:lstStyle/>
          <a:p>
            <a:pPr>
              <a:buFont typeface="Arial"/>
              <a:buChar char="•"/>
            </a:pPr>
            <a:r>
              <a:rPr lang="en-US" dirty="0" smtClean="0"/>
              <a:t>Typically used mental disorders   (</a:t>
            </a:r>
            <a:r>
              <a:rPr lang="en-US" dirty="0" err="1" smtClean="0"/>
              <a:t>paraphilias</a:t>
            </a:r>
            <a:r>
              <a:rPr lang="en-US" dirty="0" smtClean="0"/>
              <a:t>, personality disorders, </a:t>
            </a:r>
            <a:r>
              <a:rPr lang="en-US" dirty="0"/>
              <a:t>and impulse disorders</a:t>
            </a:r>
            <a:r>
              <a:rPr lang="en-US" dirty="0" smtClean="0"/>
              <a:t>) are dimensional, not categorical, and empirical bases for traditional cutoffs are limited.</a:t>
            </a:r>
            <a:endParaRPr lang="en-US" dirty="0"/>
          </a:p>
          <a:p>
            <a:pPr>
              <a:buFont typeface="Arial"/>
              <a:buChar char="•"/>
            </a:pPr>
            <a:r>
              <a:rPr lang="en-US" dirty="0" smtClean="0"/>
              <a:t>Links of specific mental disorders to the prediction and/or frequency of sexual coercion are</a:t>
            </a:r>
            <a:r>
              <a:rPr lang="en-US" dirty="0"/>
              <a:t> </a:t>
            </a:r>
            <a:r>
              <a:rPr lang="en-US" dirty="0" smtClean="0"/>
              <a:t>often tentative.</a:t>
            </a:r>
          </a:p>
        </p:txBody>
      </p:sp>
      <p:sp>
        <p:nvSpPr>
          <p:cNvPr id="5" name="Title 1"/>
          <p:cNvSpPr>
            <a:spLocks noGrp="1"/>
          </p:cNvSpPr>
          <p:nvPr>
            <p:ph type="title"/>
          </p:nvPr>
        </p:nvSpPr>
        <p:spPr>
          <a:xfrm>
            <a:off x="494616" y="152400"/>
            <a:ext cx="8382000" cy="838200"/>
          </a:xfrm>
        </p:spPr>
        <p:txBody>
          <a:bodyPr/>
          <a:lstStyle/>
          <a:p>
            <a:r>
              <a:rPr lang="en-US" sz="3900" dirty="0" smtClean="0"/>
              <a:t>Cons of Commitment: Definitional</a:t>
            </a:r>
            <a:endParaRPr lang="en-US" sz="3900" dirty="0"/>
          </a:p>
        </p:txBody>
      </p:sp>
    </p:spTree>
    <p:extLst>
      <p:ext uri="{BB962C8B-B14F-4D97-AF65-F5344CB8AC3E}">
        <p14:creationId xmlns:p14="http://schemas.microsoft.com/office/powerpoint/2010/main" val="2667027787"/>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59338"/>
            <a:ext cx="7391400" cy="4751886"/>
          </a:xfrm>
        </p:spPr>
        <p:txBody>
          <a:bodyPr anchor="ctr"/>
          <a:lstStyle/>
          <a:p>
            <a:pPr>
              <a:buFont typeface="Arial"/>
              <a:buChar char="•"/>
            </a:pPr>
            <a:r>
              <a:rPr lang="en-US" dirty="0"/>
              <a:t>Criteria for the projected likelihood of sexual recidivism are vague, and hard to justify empirically.</a:t>
            </a:r>
          </a:p>
          <a:p>
            <a:pPr>
              <a:buFont typeface="Arial"/>
              <a:buChar char="•"/>
            </a:pPr>
            <a:r>
              <a:rPr lang="en-US" dirty="0" smtClean="0"/>
              <a:t>For example – 2 to 25 year follow-up  recidivism rate of high category in Static 99R (6 or greater) for those committed to MTC was 34.9%.</a:t>
            </a:r>
          </a:p>
          <a:p>
            <a:pPr marL="0" indent="0">
              <a:buNone/>
            </a:pPr>
            <a:endParaRPr lang="en-US" dirty="0" smtClean="0"/>
          </a:p>
        </p:txBody>
      </p:sp>
      <p:sp>
        <p:nvSpPr>
          <p:cNvPr id="5" name="Title 1"/>
          <p:cNvSpPr>
            <a:spLocks noGrp="1"/>
          </p:cNvSpPr>
          <p:nvPr>
            <p:ph type="title"/>
          </p:nvPr>
        </p:nvSpPr>
        <p:spPr>
          <a:xfrm>
            <a:off x="494616" y="152400"/>
            <a:ext cx="8382000" cy="838200"/>
          </a:xfrm>
        </p:spPr>
        <p:txBody>
          <a:bodyPr/>
          <a:lstStyle/>
          <a:p>
            <a:r>
              <a:rPr lang="en-US" sz="3900" dirty="0" smtClean="0"/>
              <a:t>Cons of Commitment: Definitional</a:t>
            </a:r>
            <a:endParaRPr lang="en-US" sz="3900" dirty="0"/>
          </a:p>
        </p:txBody>
      </p:sp>
    </p:spTree>
    <p:extLst>
      <p:ext uri="{BB962C8B-B14F-4D97-AF65-F5344CB8AC3E}">
        <p14:creationId xmlns:p14="http://schemas.microsoft.com/office/powerpoint/2010/main" val="2988327679"/>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1006484"/>
            <a:ext cx="7598565" cy="4751886"/>
          </a:xfrm>
        </p:spPr>
        <p:txBody>
          <a:bodyPr anchor="ctr"/>
          <a:lstStyle/>
          <a:p>
            <a:r>
              <a:rPr lang="en-US" sz="2600" dirty="0" smtClean="0"/>
              <a:t>Supreme Court approval of civil commitment was predicated on high prediction efficacy of </a:t>
            </a:r>
            <a:r>
              <a:rPr lang="en-US" sz="2600" dirty="0" err="1" smtClean="0"/>
              <a:t>actuarials</a:t>
            </a:r>
            <a:r>
              <a:rPr lang="en-US" sz="2600" dirty="0" smtClean="0"/>
              <a:t>.</a:t>
            </a:r>
          </a:p>
          <a:p>
            <a:pPr>
              <a:buFont typeface="Arial"/>
              <a:buChar char="•"/>
            </a:pPr>
            <a:r>
              <a:rPr lang="en-US" sz="2600" dirty="0" smtClean="0"/>
              <a:t>Although the predictive potency of current empirical </a:t>
            </a:r>
            <a:r>
              <a:rPr lang="en-US" sz="2600" dirty="0" err="1" smtClean="0"/>
              <a:t>actuarials</a:t>
            </a:r>
            <a:r>
              <a:rPr lang="en-US" sz="2600" dirty="0" smtClean="0"/>
              <a:t> is adequate for differentiating among offenders for treatment and management, even if done under optimal conditions (mechanically applied), they are inadequate to the task of indeterminate commitment, because of the high cost of false positives and the low </a:t>
            </a:r>
            <a:r>
              <a:rPr lang="en-US" sz="2600" dirty="0" err="1" smtClean="0"/>
              <a:t>baserate</a:t>
            </a:r>
            <a:r>
              <a:rPr lang="en-US" sz="2600" dirty="0" smtClean="0"/>
              <a:t> of SDV.</a:t>
            </a:r>
            <a:endParaRPr lang="en-US" sz="2600" dirty="0"/>
          </a:p>
        </p:txBody>
      </p:sp>
      <p:sp>
        <p:nvSpPr>
          <p:cNvPr id="5" name="Title 1"/>
          <p:cNvSpPr>
            <a:spLocks noGrp="1"/>
          </p:cNvSpPr>
          <p:nvPr>
            <p:ph type="title"/>
          </p:nvPr>
        </p:nvSpPr>
        <p:spPr>
          <a:xfrm>
            <a:off x="494616" y="152400"/>
            <a:ext cx="8382000" cy="838200"/>
          </a:xfrm>
        </p:spPr>
        <p:txBody>
          <a:bodyPr/>
          <a:lstStyle/>
          <a:p>
            <a:r>
              <a:rPr lang="en-US" sz="3900" dirty="0" smtClean="0"/>
              <a:t>Cons of Commitment: Prediction</a:t>
            </a:r>
            <a:endParaRPr lang="en-US" sz="3900" dirty="0"/>
          </a:p>
        </p:txBody>
      </p:sp>
    </p:spTree>
    <p:extLst>
      <p:ext uri="{BB962C8B-B14F-4D97-AF65-F5344CB8AC3E}">
        <p14:creationId xmlns:p14="http://schemas.microsoft.com/office/powerpoint/2010/main" val="462914480"/>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p:txBody>
          <a:bodyPr anchor="ctr"/>
          <a:lstStyle/>
          <a:p>
            <a:r>
              <a:rPr lang="en-US" dirty="0" smtClean="0"/>
              <a:t>So, in </a:t>
            </a:r>
            <a:r>
              <a:rPr lang="en-US" i="1" dirty="0" smtClean="0">
                <a:solidFill>
                  <a:srgbClr val="9BFFE3"/>
                </a:solidFill>
                <a:effectLst>
                  <a:outerShdw dist="12700" dir="2700000" algn="tl" rotWithShape="0">
                    <a:schemeClr val="bg1"/>
                  </a:outerShdw>
                </a:effectLst>
              </a:rPr>
              <a:t>optimal</a:t>
            </a:r>
            <a:r>
              <a:rPr lang="en-US" dirty="0" smtClean="0">
                <a:effectLst>
                  <a:outerShdw dist="12700" dir="2700000" algn="tl" rotWithShape="0">
                    <a:schemeClr val="bg1"/>
                  </a:outerShdw>
                </a:effectLst>
              </a:rPr>
              <a:t> </a:t>
            </a:r>
            <a:r>
              <a:rPr lang="en-US" dirty="0" smtClean="0"/>
              <a:t>predictive practice, recidivism prediction is suboptimal for commitment prediction.</a:t>
            </a:r>
          </a:p>
          <a:p>
            <a:r>
              <a:rPr lang="en-US" b="1" dirty="0" smtClean="0">
                <a:solidFill>
                  <a:srgbClr val="72BFC5"/>
                </a:solidFill>
                <a:effectLst>
                  <a:outerShdw dist="12700" dir="2700000" algn="tl" rotWithShape="0">
                    <a:schemeClr val="bg1"/>
                  </a:outerShdw>
                </a:effectLst>
              </a:rPr>
              <a:t>BUT</a:t>
            </a:r>
            <a:r>
              <a:rPr lang="en-US" dirty="0" smtClean="0">
                <a:solidFill>
                  <a:srgbClr val="72BFC5"/>
                </a:solidFill>
                <a:effectLst>
                  <a:outerShdw dist="12700" dir="2700000" algn="tl" rotWithShape="0">
                    <a:schemeClr val="bg1"/>
                  </a:outerShdw>
                </a:effectLst>
              </a:rPr>
              <a:t>,</a:t>
            </a:r>
            <a:r>
              <a:rPr lang="en-US" dirty="0" smtClean="0"/>
              <a:t> SDP decisions are adjusted, first by QEs and then by a jury of non-experts, thereby reducing predictive efficacy.</a:t>
            </a:r>
          </a:p>
          <a:p>
            <a:r>
              <a:rPr lang="en-US" dirty="0" smtClean="0"/>
              <a:t>Thus, the representation of low-risk committed offenders among committed.</a:t>
            </a:r>
            <a:endParaRPr lang="en-US" dirty="0"/>
          </a:p>
        </p:txBody>
      </p:sp>
      <p:sp>
        <p:nvSpPr>
          <p:cNvPr id="4" name="Title 1"/>
          <p:cNvSpPr txBox="1">
            <a:spLocks/>
          </p:cNvSpPr>
          <p:nvPr/>
        </p:nvSpPr>
        <p:spPr bwMode="auto">
          <a:xfrm>
            <a:off x="494616" y="152400"/>
            <a:ext cx="838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Times New Roman" charset="0"/>
                <a:ea typeface="ＭＳ Ｐゴシック" charset="0"/>
              </a:defRPr>
            </a:lvl2pPr>
            <a:lvl3pPr algn="l" rtl="0" eaLnBrk="1" fontAlgn="base" hangingPunct="1">
              <a:spcBef>
                <a:spcPct val="0"/>
              </a:spcBef>
              <a:spcAft>
                <a:spcPct val="0"/>
              </a:spcAft>
              <a:defRPr sz="4000">
                <a:solidFill>
                  <a:schemeClr val="bg1"/>
                </a:solidFill>
                <a:latin typeface="Times New Roman" charset="0"/>
                <a:ea typeface="ＭＳ Ｐゴシック" charset="0"/>
              </a:defRPr>
            </a:lvl3pPr>
            <a:lvl4pPr algn="l" rtl="0" eaLnBrk="1" fontAlgn="base" hangingPunct="1">
              <a:spcBef>
                <a:spcPct val="0"/>
              </a:spcBef>
              <a:spcAft>
                <a:spcPct val="0"/>
              </a:spcAft>
              <a:defRPr sz="4000">
                <a:solidFill>
                  <a:schemeClr val="bg1"/>
                </a:solidFill>
                <a:latin typeface="Times New Roman" charset="0"/>
                <a:ea typeface="ＭＳ Ｐゴシック" charset="0"/>
              </a:defRPr>
            </a:lvl4pPr>
            <a:lvl5pPr algn="l" rtl="0" eaLnBrk="1" fontAlgn="base" hangingPunct="1">
              <a:spcBef>
                <a:spcPct val="0"/>
              </a:spcBef>
              <a:spcAft>
                <a:spcPct val="0"/>
              </a:spcAft>
              <a:defRPr sz="4000">
                <a:solidFill>
                  <a:schemeClr val="bg1"/>
                </a:solidFill>
                <a:latin typeface="Times New Roman" charset="0"/>
                <a:ea typeface="ＭＳ Ｐゴシック" charset="0"/>
              </a:defRPr>
            </a:lvl5pPr>
            <a:lvl6pPr marL="457200" algn="l" rtl="0" eaLnBrk="1" fontAlgn="base" hangingPunct="1">
              <a:spcBef>
                <a:spcPct val="0"/>
              </a:spcBef>
              <a:spcAft>
                <a:spcPct val="0"/>
              </a:spcAft>
              <a:defRPr sz="4000">
                <a:solidFill>
                  <a:schemeClr val="bg1"/>
                </a:solidFill>
                <a:latin typeface="Times New Roman" charset="0"/>
                <a:ea typeface="ＭＳ Ｐゴシック" charset="0"/>
              </a:defRPr>
            </a:lvl6pPr>
            <a:lvl7pPr marL="914400" algn="l" rtl="0" eaLnBrk="1" fontAlgn="base" hangingPunct="1">
              <a:spcBef>
                <a:spcPct val="0"/>
              </a:spcBef>
              <a:spcAft>
                <a:spcPct val="0"/>
              </a:spcAft>
              <a:defRPr sz="4000">
                <a:solidFill>
                  <a:schemeClr val="bg1"/>
                </a:solidFill>
                <a:latin typeface="Times New Roman" charset="0"/>
                <a:ea typeface="ＭＳ Ｐゴシック" charset="0"/>
              </a:defRPr>
            </a:lvl7pPr>
            <a:lvl8pPr marL="1371600" algn="l" rtl="0" eaLnBrk="1" fontAlgn="base" hangingPunct="1">
              <a:spcBef>
                <a:spcPct val="0"/>
              </a:spcBef>
              <a:spcAft>
                <a:spcPct val="0"/>
              </a:spcAft>
              <a:defRPr sz="4000">
                <a:solidFill>
                  <a:schemeClr val="bg1"/>
                </a:solidFill>
                <a:latin typeface="Times New Roman" charset="0"/>
                <a:ea typeface="ＭＳ Ｐゴシック" charset="0"/>
              </a:defRPr>
            </a:lvl8pPr>
            <a:lvl9pPr marL="1828800" algn="l" rtl="0" eaLnBrk="1" fontAlgn="base" hangingPunct="1">
              <a:spcBef>
                <a:spcPct val="0"/>
              </a:spcBef>
              <a:spcAft>
                <a:spcPct val="0"/>
              </a:spcAft>
              <a:defRPr sz="4000">
                <a:solidFill>
                  <a:schemeClr val="bg1"/>
                </a:solidFill>
                <a:latin typeface="Times New Roman" charset="0"/>
                <a:ea typeface="ＭＳ Ｐゴシック" charset="0"/>
              </a:defRPr>
            </a:lvl9pPr>
          </a:lstStyle>
          <a:p>
            <a:r>
              <a:rPr lang="en-US" sz="3900" smtClean="0"/>
              <a:t>Cons of Commitment: Prediction</a:t>
            </a:r>
            <a:endParaRPr lang="en-US" sz="3900" dirty="0"/>
          </a:p>
        </p:txBody>
      </p:sp>
    </p:spTree>
    <p:extLst>
      <p:ext uri="{BB962C8B-B14F-4D97-AF65-F5344CB8AC3E}">
        <p14:creationId xmlns:p14="http://schemas.microsoft.com/office/powerpoint/2010/main" val="244915075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p:txBody>
          <a:bodyPr anchor="ctr"/>
          <a:lstStyle/>
          <a:p>
            <a:r>
              <a:rPr lang="en-US" dirty="0"/>
              <a:t>Catch 22 – without participating in </a:t>
            </a:r>
            <a:r>
              <a:rPr lang="en-US" dirty="0" smtClean="0"/>
              <a:t>treatment offenders </a:t>
            </a:r>
            <a:r>
              <a:rPr lang="en-US" dirty="0"/>
              <a:t>cannot demonstrate they have learned from past transgressions so that they can be judged fit for release.  </a:t>
            </a:r>
            <a:endParaRPr lang="en-US" dirty="0" smtClean="0"/>
          </a:p>
          <a:p>
            <a:r>
              <a:rPr lang="en-US" b="1" dirty="0">
                <a:solidFill>
                  <a:srgbClr val="72BFC5"/>
                </a:solidFill>
                <a:effectLst>
                  <a:outerShdw dist="12700" dir="2700000" algn="tl" rotWithShape="0">
                    <a:schemeClr val="bg1"/>
                  </a:outerShdw>
                </a:effectLst>
              </a:rPr>
              <a:t>BUT</a:t>
            </a:r>
            <a:r>
              <a:rPr lang="en-US" dirty="0">
                <a:solidFill>
                  <a:srgbClr val="72BFC5"/>
                </a:solidFill>
                <a:effectLst>
                  <a:outerShdw dist="12700" dir="2700000" algn="tl" rotWithShape="0">
                    <a:schemeClr val="bg1"/>
                  </a:outerShdw>
                </a:effectLst>
              </a:rPr>
              <a:t>,</a:t>
            </a:r>
            <a:r>
              <a:rPr lang="en-US" dirty="0"/>
              <a:t> p</a:t>
            </a:r>
            <a:r>
              <a:rPr lang="en-US" dirty="0" smtClean="0"/>
              <a:t>articipating in treatment they </a:t>
            </a:r>
            <a:r>
              <a:rPr lang="en-US" dirty="0"/>
              <a:t>incriminate themselves. </a:t>
            </a:r>
            <a:endParaRPr lang="en-US" dirty="0" smtClean="0"/>
          </a:p>
          <a:p>
            <a:r>
              <a:rPr lang="en-US" dirty="0" smtClean="0"/>
              <a:t>Moreover, it is hard </a:t>
            </a:r>
            <a:r>
              <a:rPr lang="en-US" dirty="0"/>
              <a:t>to judge improvement during </a:t>
            </a:r>
            <a:r>
              <a:rPr lang="en-US" dirty="0" smtClean="0"/>
              <a:t>incarceration.</a:t>
            </a:r>
            <a:endParaRPr lang="en-US" dirty="0"/>
          </a:p>
        </p:txBody>
      </p:sp>
      <p:sp>
        <p:nvSpPr>
          <p:cNvPr id="4" name="Title 1"/>
          <p:cNvSpPr txBox="1">
            <a:spLocks/>
          </p:cNvSpPr>
          <p:nvPr/>
        </p:nvSpPr>
        <p:spPr bwMode="auto">
          <a:xfrm>
            <a:off x="494616" y="152400"/>
            <a:ext cx="838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Times New Roman" charset="0"/>
                <a:ea typeface="ＭＳ Ｐゴシック" charset="0"/>
              </a:defRPr>
            </a:lvl2pPr>
            <a:lvl3pPr algn="l" rtl="0" eaLnBrk="1" fontAlgn="base" hangingPunct="1">
              <a:spcBef>
                <a:spcPct val="0"/>
              </a:spcBef>
              <a:spcAft>
                <a:spcPct val="0"/>
              </a:spcAft>
              <a:defRPr sz="4000">
                <a:solidFill>
                  <a:schemeClr val="bg1"/>
                </a:solidFill>
                <a:latin typeface="Times New Roman" charset="0"/>
                <a:ea typeface="ＭＳ Ｐゴシック" charset="0"/>
              </a:defRPr>
            </a:lvl3pPr>
            <a:lvl4pPr algn="l" rtl="0" eaLnBrk="1" fontAlgn="base" hangingPunct="1">
              <a:spcBef>
                <a:spcPct val="0"/>
              </a:spcBef>
              <a:spcAft>
                <a:spcPct val="0"/>
              </a:spcAft>
              <a:defRPr sz="4000">
                <a:solidFill>
                  <a:schemeClr val="bg1"/>
                </a:solidFill>
                <a:latin typeface="Times New Roman" charset="0"/>
                <a:ea typeface="ＭＳ Ｐゴシック" charset="0"/>
              </a:defRPr>
            </a:lvl4pPr>
            <a:lvl5pPr algn="l" rtl="0" eaLnBrk="1" fontAlgn="base" hangingPunct="1">
              <a:spcBef>
                <a:spcPct val="0"/>
              </a:spcBef>
              <a:spcAft>
                <a:spcPct val="0"/>
              </a:spcAft>
              <a:defRPr sz="4000">
                <a:solidFill>
                  <a:schemeClr val="bg1"/>
                </a:solidFill>
                <a:latin typeface="Times New Roman" charset="0"/>
                <a:ea typeface="ＭＳ Ｐゴシック" charset="0"/>
              </a:defRPr>
            </a:lvl5pPr>
            <a:lvl6pPr marL="457200" algn="l" rtl="0" eaLnBrk="1" fontAlgn="base" hangingPunct="1">
              <a:spcBef>
                <a:spcPct val="0"/>
              </a:spcBef>
              <a:spcAft>
                <a:spcPct val="0"/>
              </a:spcAft>
              <a:defRPr sz="4000">
                <a:solidFill>
                  <a:schemeClr val="bg1"/>
                </a:solidFill>
                <a:latin typeface="Times New Roman" charset="0"/>
                <a:ea typeface="ＭＳ Ｐゴシック" charset="0"/>
              </a:defRPr>
            </a:lvl6pPr>
            <a:lvl7pPr marL="914400" algn="l" rtl="0" eaLnBrk="1" fontAlgn="base" hangingPunct="1">
              <a:spcBef>
                <a:spcPct val="0"/>
              </a:spcBef>
              <a:spcAft>
                <a:spcPct val="0"/>
              </a:spcAft>
              <a:defRPr sz="4000">
                <a:solidFill>
                  <a:schemeClr val="bg1"/>
                </a:solidFill>
                <a:latin typeface="Times New Roman" charset="0"/>
                <a:ea typeface="ＭＳ Ｐゴシック" charset="0"/>
              </a:defRPr>
            </a:lvl7pPr>
            <a:lvl8pPr marL="1371600" algn="l" rtl="0" eaLnBrk="1" fontAlgn="base" hangingPunct="1">
              <a:spcBef>
                <a:spcPct val="0"/>
              </a:spcBef>
              <a:spcAft>
                <a:spcPct val="0"/>
              </a:spcAft>
              <a:defRPr sz="4000">
                <a:solidFill>
                  <a:schemeClr val="bg1"/>
                </a:solidFill>
                <a:latin typeface="Times New Roman" charset="0"/>
                <a:ea typeface="ＭＳ Ｐゴシック" charset="0"/>
              </a:defRPr>
            </a:lvl8pPr>
            <a:lvl9pPr marL="1828800" algn="l" rtl="0" eaLnBrk="1" fontAlgn="base" hangingPunct="1">
              <a:spcBef>
                <a:spcPct val="0"/>
              </a:spcBef>
              <a:spcAft>
                <a:spcPct val="0"/>
              </a:spcAft>
              <a:defRPr sz="4000">
                <a:solidFill>
                  <a:schemeClr val="bg1"/>
                </a:solidFill>
                <a:latin typeface="Times New Roman" charset="0"/>
                <a:ea typeface="ＭＳ Ｐゴシック" charset="0"/>
              </a:defRPr>
            </a:lvl9pPr>
          </a:lstStyle>
          <a:p>
            <a:r>
              <a:rPr lang="en-US" sz="3900" dirty="0" smtClean="0"/>
              <a:t>Cons of Commitment: Treatment</a:t>
            </a:r>
            <a:endParaRPr lang="en-US" sz="3900" dirty="0"/>
          </a:p>
        </p:txBody>
      </p:sp>
    </p:spTree>
    <p:extLst>
      <p:ext uri="{BB962C8B-B14F-4D97-AF65-F5344CB8AC3E}">
        <p14:creationId xmlns:p14="http://schemas.microsoft.com/office/powerpoint/2010/main" val="1891542725"/>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78264"/>
            <a:ext cx="7772400" cy="1162050"/>
          </a:xfrm>
        </p:spPr>
        <p:txBody>
          <a:bodyPr/>
          <a:lstStyle/>
          <a:p>
            <a:r>
              <a:rPr lang="en-US" dirty="0" smtClean="0"/>
              <a:t>Alternatives to Commitment</a:t>
            </a:r>
            <a:endParaRPr lang="en-US" dirty="0"/>
          </a:p>
        </p:txBody>
      </p:sp>
    </p:spTree>
    <p:extLst>
      <p:ext uri="{BB962C8B-B14F-4D97-AF65-F5344CB8AC3E}">
        <p14:creationId xmlns:p14="http://schemas.microsoft.com/office/powerpoint/2010/main" val="3602415378"/>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to Commitment</a:t>
            </a:r>
            <a:endParaRPr lang="en-US" dirty="0"/>
          </a:p>
        </p:txBody>
      </p:sp>
      <p:sp>
        <p:nvSpPr>
          <p:cNvPr id="3" name="Content Placeholder 2"/>
          <p:cNvSpPr>
            <a:spLocks noGrp="1"/>
          </p:cNvSpPr>
          <p:nvPr>
            <p:ph idx="1"/>
          </p:nvPr>
        </p:nvSpPr>
        <p:spPr>
          <a:xfrm>
            <a:off x="762000" y="1159338"/>
            <a:ext cx="7391400" cy="4751886"/>
          </a:xfrm>
        </p:spPr>
        <p:txBody>
          <a:bodyPr anchor="ctr"/>
          <a:lstStyle/>
          <a:p>
            <a:pPr>
              <a:buFont typeface="Arial"/>
              <a:buChar char="•"/>
            </a:pPr>
            <a:r>
              <a:rPr lang="en-US" sz="3200" dirty="0" smtClean="0"/>
              <a:t>SDP status increases criminal sentence, which includes treatment;</a:t>
            </a:r>
          </a:p>
          <a:p>
            <a:pPr>
              <a:buFont typeface="Arial"/>
              <a:buChar char="•"/>
            </a:pPr>
            <a:r>
              <a:rPr lang="en-US" sz="3200" dirty="0" smtClean="0"/>
              <a:t>Lifetime probation (e.g., Arizona);</a:t>
            </a:r>
          </a:p>
          <a:p>
            <a:pPr>
              <a:buFont typeface="Arial"/>
              <a:buChar char="•"/>
            </a:pPr>
            <a:r>
              <a:rPr lang="en-US" sz="3200" dirty="0" smtClean="0"/>
              <a:t>Outpatient commitment program (e.g.,Texas).</a:t>
            </a:r>
          </a:p>
        </p:txBody>
      </p:sp>
    </p:spTree>
    <p:extLst>
      <p:ext uri="{BB962C8B-B14F-4D97-AF65-F5344CB8AC3E}">
        <p14:creationId xmlns:p14="http://schemas.microsoft.com/office/powerpoint/2010/main" val="314994343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venth_power_prt_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60" y="-4659096"/>
            <a:ext cx="5329877" cy="9442398"/>
          </a:xfrm>
          <a:prstGeom prst="rect">
            <a:avLst/>
          </a:prstGeom>
          <a:solidFill>
            <a:srgbClr val="B6FFE9"/>
          </a:solidFill>
        </p:spPr>
      </p:pic>
      <p:pic>
        <p:nvPicPr>
          <p:cNvPr id="3" name="Picture 2" descr="seventh_power_prt_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236" y="-4258502"/>
            <a:ext cx="5411546" cy="9006356"/>
          </a:xfrm>
          <a:prstGeom prst="rect">
            <a:avLst/>
          </a:prstGeom>
        </p:spPr>
      </p:pic>
      <p:sp>
        <p:nvSpPr>
          <p:cNvPr id="4" name="Rectangle 2"/>
          <p:cNvSpPr txBox="1">
            <a:spLocks noChangeArrowheads="1"/>
          </p:cNvSpPr>
          <p:nvPr/>
        </p:nvSpPr>
        <p:spPr>
          <a:xfrm>
            <a:off x="1769167" y="868887"/>
            <a:ext cx="5562956" cy="558800"/>
          </a:xfrm>
          <a:prstGeom prst="rect">
            <a:avLst/>
          </a:prstGeom>
          <a:noFill/>
          <a:ln>
            <a:miter lim="800000"/>
            <a:headEnd/>
            <a:tailEnd/>
          </a:ln>
          <a:effectLst>
            <a:glow rad="101600">
              <a:schemeClr val="accent5">
                <a:lumMod val="60000"/>
                <a:lumOff val="40000"/>
                <a:alpha val="42000"/>
              </a:schemeClr>
            </a:glow>
          </a:effectLst>
          <a:extLst/>
        </p:spPr>
        <p:txBody>
          <a:bodyPr vert="horz" lIns="91440" tIns="45720" rIns="91440" bIns="45720" rtlCol="0" anchor="ctr">
            <a:normAutofit fontScale="90000"/>
          </a:bodyPr>
          <a:lstStyle>
            <a:lvl1pPr algn="ctr" defTabSz="457200" rtl="0" eaLnBrk="1" latinLnBrk="0" hangingPunct="1">
              <a:spcBef>
                <a:spcPct val="0"/>
              </a:spcBef>
              <a:buNone/>
              <a:defRPr sz="2400" kern="12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dirty="0" smtClean="0">
                <a:effectLst>
                  <a:outerShdw blurRad="38100" dist="38100" dir="2700000" algn="tl">
                    <a:srgbClr val="FFFFFF"/>
                  </a:outerShdw>
                </a:effectLst>
                <a:latin typeface="Calibri" charset="0"/>
              </a:rPr>
              <a:t>Sex Offender Civil Commitment Timeline</a:t>
            </a:r>
            <a:endParaRPr lang="en-US" sz="2800" b="1" dirty="0">
              <a:latin typeface="Calibri" charset="0"/>
            </a:endParaRPr>
          </a:p>
        </p:txBody>
      </p:sp>
      <p:pic>
        <p:nvPicPr>
          <p:cNvPr id="5" name="Picture 141" descr="open_for_business_md_c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1495" y="5508078"/>
            <a:ext cx="845463" cy="72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2" descr="closed_md_cl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1811" y="5507873"/>
            <a:ext cx="845941" cy="72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228464" y="4180394"/>
            <a:ext cx="9477868" cy="502333"/>
            <a:chOff x="-247562" y="3617062"/>
            <a:chExt cx="9391562" cy="502333"/>
          </a:xfrm>
        </p:grpSpPr>
        <p:sp>
          <p:nvSpPr>
            <p:cNvPr id="8" name="Line 94"/>
            <p:cNvSpPr>
              <a:spLocks noChangeShapeType="1"/>
            </p:cNvSpPr>
            <p:nvPr/>
          </p:nvSpPr>
          <p:spPr bwMode="auto">
            <a:xfrm>
              <a:off x="13850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95"/>
            <p:cNvSpPr>
              <a:spLocks noChangeShapeType="1"/>
            </p:cNvSpPr>
            <p:nvPr/>
          </p:nvSpPr>
          <p:spPr bwMode="auto">
            <a:xfrm>
              <a:off x="35244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Line 96"/>
            <p:cNvSpPr>
              <a:spLocks noChangeShapeType="1"/>
            </p:cNvSpPr>
            <p:nvPr/>
          </p:nvSpPr>
          <p:spPr bwMode="auto">
            <a:xfrm>
              <a:off x="56638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Line 97"/>
            <p:cNvSpPr>
              <a:spLocks noChangeShapeType="1"/>
            </p:cNvSpPr>
            <p:nvPr/>
          </p:nvSpPr>
          <p:spPr bwMode="auto">
            <a:xfrm>
              <a:off x="78160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 name="Line 98"/>
            <p:cNvSpPr>
              <a:spLocks noChangeShapeType="1"/>
            </p:cNvSpPr>
            <p:nvPr/>
          </p:nvSpPr>
          <p:spPr bwMode="auto">
            <a:xfrm>
              <a:off x="14259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3" name="Line 99"/>
            <p:cNvSpPr>
              <a:spLocks noChangeShapeType="1"/>
            </p:cNvSpPr>
            <p:nvPr/>
          </p:nvSpPr>
          <p:spPr bwMode="auto">
            <a:xfrm>
              <a:off x="16399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100"/>
            <p:cNvSpPr>
              <a:spLocks noChangeShapeType="1"/>
            </p:cNvSpPr>
            <p:nvPr/>
          </p:nvSpPr>
          <p:spPr bwMode="auto">
            <a:xfrm>
              <a:off x="121077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 name="Line 101"/>
            <p:cNvSpPr>
              <a:spLocks noChangeShapeType="1"/>
            </p:cNvSpPr>
            <p:nvPr/>
          </p:nvSpPr>
          <p:spPr bwMode="auto">
            <a:xfrm>
              <a:off x="99554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6" name="Line 102"/>
            <p:cNvSpPr>
              <a:spLocks noChangeShapeType="1"/>
            </p:cNvSpPr>
            <p:nvPr/>
          </p:nvSpPr>
          <p:spPr bwMode="auto">
            <a:xfrm>
              <a:off x="185387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7" name="Line 103"/>
            <p:cNvSpPr>
              <a:spLocks noChangeShapeType="1"/>
            </p:cNvSpPr>
            <p:nvPr/>
          </p:nvSpPr>
          <p:spPr bwMode="auto">
            <a:xfrm>
              <a:off x="33552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8" name="Line 104"/>
            <p:cNvSpPr>
              <a:spLocks noChangeShapeType="1"/>
            </p:cNvSpPr>
            <p:nvPr/>
          </p:nvSpPr>
          <p:spPr bwMode="auto">
            <a:xfrm>
              <a:off x="20690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9" name="Line 105"/>
            <p:cNvSpPr>
              <a:spLocks noChangeShapeType="1"/>
            </p:cNvSpPr>
            <p:nvPr/>
          </p:nvSpPr>
          <p:spPr bwMode="auto">
            <a:xfrm>
              <a:off x="22830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 name="Line 106"/>
            <p:cNvSpPr>
              <a:spLocks noChangeShapeType="1"/>
            </p:cNvSpPr>
            <p:nvPr/>
          </p:nvSpPr>
          <p:spPr bwMode="auto">
            <a:xfrm>
              <a:off x="249697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 name="Line 107"/>
            <p:cNvSpPr>
              <a:spLocks noChangeShapeType="1"/>
            </p:cNvSpPr>
            <p:nvPr/>
          </p:nvSpPr>
          <p:spPr bwMode="auto">
            <a:xfrm>
              <a:off x="271219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 name="Line 108"/>
            <p:cNvSpPr>
              <a:spLocks noChangeShapeType="1"/>
            </p:cNvSpPr>
            <p:nvPr/>
          </p:nvSpPr>
          <p:spPr bwMode="auto">
            <a:xfrm>
              <a:off x="29261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3" name="Line 109"/>
            <p:cNvSpPr>
              <a:spLocks noChangeShapeType="1"/>
            </p:cNvSpPr>
            <p:nvPr/>
          </p:nvSpPr>
          <p:spPr bwMode="auto">
            <a:xfrm>
              <a:off x="31413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4" name="Line 110"/>
            <p:cNvSpPr>
              <a:spLocks noChangeShapeType="1"/>
            </p:cNvSpPr>
            <p:nvPr/>
          </p:nvSpPr>
          <p:spPr bwMode="auto">
            <a:xfrm>
              <a:off x="356923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5" name="Line 111"/>
            <p:cNvSpPr>
              <a:spLocks noChangeShapeType="1"/>
            </p:cNvSpPr>
            <p:nvPr/>
          </p:nvSpPr>
          <p:spPr bwMode="auto">
            <a:xfrm>
              <a:off x="37844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6" name="Line 112"/>
            <p:cNvSpPr>
              <a:spLocks noChangeShapeType="1"/>
            </p:cNvSpPr>
            <p:nvPr/>
          </p:nvSpPr>
          <p:spPr bwMode="auto">
            <a:xfrm>
              <a:off x="39996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7" name="Line 113"/>
            <p:cNvSpPr>
              <a:spLocks noChangeShapeType="1"/>
            </p:cNvSpPr>
            <p:nvPr/>
          </p:nvSpPr>
          <p:spPr bwMode="auto">
            <a:xfrm>
              <a:off x="42136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8" name="Line 114"/>
            <p:cNvSpPr>
              <a:spLocks noChangeShapeType="1"/>
            </p:cNvSpPr>
            <p:nvPr/>
          </p:nvSpPr>
          <p:spPr bwMode="auto">
            <a:xfrm>
              <a:off x="44288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9" name="Line 115"/>
            <p:cNvSpPr>
              <a:spLocks noChangeShapeType="1"/>
            </p:cNvSpPr>
            <p:nvPr/>
          </p:nvSpPr>
          <p:spPr bwMode="auto">
            <a:xfrm>
              <a:off x="46427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0" name="Line 116"/>
            <p:cNvSpPr>
              <a:spLocks noChangeShapeType="1"/>
            </p:cNvSpPr>
            <p:nvPr/>
          </p:nvSpPr>
          <p:spPr bwMode="auto">
            <a:xfrm>
              <a:off x="485672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1" name="Line 117"/>
            <p:cNvSpPr>
              <a:spLocks noChangeShapeType="1"/>
            </p:cNvSpPr>
            <p:nvPr/>
          </p:nvSpPr>
          <p:spPr bwMode="auto">
            <a:xfrm>
              <a:off x="507194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2" name="Line 118"/>
            <p:cNvSpPr>
              <a:spLocks noChangeShapeType="1"/>
            </p:cNvSpPr>
            <p:nvPr/>
          </p:nvSpPr>
          <p:spPr bwMode="auto">
            <a:xfrm>
              <a:off x="5285884"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 name="Line 119"/>
            <p:cNvSpPr>
              <a:spLocks noChangeShapeType="1"/>
            </p:cNvSpPr>
            <p:nvPr/>
          </p:nvSpPr>
          <p:spPr bwMode="auto">
            <a:xfrm>
              <a:off x="550111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4" name="Line 120"/>
            <p:cNvSpPr>
              <a:spLocks noChangeShapeType="1"/>
            </p:cNvSpPr>
            <p:nvPr/>
          </p:nvSpPr>
          <p:spPr bwMode="auto">
            <a:xfrm flipV="1">
              <a:off x="0" y="3717925"/>
              <a:ext cx="9144000" cy="189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5" name="Text Box 121"/>
            <p:cNvSpPr txBox="1">
              <a:spLocks noChangeArrowheads="1"/>
            </p:cNvSpPr>
            <p:nvPr/>
          </p:nvSpPr>
          <p:spPr bwMode="auto">
            <a:xfrm>
              <a:off x="-24756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1930</a:t>
              </a:r>
              <a:endParaRPr lang="en-US" sz="1200" dirty="0">
                <a:latin typeface="Times New Roman" charset="0"/>
              </a:endParaRPr>
            </a:p>
          </p:txBody>
        </p:sp>
        <p:sp>
          <p:nvSpPr>
            <p:cNvPr id="36" name="Text Box 122"/>
            <p:cNvSpPr txBox="1">
              <a:spLocks noChangeArrowheads="1"/>
            </p:cNvSpPr>
            <p:nvPr/>
          </p:nvSpPr>
          <p:spPr bwMode="auto">
            <a:xfrm>
              <a:off x="821560"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1940</a:t>
              </a:r>
              <a:endParaRPr lang="en-US" sz="1200" dirty="0">
                <a:latin typeface="Times New Roman" charset="0"/>
              </a:endParaRPr>
            </a:p>
          </p:txBody>
        </p:sp>
        <p:sp>
          <p:nvSpPr>
            <p:cNvPr id="37" name="Text Box 123"/>
            <p:cNvSpPr txBox="1">
              <a:spLocks noChangeArrowheads="1"/>
            </p:cNvSpPr>
            <p:nvPr/>
          </p:nvSpPr>
          <p:spPr bwMode="auto">
            <a:xfrm>
              <a:off x="1892171"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1950</a:t>
              </a:r>
              <a:endParaRPr lang="en-US" sz="1200" dirty="0">
                <a:latin typeface="Times New Roman" charset="0"/>
              </a:endParaRPr>
            </a:p>
          </p:txBody>
        </p:sp>
        <p:sp>
          <p:nvSpPr>
            <p:cNvPr id="38" name="Text Box 124"/>
            <p:cNvSpPr txBox="1">
              <a:spLocks noChangeArrowheads="1"/>
            </p:cNvSpPr>
            <p:nvPr/>
          </p:nvSpPr>
          <p:spPr bwMode="auto">
            <a:xfrm>
              <a:off x="296995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1960</a:t>
              </a:r>
              <a:endParaRPr lang="en-US" sz="1200" dirty="0">
                <a:latin typeface="Times New Roman" charset="0"/>
              </a:endParaRPr>
            </a:p>
          </p:txBody>
        </p:sp>
        <p:sp>
          <p:nvSpPr>
            <p:cNvPr id="39" name="Text Box 125"/>
            <p:cNvSpPr txBox="1">
              <a:spLocks noChangeArrowheads="1"/>
            </p:cNvSpPr>
            <p:nvPr/>
          </p:nvSpPr>
          <p:spPr bwMode="auto">
            <a:xfrm>
              <a:off x="5119632"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1980</a:t>
              </a:r>
              <a:endParaRPr lang="en-US" sz="1200" dirty="0">
                <a:latin typeface="Times New Roman" charset="0"/>
              </a:endParaRPr>
            </a:p>
          </p:txBody>
        </p:sp>
        <p:sp>
          <p:nvSpPr>
            <p:cNvPr id="40" name="Text Box 126"/>
            <p:cNvSpPr txBox="1">
              <a:spLocks noChangeArrowheads="1"/>
            </p:cNvSpPr>
            <p:nvPr/>
          </p:nvSpPr>
          <p:spPr bwMode="auto">
            <a:xfrm>
              <a:off x="4042214" y="3842783"/>
              <a:ext cx="79002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1970</a:t>
              </a:r>
              <a:endParaRPr lang="en-US" sz="1200" dirty="0">
                <a:latin typeface="Times New Roman" charset="0"/>
              </a:endParaRPr>
            </a:p>
          </p:txBody>
        </p:sp>
        <p:sp>
          <p:nvSpPr>
            <p:cNvPr id="41" name="Line 128"/>
            <p:cNvSpPr>
              <a:spLocks noChangeShapeType="1"/>
            </p:cNvSpPr>
            <p:nvPr/>
          </p:nvSpPr>
          <p:spPr bwMode="auto">
            <a:xfrm>
              <a:off x="57034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2" name="Line 129"/>
            <p:cNvSpPr>
              <a:spLocks noChangeShapeType="1"/>
            </p:cNvSpPr>
            <p:nvPr/>
          </p:nvSpPr>
          <p:spPr bwMode="auto">
            <a:xfrm>
              <a:off x="59173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3" name="Line 130"/>
            <p:cNvSpPr>
              <a:spLocks noChangeShapeType="1"/>
            </p:cNvSpPr>
            <p:nvPr/>
          </p:nvSpPr>
          <p:spPr bwMode="auto">
            <a:xfrm>
              <a:off x="61313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4" name="Line 131"/>
            <p:cNvSpPr>
              <a:spLocks noChangeShapeType="1"/>
            </p:cNvSpPr>
            <p:nvPr/>
          </p:nvSpPr>
          <p:spPr bwMode="auto">
            <a:xfrm>
              <a:off x="6346548"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5" name="Line 132"/>
            <p:cNvSpPr>
              <a:spLocks noChangeShapeType="1"/>
            </p:cNvSpPr>
            <p:nvPr/>
          </p:nvSpPr>
          <p:spPr bwMode="auto">
            <a:xfrm>
              <a:off x="65604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 name="Line 133"/>
            <p:cNvSpPr>
              <a:spLocks noChangeShapeType="1"/>
            </p:cNvSpPr>
            <p:nvPr/>
          </p:nvSpPr>
          <p:spPr bwMode="auto">
            <a:xfrm>
              <a:off x="6775711"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7" name="Text Box 134"/>
            <p:cNvSpPr txBox="1">
              <a:spLocks noChangeArrowheads="1"/>
            </p:cNvSpPr>
            <p:nvPr/>
          </p:nvSpPr>
          <p:spPr bwMode="auto">
            <a:xfrm>
              <a:off x="6368094" y="3843577"/>
              <a:ext cx="39694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imes New Roman" charset="0"/>
                </a:rPr>
                <a:t>1990</a:t>
              </a:r>
            </a:p>
          </p:txBody>
        </p:sp>
        <p:sp>
          <p:nvSpPr>
            <p:cNvPr id="48" name="Line 129"/>
            <p:cNvSpPr>
              <a:spLocks noChangeShapeType="1"/>
            </p:cNvSpPr>
            <p:nvPr/>
          </p:nvSpPr>
          <p:spPr bwMode="auto">
            <a:xfrm>
              <a:off x="698766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9" name="Line 130"/>
            <p:cNvSpPr>
              <a:spLocks noChangeShapeType="1"/>
            </p:cNvSpPr>
            <p:nvPr/>
          </p:nvSpPr>
          <p:spPr bwMode="auto">
            <a:xfrm>
              <a:off x="720160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0" name="Line 131"/>
            <p:cNvSpPr>
              <a:spLocks noChangeShapeType="1"/>
            </p:cNvSpPr>
            <p:nvPr/>
          </p:nvSpPr>
          <p:spPr bwMode="auto">
            <a:xfrm>
              <a:off x="7416826"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 name="Line 132"/>
            <p:cNvSpPr>
              <a:spLocks noChangeShapeType="1"/>
            </p:cNvSpPr>
            <p:nvPr/>
          </p:nvSpPr>
          <p:spPr bwMode="auto">
            <a:xfrm>
              <a:off x="763076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2" name="Line 128"/>
            <p:cNvSpPr>
              <a:spLocks noChangeShapeType="1"/>
            </p:cNvSpPr>
            <p:nvPr/>
          </p:nvSpPr>
          <p:spPr bwMode="auto">
            <a:xfrm>
              <a:off x="78119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3" name="Line 129"/>
            <p:cNvSpPr>
              <a:spLocks noChangeShapeType="1"/>
            </p:cNvSpPr>
            <p:nvPr/>
          </p:nvSpPr>
          <p:spPr bwMode="auto">
            <a:xfrm>
              <a:off x="80259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4" name="Line 130"/>
            <p:cNvSpPr>
              <a:spLocks noChangeShapeType="1"/>
            </p:cNvSpPr>
            <p:nvPr/>
          </p:nvSpPr>
          <p:spPr bwMode="auto">
            <a:xfrm>
              <a:off x="8239859"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5" name="Line 131"/>
            <p:cNvSpPr>
              <a:spLocks noChangeShapeType="1"/>
            </p:cNvSpPr>
            <p:nvPr/>
          </p:nvSpPr>
          <p:spPr bwMode="auto">
            <a:xfrm>
              <a:off x="8455085"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6" name="Line 132"/>
            <p:cNvSpPr>
              <a:spLocks noChangeShapeType="1"/>
            </p:cNvSpPr>
            <p:nvPr/>
          </p:nvSpPr>
          <p:spPr bwMode="auto">
            <a:xfrm>
              <a:off x="8669022"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7" name="Text Box 134"/>
            <p:cNvSpPr txBox="1">
              <a:spLocks noChangeArrowheads="1"/>
            </p:cNvSpPr>
            <p:nvPr/>
          </p:nvSpPr>
          <p:spPr bwMode="auto">
            <a:xfrm>
              <a:off x="7390623"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2000</a:t>
              </a:r>
              <a:endParaRPr lang="en-US" sz="1200" dirty="0">
                <a:latin typeface="Times New Roman" charset="0"/>
              </a:endParaRPr>
            </a:p>
          </p:txBody>
        </p:sp>
        <p:sp>
          <p:nvSpPr>
            <p:cNvPr id="58" name="Text Box 134"/>
            <p:cNvSpPr txBox="1">
              <a:spLocks noChangeArrowheads="1"/>
            </p:cNvSpPr>
            <p:nvPr/>
          </p:nvSpPr>
          <p:spPr bwMode="auto">
            <a:xfrm>
              <a:off x="8418209" y="384239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latin typeface="Times New Roman" charset="0"/>
                </a:rPr>
                <a:t>2010</a:t>
              </a:r>
              <a:endParaRPr lang="en-US" sz="1200" dirty="0">
                <a:latin typeface="Times New Roman" charset="0"/>
              </a:endParaRPr>
            </a:p>
          </p:txBody>
        </p:sp>
        <p:sp>
          <p:nvSpPr>
            <p:cNvPr id="59" name="Line 130"/>
            <p:cNvSpPr>
              <a:spLocks noChangeShapeType="1"/>
            </p:cNvSpPr>
            <p:nvPr/>
          </p:nvSpPr>
          <p:spPr bwMode="auto">
            <a:xfrm>
              <a:off x="8669757"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0" name="Line 131"/>
            <p:cNvSpPr>
              <a:spLocks noChangeShapeType="1"/>
            </p:cNvSpPr>
            <p:nvPr/>
          </p:nvSpPr>
          <p:spPr bwMode="auto">
            <a:xfrm>
              <a:off x="8884983"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1" name="Line 132"/>
            <p:cNvSpPr>
              <a:spLocks noChangeShapeType="1"/>
            </p:cNvSpPr>
            <p:nvPr/>
          </p:nvSpPr>
          <p:spPr bwMode="auto">
            <a:xfrm>
              <a:off x="9098920" y="3617062"/>
              <a:ext cx="0"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62" name="Group 61"/>
          <p:cNvGrpSpPr/>
          <p:nvPr/>
        </p:nvGrpSpPr>
        <p:grpSpPr>
          <a:xfrm>
            <a:off x="309303" y="2529229"/>
            <a:ext cx="1529886" cy="1059189"/>
            <a:chOff x="309303" y="2529229"/>
            <a:chExt cx="1529886" cy="1059189"/>
          </a:xfrm>
        </p:grpSpPr>
        <p:sp>
          <p:nvSpPr>
            <p:cNvPr id="63" name="Line 137"/>
            <p:cNvSpPr>
              <a:spLocks noChangeShapeType="1"/>
            </p:cNvSpPr>
            <p:nvPr/>
          </p:nvSpPr>
          <p:spPr bwMode="auto">
            <a:xfrm rot="10800000" flipV="1">
              <a:off x="1074246" y="288889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 name="TextBox 63"/>
            <p:cNvSpPr txBox="1"/>
            <p:nvPr/>
          </p:nvSpPr>
          <p:spPr>
            <a:xfrm>
              <a:off x="309303" y="2529229"/>
              <a:ext cx="1529886" cy="338554"/>
            </a:xfrm>
            <a:prstGeom prst="rect">
              <a:avLst/>
            </a:prstGeom>
            <a:noFill/>
          </p:spPr>
          <p:txBody>
            <a:bodyPr wrap="none" rtlCol="0">
              <a:spAutoFit/>
            </a:bodyPr>
            <a:lstStyle/>
            <a:p>
              <a:r>
                <a:rPr lang="en-US" sz="1600" dirty="0" smtClean="0">
                  <a:solidFill>
                    <a:srgbClr val="008000"/>
                  </a:solidFill>
                </a:rPr>
                <a:t>CA, IL, MI, </a:t>
              </a:r>
              <a:r>
                <a:rPr lang="en-US" sz="1600" dirty="0">
                  <a:solidFill>
                    <a:srgbClr val="008000"/>
                  </a:solidFill>
                </a:rPr>
                <a:t>MN</a:t>
              </a:r>
            </a:p>
          </p:txBody>
        </p:sp>
      </p:grpSp>
      <p:grpSp>
        <p:nvGrpSpPr>
          <p:cNvPr id="65" name="Group 64"/>
          <p:cNvGrpSpPr/>
          <p:nvPr/>
        </p:nvGrpSpPr>
        <p:grpSpPr>
          <a:xfrm>
            <a:off x="2727167" y="2500585"/>
            <a:ext cx="1017326" cy="1069104"/>
            <a:chOff x="2026198" y="2519313"/>
            <a:chExt cx="1017326" cy="1069104"/>
          </a:xfrm>
        </p:grpSpPr>
        <p:sp>
          <p:nvSpPr>
            <p:cNvPr id="66" name="Line 137"/>
            <p:cNvSpPr>
              <a:spLocks noChangeShapeType="1"/>
            </p:cNvSpPr>
            <p:nvPr/>
          </p:nvSpPr>
          <p:spPr bwMode="auto">
            <a:xfrm rot="10800000" flipV="1">
              <a:off x="2534862" y="3114004"/>
              <a:ext cx="6428" cy="474413"/>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7" name="TextBox 66"/>
            <p:cNvSpPr txBox="1"/>
            <p:nvPr/>
          </p:nvSpPr>
          <p:spPr>
            <a:xfrm>
              <a:off x="2026198" y="2519313"/>
              <a:ext cx="1017326" cy="584776"/>
            </a:xfrm>
            <a:prstGeom prst="rect">
              <a:avLst/>
            </a:prstGeom>
            <a:noFill/>
          </p:spPr>
          <p:txBody>
            <a:bodyPr wrap="none" rtlCol="0">
              <a:spAutoFit/>
            </a:bodyPr>
            <a:lstStyle/>
            <a:p>
              <a:r>
                <a:rPr lang="en-US" sz="1600" dirty="0" smtClean="0">
                  <a:solidFill>
                    <a:srgbClr val="008000"/>
                  </a:solidFill>
                </a:rPr>
                <a:t>26 states</a:t>
              </a:r>
            </a:p>
            <a:p>
              <a:r>
                <a:rPr lang="en-US" sz="1600" dirty="0" smtClean="0">
                  <a:solidFill>
                    <a:srgbClr val="008000"/>
                  </a:solidFill>
                </a:rPr>
                <a:t>+ DC</a:t>
              </a:r>
              <a:endParaRPr lang="en-US" sz="1600" dirty="0">
                <a:solidFill>
                  <a:srgbClr val="008000"/>
                </a:solidFill>
              </a:endParaRPr>
            </a:p>
          </p:txBody>
        </p:sp>
      </p:grpSp>
      <p:grpSp>
        <p:nvGrpSpPr>
          <p:cNvPr id="68" name="Group 67"/>
          <p:cNvGrpSpPr/>
          <p:nvPr/>
        </p:nvGrpSpPr>
        <p:grpSpPr>
          <a:xfrm>
            <a:off x="3717657" y="2500217"/>
            <a:ext cx="789299" cy="1261777"/>
            <a:chOff x="3717657" y="2500217"/>
            <a:chExt cx="789299" cy="1261777"/>
          </a:xfrm>
        </p:grpSpPr>
        <p:sp>
          <p:nvSpPr>
            <p:cNvPr id="69" name="Line 41"/>
            <p:cNvSpPr>
              <a:spLocks noChangeShapeType="1"/>
            </p:cNvSpPr>
            <p:nvPr/>
          </p:nvSpPr>
          <p:spPr bwMode="auto">
            <a:xfrm rot="10800000" flipV="1">
              <a:off x="3815415" y="2857867"/>
              <a:ext cx="285319" cy="904127"/>
            </a:xfrm>
            <a:prstGeom prst="line">
              <a:avLst/>
            </a:prstGeom>
            <a:noFill/>
            <a:ln w="12700">
              <a:solidFill>
                <a:srgbClr val="ED051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70" name="TextBox 69"/>
            <p:cNvSpPr txBox="1"/>
            <p:nvPr/>
          </p:nvSpPr>
          <p:spPr>
            <a:xfrm>
              <a:off x="3717657" y="2500217"/>
              <a:ext cx="789299" cy="338554"/>
            </a:xfrm>
            <a:prstGeom prst="rect">
              <a:avLst/>
            </a:prstGeom>
            <a:noFill/>
          </p:spPr>
          <p:txBody>
            <a:bodyPr wrap="none" rtlCol="0">
              <a:spAutoFit/>
            </a:bodyPr>
            <a:lstStyle/>
            <a:p>
              <a:r>
                <a:rPr lang="en-US" sz="1600" dirty="0" smtClean="0">
                  <a:solidFill>
                    <a:srgbClr val="FF0000"/>
                  </a:solidFill>
                </a:rPr>
                <a:t>waned</a:t>
              </a:r>
              <a:endParaRPr lang="en-US" sz="1600" dirty="0">
                <a:solidFill>
                  <a:srgbClr val="FF0000"/>
                </a:solidFill>
              </a:endParaRPr>
            </a:p>
          </p:txBody>
        </p:sp>
      </p:grpSp>
      <p:grpSp>
        <p:nvGrpSpPr>
          <p:cNvPr id="71" name="Group 70"/>
          <p:cNvGrpSpPr/>
          <p:nvPr/>
        </p:nvGrpSpPr>
        <p:grpSpPr>
          <a:xfrm>
            <a:off x="3001883" y="4293832"/>
            <a:ext cx="481121" cy="1052515"/>
            <a:chOff x="3035301" y="4293832"/>
            <a:chExt cx="481121" cy="1052515"/>
          </a:xfrm>
        </p:grpSpPr>
        <p:sp>
          <p:nvSpPr>
            <p:cNvPr id="72" name="Line 137"/>
            <p:cNvSpPr>
              <a:spLocks noChangeShapeType="1"/>
            </p:cNvSpPr>
            <p:nvPr/>
          </p:nvSpPr>
          <p:spPr bwMode="auto">
            <a:xfrm flipV="1">
              <a:off x="3275862" y="429383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73" name="Rectangle 72"/>
            <p:cNvSpPr/>
            <p:nvPr/>
          </p:nvSpPr>
          <p:spPr>
            <a:xfrm>
              <a:off x="3035301" y="5007793"/>
              <a:ext cx="481121" cy="338554"/>
            </a:xfrm>
            <a:prstGeom prst="rect">
              <a:avLst/>
            </a:prstGeom>
          </p:spPr>
          <p:txBody>
            <a:bodyPr wrap="none">
              <a:spAutoFit/>
            </a:bodyPr>
            <a:lstStyle/>
            <a:p>
              <a:r>
                <a:rPr lang="en-US" sz="1600" dirty="0" smtClean="0">
                  <a:solidFill>
                    <a:srgbClr val="008000"/>
                  </a:solidFill>
                </a:rPr>
                <a:t>MA</a:t>
              </a:r>
              <a:endParaRPr lang="en-US" sz="1600" dirty="0">
                <a:solidFill>
                  <a:srgbClr val="008000"/>
                </a:solidFill>
              </a:endParaRPr>
            </a:p>
          </p:txBody>
        </p:sp>
      </p:grpSp>
      <p:grpSp>
        <p:nvGrpSpPr>
          <p:cNvPr id="74" name="Group 73"/>
          <p:cNvGrpSpPr/>
          <p:nvPr/>
        </p:nvGrpSpPr>
        <p:grpSpPr>
          <a:xfrm>
            <a:off x="6409178" y="4300213"/>
            <a:ext cx="481121" cy="1052515"/>
            <a:chOff x="3035301" y="4293832"/>
            <a:chExt cx="481121" cy="1052515"/>
          </a:xfrm>
        </p:grpSpPr>
        <p:sp>
          <p:nvSpPr>
            <p:cNvPr id="75" name="Line 137"/>
            <p:cNvSpPr>
              <a:spLocks noChangeShapeType="1"/>
            </p:cNvSpPr>
            <p:nvPr/>
          </p:nvSpPr>
          <p:spPr bwMode="auto">
            <a:xfrm flipV="1">
              <a:off x="3275862" y="4293832"/>
              <a:ext cx="0" cy="699526"/>
            </a:xfrm>
            <a:prstGeom prst="line">
              <a:avLst/>
            </a:prstGeom>
            <a:noFill/>
            <a:ln w="12700">
              <a:solidFill>
                <a:srgbClr val="FF0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76" name="Rectangle 75"/>
            <p:cNvSpPr/>
            <p:nvPr/>
          </p:nvSpPr>
          <p:spPr>
            <a:xfrm>
              <a:off x="3035301" y="5007793"/>
              <a:ext cx="481121" cy="338554"/>
            </a:xfrm>
            <a:prstGeom prst="rect">
              <a:avLst/>
            </a:prstGeom>
            <a:ln>
              <a:noFill/>
            </a:ln>
          </p:spPr>
          <p:txBody>
            <a:bodyPr wrap="none">
              <a:spAutoFit/>
            </a:bodyPr>
            <a:lstStyle/>
            <a:p>
              <a:r>
                <a:rPr lang="en-US" sz="1600" dirty="0" smtClean="0">
                  <a:solidFill>
                    <a:srgbClr val="FF0000"/>
                  </a:solidFill>
                </a:rPr>
                <a:t>MA</a:t>
              </a:r>
              <a:endParaRPr lang="en-US" sz="1600" dirty="0">
                <a:solidFill>
                  <a:srgbClr val="FF0000"/>
                </a:solidFill>
              </a:endParaRPr>
            </a:p>
          </p:txBody>
        </p:sp>
      </p:grpSp>
      <p:sp>
        <p:nvSpPr>
          <p:cNvPr id="77" name="Rounded Rectangular Callout 76"/>
          <p:cNvSpPr/>
          <p:nvPr/>
        </p:nvSpPr>
        <p:spPr>
          <a:xfrm>
            <a:off x="3621460" y="1499070"/>
            <a:ext cx="2468911" cy="792501"/>
          </a:xfrm>
          <a:prstGeom prst="wedgeRoundRectCallout">
            <a:avLst>
              <a:gd name="adj1" fmla="val -30875"/>
              <a:gd name="adj2" fmla="val 87500"/>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SO not mentally ill</a:t>
            </a:r>
          </a:p>
          <a:p>
            <a:pPr algn="ctr"/>
            <a:r>
              <a:rPr lang="en-US" sz="1200" dirty="0" smtClean="0">
                <a:solidFill>
                  <a:schemeClr val="tx1"/>
                </a:solidFill>
              </a:rPr>
              <a:t>Treatment ineffective</a:t>
            </a:r>
          </a:p>
          <a:p>
            <a:pPr algn="ctr"/>
            <a:r>
              <a:rPr lang="en-US" sz="1200" dirty="0" smtClean="0">
                <a:solidFill>
                  <a:schemeClr val="tx1"/>
                </a:solidFill>
              </a:rPr>
              <a:t>Costly to maintain</a:t>
            </a:r>
          </a:p>
          <a:p>
            <a:pPr algn="ctr"/>
            <a:r>
              <a:rPr lang="en-US" sz="1200" dirty="0" smtClean="0">
                <a:solidFill>
                  <a:schemeClr val="tx1"/>
                </a:solidFill>
              </a:rPr>
              <a:t>Shift to determinative sentencing</a:t>
            </a:r>
            <a:endParaRPr lang="en-US" sz="1200" dirty="0">
              <a:solidFill>
                <a:schemeClr val="tx1"/>
              </a:solidFill>
            </a:endParaRPr>
          </a:p>
        </p:txBody>
      </p:sp>
      <p:grpSp>
        <p:nvGrpSpPr>
          <p:cNvPr id="78" name="Group 77"/>
          <p:cNvGrpSpPr/>
          <p:nvPr/>
        </p:nvGrpSpPr>
        <p:grpSpPr>
          <a:xfrm>
            <a:off x="6376113" y="2500217"/>
            <a:ext cx="505267" cy="1059189"/>
            <a:chOff x="821610" y="2529229"/>
            <a:chExt cx="505267" cy="1059189"/>
          </a:xfrm>
        </p:grpSpPr>
        <p:sp>
          <p:nvSpPr>
            <p:cNvPr id="79" name="Line 137"/>
            <p:cNvSpPr>
              <a:spLocks noChangeShapeType="1"/>
            </p:cNvSpPr>
            <p:nvPr/>
          </p:nvSpPr>
          <p:spPr bwMode="auto">
            <a:xfrm rot="10800000" flipV="1">
              <a:off x="1074246" y="288889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80" name="TextBox 79"/>
            <p:cNvSpPr txBox="1"/>
            <p:nvPr/>
          </p:nvSpPr>
          <p:spPr>
            <a:xfrm>
              <a:off x="821610" y="2529229"/>
              <a:ext cx="505267" cy="338554"/>
            </a:xfrm>
            <a:prstGeom prst="rect">
              <a:avLst/>
            </a:prstGeom>
            <a:noFill/>
          </p:spPr>
          <p:txBody>
            <a:bodyPr wrap="none" rtlCol="0">
              <a:spAutoFit/>
            </a:bodyPr>
            <a:lstStyle/>
            <a:p>
              <a:r>
                <a:rPr lang="en-US" sz="1600" dirty="0" smtClean="0">
                  <a:solidFill>
                    <a:srgbClr val="008000"/>
                  </a:solidFill>
                </a:rPr>
                <a:t>WA</a:t>
              </a:r>
              <a:endParaRPr lang="en-US" sz="1600" dirty="0">
                <a:solidFill>
                  <a:srgbClr val="008000"/>
                </a:solidFill>
              </a:endParaRPr>
            </a:p>
          </p:txBody>
        </p:sp>
      </p:grpSp>
      <p:sp>
        <p:nvSpPr>
          <p:cNvPr id="81" name="Rounded Rectangular Callout 80"/>
          <p:cNvSpPr/>
          <p:nvPr/>
        </p:nvSpPr>
        <p:spPr>
          <a:xfrm>
            <a:off x="6333580" y="1699213"/>
            <a:ext cx="1711616" cy="649278"/>
          </a:xfrm>
          <a:prstGeom prst="wedgeRoundRectCallout">
            <a:avLst>
              <a:gd name="adj1" fmla="val -30875"/>
              <a:gd name="adj2" fmla="val 87500"/>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Reaction to high </a:t>
            </a:r>
            <a:r>
              <a:rPr lang="en-US" sz="1200" smtClean="0">
                <a:solidFill>
                  <a:schemeClr val="tx1"/>
                </a:solidFill>
              </a:rPr>
              <a:t>profile crimes </a:t>
            </a:r>
            <a:r>
              <a:rPr lang="en-US" sz="1200" dirty="0" smtClean="0">
                <a:solidFill>
                  <a:schemeClr val="tx1"/>
                </a:solidFill>
              </a:rPr>
              <a:t>and public outrage</a:t>
            </a:r>
            <a:endParaRPr lang="en-US" sz="1200" dirty="0">
              <a:solidFill>
                <a:schemeClr val="tx1"/>
              </a:solidFill>
            </a:endParaRPr>
          </a:p>
        </p:txBody>
      </p:sp>
      <p:pic>
        <p:nvPicPr>
          <p:cNvPr id="82" name="Picture 141" descr="open_for_business_md_c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686" y="5507710"/>
            <a:ext cx="845463" cy="72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roup 82"/>
          <p:cNvGrpSpPr/>
          <p:nvPr/>
        </p:nvGrpSpPr>
        <p:grpSpPr>
          <a:xfrm>
            <a:off x="7394074" y="4293464"/>
            <a:ext cx="481121" cy="1052515"/>
            <a:chOff x="3035301" y="4293832"/>
            <a:chExt cx="481121" cy="1052515"/>
          </a:xfrm>
        </p:grpSpPr>
        <p:sp>
          <p:nvSpPr>
            <p:cNvPr id="84" name="Line 137"/>
            <p:cNvSpPr>
              <a:spLocks noChangeShapeType="1"/>
            </p:cNvSpPr>
            <p:nvPr/>
          </p:nvSpPr>
          <p:spPr bwMode="auto">
            <a:xfrm flipV="1">
              <a:off x="3275862" y="4293832"/>
              <a:ext cx="0" cy="699526"/>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85" name="Rectangle 84"/>
            <p:cNvSpPr/>
            <p:nvPr/>
          </p:nvSpPr>
          <p:spPr>
            <a:xfrm>
              <a:off x="3035301" y="5007793"/>
              <a:ext cx="481121" cy="338554"/>
            </a:xfrm>
            <a:prstGeom prst="rect">
              <a:avLst/>
            </a:prstGeom>
          </p:spPr>
          <p:txBody>
            <a:bodyPr wrap="none">
              <a:spAutoFit/>
            </a:bodyPr>
            <a:lstStyle/>
            <a:p>
              <a:r>
                <a:rPr lang="en-US" sz="1600" dirty="0" smtClean="0">
                  <a:solidFill>
                    <a:srgbClr val="008000"/>
                  </a:solidFill>
                </a:rPr>
                <a:t>MA</a:t>
              </a:r>
              <a:endParaRPr lang="en-US" sz="1600" dirty="0">
                <a:solidFill>
                  <a:srgbClr val="008000"/>
                </a:solidFill>
              </a:endParaRPr>
            </a:p>
          </p:txBody>
        </p:sp>
      </p:grpSp>
      <p:sp>
        <p:nvSpPr>
          <p:cNvPr id="86" name="Rounded Rectangular Callout 85"/>
          <p:cNvSpPr/>
          <p:nvPr/>
        </p:nvSpPr>
        <p:spPr>
          <a:xfrm>
            <a:off x="663260" y="4783302"/>
            <a:ext cx="2031737" cy="903169"/>
          </a:xfrm>
          <a:prstGeom prst="wedgeRoundRectCallout">
            <a:avLst>
              <a:gd name="adj1" fmla="val 75121"/>
              <a:gd name="adj2" fmla="val -27206"/>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Reaction to case of released offender who sexually murdered 2 young boys</a:t>
            </a:r>
            <a:endParaRPr lang="en-US" sz="1200" dirty="0">
              <a:solidFill>
                <a:schemeClr val="tx1"/>
              </a:solidFill>
            </a:endParaRPr>
          </a:p>
        </p:txBody>
      </p:sp>
      <p:grpSp>
        <p:nvGrpSpPr>
          <p:cNvPr id="87" name="Group 86"/>
          <p:cNvGrpSpPr/>
          <p:nvPr/>
        </p:nvGrpSpPr>
        <p:grpSpPr>
          <a:xfrm>
            <a:off x="8215103" y="2529229"/>
            <a:ext cx="1017326" cy="1069104"/>
            <a:chOff x="2026198" y="2519313"/>
            <a:chExt cx="1017326" cy="1069104"/>
          </a:xfrm>
        </p:grpSpPr>
        <p:sp>
          <p:nvSpPr>
            <p:cNvPr id="88" name="Line 137"/>
            <p:cNvSpPr>
              <a:spLocks noChangeShapeType="1"/>
            </p:cNvSpPr>
            <p:nvPr/>
          </p:nvSpPr>
          <p:spPr bwMode="auto">
            <a:xfrm rot="10800000" flipV="1">
              <a:off x="2534862" y="3104088"/>
              <a:ext cx="0" cy="484329"/>
            </a:xfrm>
            <a:prstGeom prst="line">
              <a:avLst/>
            </a:prstGeom>
            <a:noFill/>
            <a:ln w="12700">
              <a:solidFill>
                <a:srgbClr val="008000"/>
              </a:solidFill>
              <a:round/>
              <a:headEnd type="oval" w="med" len="med"/>
              <a:tailEnd type="stealth"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89" name="TextBox 88"/>
            <p:cNvSpPr txBox="1"/>
            <p:nvPr/>
          </p:nvSpPr>
          <p:spPr>
            <a:xfrm>
              <a:off x="2026198" y="2519313"/>
              <a:ext cx="1017326" cy="584776"/>
            </a:xfrm>
            <a:prstGeom prst="rect">
              <a:avLst/>
            </a:prstGeom>
            <a:noFill/>
          </p:spPr>
          <p:txBody>
            <a:bodyPr wrap="none" rtlCol="0">
              <a:spAutoFit/>
            </a:bodyPr>
            <a:lstStyle/>
            <a:p>
              <a:r>
                <a:rPr lang="en-US" sz="1600" dirty="0" smtClean="0">
                  <a:solidFill>
                    <a:srgbClr val="008000"/>
                  </a:solidFill>
                </a:rPr>
                <a:t>20 states</a:t>
              </a:r>
            </a:p>
            <a:p>
              <a:r>
                <a:rPr lang="en-US" sz="1600" dirty="0" smtClean="0">
                  <a:solidFill>
                    <a:srgbClr val="008000"/>
                  </a:solidFill>
                </a:rPr>
                <a:t>+ DC</a:t>
              </a:r>
              <a:endParaRPr lang="en-US" sz="1600" dirty="0">
                <a:solidFill>
                  <a:srgbClr val="008000"/>
                </a:solidFill>
              </a:endParaRPr>
            </a:p>
          </p:txBody>
        </p:sp>
      </p:grpSp>
      <p:sp>
        <p:nvSpPr>
          <p:cNvPr id="90" name="Rounded Rectangular Callout 89"/>
          <p:cNvSpPr/>
          <p:nvPr/>
        </p:nvSpPr>
        <p:spPr>
          <a:xfrm>
            <a:off x="4073915" y="4785294"/>
            <a:ext cx="2031737" cy="903169"/>
          </a:xfrm>
          <a:prstGeom prst="wedgeRoundRectCallout">
            <a:avLst>
              <a:gd name="adj1" fmla="val 75121"/>
              <a:gd name="adj2" fmla="val -27206"/>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Gov. </a:t>
            </a:r>
            <a:r>
              <a:rPr lang="en-US" sz="1200" dirty="0" smtClean="0">
                <a:solidFill>
                  <a:schemeClr val="tx1"/>
                </a:solidFill>
              </a:rPr>
              <a:t>Dukakis Panel determines that SDP law does not enhance public safety. Law abolished. </a:t>
            </a:r>
            <a:endParaRPr lang="en-US" sz="1200" dirty="0">
              <a:solidFill>
                <a:schemeClr val="tx1"/>
              </a:solidFill>
            </a:endParaRPr>
          </a:p>
        </p:txBody>
      </p:sp>
      <p:sp>
        <p:nvSpPr>
          <p:cNvPr id="91" name="TextBox 90"/>
          <p:cNvSpPr txBox="1"/>
          <p:nvPr/>
        </p:nvSpPr>
        <p:spPr>
          <a:xfrm>
            <a:off x="1337011" y="2523496"/>
            <a:ext cx="503764" cy="338554"/>
          </a:xfrm>
          <a:prstGeom prst="rect">
            <a:avLst/>
          </a:prstGeom>
          <a:noFill/>
        </p:spPr>
        <p:txBody>
          <a:bodyPr wrap="none" rtlCol="0">
            <a:spAutoFit/>
          </a:bodyPr>
          <a:lstStyle/>
          <a:p>
            <a:r>
              <a:rPr lang="en-US" sz="1600" dirty="0" smtClean="0">
                <a:solidFill>
                  <a:srgbClr val="FF0000"/>
                </a:solidFill>
              </a:rPr>
              <a:t>MN</a:t>
            </a:r>
            <a:endParaRPr lang="en-US" sz="1600" dirty="0">
              <a:solidFill>
                <a:srgbClr val="FF0000"/>
              </a:solidFill>
            </a:endParaRPr>
          </a:p>
        </p:txBody>
      </p:sp>
      <p:sp>
        <p:nvSpPr>
          <p:cNvPr id="92" name="Rounded Rectangular Callout 91"/>
          <p:cNvSpPr/>
          <p:nvPr/>
        </p:nvSpPr>
        <p:spPr>
          <a:xfrm>
            <a:off x="4490920" y="2939140"/>
            <a:ext cx="1711616" cy="649278"/>
          </a:xfrm>
          <a:prstGeom prst="wedgeRoundRectCallout">
            <a:avLst>
              <a:gd name="adj1" fmla="val -6143"/>
              <a:gd name="adj2" fmla="val 125530"/>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Nothing works era in </a:t>
            </a:r>
          </a:p>
          <a:p>
            <a:pPr algn="ctr"/>
            <a:r>
              <a:rPr lang="en-US" sz="1200" dirty="0" smtClean="0">
                <a:solidFill>
                  <a:schemeClr val="tx1"/>
                </a:solidFill>
              </a:rPr>
              <a:t>Criminology</a:t>
            </a:r>
          </a:p>
          <a:p>
            <a:pPr algn="ctr"/>
            <a:r>
              <a:rPr lang="en-US" sz="1200" dirty="0" smtClean="0">
                <a:solidFill>
                  <a:schemeClr val="tx1"/>
                </a:solidFill>
              </a:rPr>
              <a:t>Martinson (1977)</a:t>
            </a:r>
            <a:endParaRPr lang="en-US" sz="1200" dirty="0">
              <a:solidFill>
                <a:schemeClr val="tx1"/>
              </a:solidFill>
            </a:endParaRPr>
          </a:p>
        </p:txBody>
      </p:sp>
    </p:spTree>
    <p:extLst>
      <p:ext uri="{BB962C8B-B14F-4D97-AF65-F5344CB8AC3E}">
        <p14:creationId xmlns:p14="http://schemas.microsoft.com/office/powerpoint/2010/main" val="408281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2000"/>
                                        <p:tgtEl>
                                          <p:spTgt spid="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10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dissolve">
                                      <p:cBhvr>
                                        <p:cTn id="28" dur="500"/>
                                        <p:tgtEl>
                                          <p:spTgt spid="9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up)">
                                      <p:cBhvr>
                                        <p:cTn id="33" dur="2000"/>
                                        <p:tgtEl>
                                          <p:spTgt spid="6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up)">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down)">
                                      <p:cBhvr>
                                        <p:cTn id="43" dur="1000"/>
                                        <p:tgtEl>
                                          <p:spTgt spid="7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wipe(down)">
                                      <p:cBhvr>
                                        <p:cTn id="48" dur="500"/>
                                        <p:tgtEl>
                                          <p:spTgt spid="9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down)">
                                      <p:cBhvr>
                                        <p:cTn id="53" dur="500"/>
                                        <p:tgtEl>
                                          <p:spTgt spid="71"/>
                                        </p:tgtEl>
                                      </p:cBhvr>
                                    </p:animEffect>
                                  </p:childTnLst>
                                </p:cTn>
                              </p:par>
                            </p:childTnLst>
                          </p:cTn>
                        </p:par>
                        <p:par>
                          <p:cTn id="54" fill="hold">
                            <p:stCondLst>
                              <p:cond delay="500"/>
                            </p:stCondLst>
                            <p:childTnLst>
                              <p:par>
                                <p:cTn id="55" presetID="17" presetClass="entr" presetSubtype="1"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ppt_x</p:attrName>
                                        </p:attrNameLst>
                                      </p:cBhvr>
                                      <p:tavLst>
                                        <p:tav tm="0">
                                          <p:val>
                                            <p:strVal val="#ppt_x"/>
                                          </p:val>
                                        </p:tav>
                                        <p:tav tm="100000">
                                          <p:val>
                                            <p:strVal val="#ppt_x"/>
                                          </p:val>
                                        </p:tav>
                                      </p:tavLst>
                                    </p:anim>
                                    <p:anim calcmode="lin" valueType="num">
                                      <p:cBhvr>
                                        <p:cTn id="58" dur="500" fill="hold"/>
                                        <p:tgtEl>
                                          <p:spTgt spid="5"/>
                                        </p:tgtEl>
                                        <p:attrNameLst>
                                          <p:attrName>ppt_y</p:attrName>
                                        </p:attrNameLst>
                                      </p:cBhvr>
                                      <p:tavLst>
                                        <p:tav tm="0">
                                          <p:val>
                                            <p:strVal val="#ppt_y-#ppt_h/2"/>
                                          </p:val>
                                        </p:tav>
                                        <p:tav tm="100000">
                                          <p:val>
                                            <p:strVal val="#ppt_y"/>
                                          </p:val>
                                        </p:tav>
                                      </p:tavLst>
                                    </p:anim>
                                    <p:anim calcmode="lin" valueType="num">
                                      <p:cBhvr>
                                        <p:cTn id="59" dur="500" fill="hold"/>
                                        <p:tgtEl>
                                          <p:spTgt spid="5"/>
                                        </p:tgtEl>
                                        <p:attrNameLst>
                                          <p:attrName>ppt_w</p:attrName>
                                        </p:attrNameLst>
                                      </p:cBhvr>
                                      <p:tavLst>
                                        <p:tav tm="0">
                                          <p:val>
                                            <p:strVal val="#ppt_w"/>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childTnLst>
                                </p:cTn>
                              </p:par>
                            </p:childTnLst>
                          </p:cTn>
                        </p:par>
                        <p:par>
                          <p:cTn id="61" fill="hold">
                            <p:stCondLst>
                              <p:cond delay="1000"/>
                            </p:stCondLst>
                            <p:childTnLst>
                              <p:par>
                                <p:cTn id="62" presetID="22" presetClass="entr" presetSubtype="2" fill="hold" grpId="0" nodeType="after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wipe(right)">
                                      <p:cBhvr>
                                        <p:cTn id="64" dur="1000"/>
                                        <p:tgtEl>
                                          <p:spTgt spid="8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wipe(down)">
                                      <p:cBhvr>
                                        <p:cTn id="69" dur="500"/>
                                        <p:tgtEl>
                                          <p:spTgt spid="74"/>
                                        </p:tgtEl>
                                      </p:cBhvr>
                                    </p:animEffect>
                                  </p:childTnLst>
                                </p:cTn>
                              </p:par>
                            </p:childTnLst>
                          </p:cTn>
                        </p:par>
                        <p:par>
                          <p:cTn id="70" fill="hold">
                            <p:stCondLst>
                              <p:cond delay="500"/>
                            </p:stCondLst>
                            <p:childTnLst>
                              <p:par>
                                <p:cTn id="71" presetID="17" presetClass="entr" presetSubtype="1"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ppt_x</p:attrName>
                                        </p:attrNameLst>
                                      </p:cBhvr>
                                      <p:tavLst>
                                        <p:tav tm="0">
                                          <p:val>
                                            <p:strVal val="#ppt_x"/>
                                          </p:val>
                                        </p:tav>
                                        <p:tav tm="100000">
                                          <p:val>
                                            <p:strVal val="#ppt_x"/>
                                          </p:val>
                                        </p:tav>
                                      </p:tavLst>
                                    </p:anim>
                                    <p:anim calcmode="lin" valueType="num">
                                      <p:cBhvr>
                                        <p:cTn id="74" dur="500" fill="hold"/>
                                        <p:tgtEl>
                                          <p:spTgt spid="6"/>
                                        </p:tgtEl>
                                        <p:attrNameLst>
                                          <p:attrName>ppt_y</p:attrName>
                                        </p:attrNameLst>
                                      </p:cBhvr>
                                      <p:tavLst>
                                        <p:tav tm="0">
                                          <p:val>
                                            <p:strVal val="#ppt_y-#ppt_h/2"/>
                                          </p:val>
                                        </p:tav>
                                        <p:tav tm="100000">
                                          <p:val>
                                            <p:strVal val="#ppt_y"/>
                                          </p:val>
                                        </p:tav>
                                      </p:tavLst>
                                    </p:anim>
                                    <p:anim calcmode="lin" valueType="num">
                                      <p:cBhvr>
                                        <p:cTn id="75" dur="500" fill="hold"/>
                                        <p:tgtEl>
                                          <p:spTgt spid="6"/>
                                        </p:tgtEl>
                                        <p:attrNameLst>
                                          <p:attrName>ppt_w</p:attrName>
                                        </p:attrNameLst>
                                      </p:cBhvr>
                                      <p:tavLst>
                                        <p:tav tm="0">
                                          <p:val>
                                            <p:strVal val="#ppt_w"/>
                                          </p:val>
                                        </p:tav>
                                        <p:tav tm="100000">
                                          <p:val>
                                            <p:strVal val="#ppt_w"/>
                                          </p:val>
                                        </p:tav>
                                      </p:tavLst>
                                    </p:anim>
                                    <p:anim calcmode="lin" valueType="num">
                                      <p:cBhvr>
                                        <p:cTn id="76" dur="500" fill="hold"/>
                                        <p:tgtEl>
                                          <p:spTgt spid="6"/>
                                        </p:tgtEl>
                                        <p:attrNameLst>
                                          <p:attrName>ppt_h</p:attrName>
                                        </p:attrNameLst>
                                      </p:cBhvr>
                                      <p:tavLst>
                                        <p:tav tm="0">
                                          <p:val>
                                            <p:fltVal val="0"/>
                                          </p:val>
                                        </p:tav>
                                        <p:tav tm="100000">
                                          <p:val>
                                            <p:strVal val="#ppt_h"/>
                                          </p:val>
                                        </p:tav>
                                      </p:tavLst>
                                    </p:anim>
                                  </p:childTnLst>
                                </p:cTn>
                              </p:par>
                            </p:childTnLst>
                          </p:cTn>
                        </p:par>
                        <p:par>
                          <p:cTn id="77" fill="hold">
                            <p:stCondLst>
                              <p:cond delay="1000"/>
                            </p:stCondLst>
                            <p:childTnLst>
                              <p:par>
                                <p:cTn id="78" presetID="22" presetClass="entr" presetSubtype="2"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wipe(right)">
                                      <p:cBhvr>
                                        <p:cTn id="80" dur="1000"/>
                                        <p:tgtEl>
                                          <p:spTgt spid="9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wipe(left)">
                                      <p:cBhvr>
                                        <p:cTn id="85" dur="3000"/>
                                        <p:tgtEl>
                                          <p:spTgt spid="3"/>
                                        </p:tgtEl>
                                      </p:cBhvr>
                                    </p:animEffect>
                                  </p:childTnLst>
                                </p:cTn>
                              </p:par>
                              <p:par>
                                <p:cTn id="86" presetID="22" presetClass="entr" presetSubtype="1" fill="hold" nodeType="with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1000"/>
                                        <p:tgtEl>
                                          <p:spTgt spid="7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down)">
                                      <p:cBhvr>
                                        <p:cTn id="91" dur="500"/>
                                        <p:tgtEl>
                                          <p:spTgt spid="8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wipe(up)">
                                      <p:cBhvr>
                                        <p:cTn id="96" dur="2000"/>
                                        <p:tgtEl>
                                          <p:spTgt spid="8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wipe(down)">
                                      <p:cBhvr>
                                        <p:cTn id="101" dur="500"/>
                                        <p:tgtEl>
                                          <p:spTgt spid="83"/>
                                        </p:tgtEl>
                                      </p:cBhvr>
                                    </p:animEffect>
                                  </p:childTnLst>
                                </p:cTn>
                              </p:par>
                            </p:childTnLst>
                          </p:cTn>
                        </p:par>
                        <p:par>
                          <p:cTn id="102" fill="hold">
                            <p:stCondLst>
                              <p:cond delay="500"/>
                            </p:stCondLst>
                            <p:childTnLst>
                              <p:par>
                                <p:cTn id="103" presetID="17" presetClass="entr" presetSubtype="1"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ppt_x</p:attrName>
                                        </p:attrNameLst>
                                      </p:cBhvr>
                                      <p:tavLst>
                                        <p:tav tm="0">
                                          <p:val>
                                            <p:strVal val="#ppt_x"/>
                                          </p:val>
                                        </p:tav>
                                        <p:tav tm="100000">
                                          <p:val>
                                            <p:strVal val="#ppt_x"/>
                                          </p:val>
                                        </p:tav>
                                      </p:tavLst>
                                    </p:anim>
                                    <p:anim calcmode="lin" valueType="num">
                                      <p:cBhvr>
                                        <p:cTn id="106" dur="500" fill="hold"/>
                                        <p:tgtEl>
                                          <p:spTgt spid="82"/>
                                        </p:tgtEl>
                                        <p:attrNameLst>
                                          <p:attrName>ppt_y</p:attrName>
                                        </p:attrNameLst>
                                      </p:cBhvr>
                                      <p:tavLst>
                                        <p:tav tm="0">
                                          <p:val>
                                            <p:strVal val="#ppt_y-#ppt_h/2"/>
                                          </p:val>
                                        </p:tav>
                                        <p:tav tm="100000">
                                          <p:val>
                                            <p:strVal val="#ppt_y"/>
                                          </p:val>
                                        </p:tav>
                                      </p:tavLst>
                                    </p:anim>
                                    <p:anim calcmode="lin" valueType="num">
                                      <p:cBhvr>
                                        <p:cTn id="107" dur="500" fill="hold"/>
                                        <p:tgtEl>
                                          <p:spTgt spid="82"/>
                                        </p:tgtEl>
                                        <p:attrNameLst>
                                          <p:attrName>ppt_w</p:attrName>
                                        </p:attrNameLst>
                                      </p:cBhvr>
                                      <p:tavLst>
                                        <p:tav tm="0">
                                          <p:val>
                                            <p:strVal val="#ppt_w"/>
                                          </p:val>
                                        </p:tav>
                                        <p:tav tm="100000">
                                          <p:val>
                                            <p:strVal val="#ppt_w"/>
                                          </p:val>
                                        </p:tav>
                                      </p:tavLst>
                                    </p:anim>
                                    <p:anim calcmode="lin" valueType="num">
                                      <p:cBhvr>
                                        <p:cTn id="108"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nodeType="clickEffect">
                                  <p:stCondLst>
                                    <p:cond delay="0"/>
                                  </p:stCondLst>
                                  <p:childTnLst>
                                    <p:animMotion origin="layout" path="M 1.29189E-6 3.81195E-6 L -0.05348 -0.26726 " pathEditMode="relative" rAng="0" ptsTypes="AA">
                                      <p:cBhvr>
                                        <p:cTn id="112" dur="2000" fill="hold"/>
                                        <p:tgtEl>
                                          <p:spTgt spid="87"/>
                                        </p:tgtEl>
                                        <p:attrNameLst>
                                          <p:attrName>ppt_x</p:attrName>
                                          <p:attrName>ppt_y</p:attrName>
                                        </p:attrNameLst>
                                      </p:cBhvr>
                                      <p:rCtr x="-2674" y="-13363"/>
                                    </p:animMotion>
                                  </p:childTnLst>
                                </p:cTn>
                              </p:par>
                            </p:childTnLst>
                          </p:cTn>
                        </p:par>
                        <p:par>
                          <p:cTn id="113" fill="hold">
                            <p:stCondLst>
                              <p:cond delay="2000"/>
                            </p:stCondLst>
                            <p:childTnLst>
                              <p:par>
                                <p:cTn id="114" presetID="6" presetClass="emph" presetSubtype="0" fill="hold" nodeType="afterEffect">
                                  <p:stCondLst>
                                    <p:cond delay="0"/>
                                  </p:stCondLst>
                                  <p:childTnLst>
                                    <p:animScale>
                                      <p:cBhvr>
                                        <p:cTn id="115" dur="2000" fill="hold"/>
                                        <p:tgtEl>
                                          <p:spTgt spid="8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7" grpId="0" animBg="1"/>
      <p:bldP spid="81" grpId="0" animBg="1"/>
      <p:bldP spid="86" grpId="0" animBg="1"/>
      <p:bldP spid="90" grpId="0" animBg="1"/>
      <p:bldP spid="91" grpId="0"/>
      <p:bldP spid="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Civil Commitment in USA</a:t>
            </a:r>
            <a:endParaRPr lang="en-US" dirty="0"/>
          </a:p>
        </p:txBody>
      </p:sp>
      <p:sp>
        <p:nvSpPr>
          <p:cNvPr id="5" name="Text Placeholder 4"/>
          <p:cNvSpPr>
            <a:spLocks noGrp="1"/>
          </p:cNvSpPr>
          <p:nvPr>
            <p:ph type="body" idx="1"/>
          </p:nvPr>
        </p:nvSpPr>
        <p:spPr/>
        <p:txBody>
          <a:bodyPr/>
          <a:lstStyle/>
          <a:p>
            <a:r>
              <a:rPr lang="en-US" dirty="0" smtClean="0"/>
              <a:t>Part II</a:t>
            </a:r>
            <a:endParaRPr lang="en-US" dirty="0"/>
          </a:p>
        </p:txBody>
      </p:sp>
    </p:spTree>
    <p:extLst>
      <p:ext uri="{BB962C8B-B14F-4D97-AF65-F5344CB8AC3E}">
        <p14:creationId xmlns:p14="http://schemas.microsoft.com/office/powerpoint/2010/main" val="797491964"/>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Pladsholder til tekst 1"/>
          <p:cNvSpPr txBox="1">
            <a:spLocks/>
          </p:cNvSpPr>
          <p:nvPr/>
        </p:nvSpPr>
        <p:spPr bwMode="auto">
          <a:xfrm>
            <a:off x="-1" y="257419"/>
            <a:ext cx="9078571" cy="610364"/>
          </a:xfrm>
          <a:prstGeom prst="rect">
            <a:avLst/>
          </a:prstGeom>
          <a:noFill/>
          <a:ln w="9525">
            <a:noFill/>
            <a:miter lim="800000"/>
            <a:headEnd/>
            <a:tailEnd/>
          </a:ln>
        </p:spPr>
        <p:txBody>
          <a:bodyPr anchor="b"/>
          <a:lstStyle/>
          <a:p>
            <a:pPr eaLnBrk="0" hangingPunct="0">
              <a:spcBef>
                <a:spcPct val="20000"/>
              </a:spcBef>
              <a:buFont typeface="Arial" charset="0"/>
              <a:buNone/>
            </a:pPr>
            <a:r>
              <a:rPr lang="da-DK" sz="3600" dirty="0" err="1" smtClean="0">
                <a:solidFill>
                  <a:srgbClr val="FFFFFF"/>
                </a:solidFill>
                <a:latin typeface="Calibri" pitchFamily="34" charset="0"/>
              </a:rPr>
              <a:t>Twenty</a:t>
            </a:r>
            <a:r>
              <a:rPr lang="da-DK" sz="3600" dirty="0" smtClean="0">
                <a:solidFill>
                  <a:srgbClr val="FFFFFF"/>
                </a:solidFill>
                <a:latin typeface="Calibri" pitchFamily="34" charset="0"/>
              </a:rPr>
              <a:t> States +  DC with </a:t>
            </a:r>
            <a:r>
              <a:rPr lang="da-DK" sz="3600" dirty="0" err="1" smtClean="0">
                <a:solidFill>
                  <a:srgbClr val="FFFFFF"/>
                </a:solidFill>
                <a:latin typeface="Calibri" pitchFamily="34" charset="0"/>
              </a:rPr>
              <a:t>Commitment</a:t>
            </a:r>
            <a:endParaRPr lang="da-DK" sz="3600" dirty="0">
              <a:solidFill>
                <a:srgbClr val="FFFFFF"/>
              </a:solidFill>
              <a:latin typeface="Calibri" pitchFamily="34" charset="0"/>
            </a:endParaRPr>
          </a:p>
        </p:txBody>
      </p:sp>
      <p:grpSp>
        <p:nvGrpSpPr>
          <p:cNvPr id="8" name="Group 7"/>
          <p:cNvGrpSpPr/>
          <p:nvPr/>
        </p:nvGrpSpPr>
        <p:grpSpPr>
          <a:xfrm>
            <a:off x="1140301" y="1156022"/>
            <a:ext cx="6945503" cy="4633098"/>
            <a:chOff x="1140301" y="1156022"/>
            <a:chExt cx="6945503" cy="4633098"/>
          </a:xfrm>
        </p:grpSpPr>
        <p:grpSp>
          <p:nvGrpSpPr>
            <p:cNvPr id="7" name="Group 6"/>
            <p:cNvGrpSpPr/>
            <p:nvPr/>
          </p:nvGrpSpPr>
          <p:grpSpPr>
            <a:xfrm>
              <a:off x="1140301" y="1156022"/>
              <a:ext cx="6945503" cy="4633098"/>
              <a:chOff x="1140301" y="1156022"/>
              <a:chExt cx="6945503" cy="4633098"/>
            </a:xfrm>
          </p:grpSpPr>
          <p:grpSp>
            <p:nvGrpSpPr>
              <p:cNvPr id="2" name="Gruppe 251"/>
              <p:cNvGrpSpPr/>
              <p:nvPr/>
            </p:nvGrpSpPr>
            <p:grpSpPr>
              <a:xfrm>
                <a:off x="1140301" y="1156022"/>
                <a:ext cx="6945503" cy="4633098"/>
                <a:chOff x="1449633" y="627625"/>
                <a:chExt cx="7103818" cy="4930930"/>
              </a:xfrm>
              <a:gradFill flip="none" rotWithShape="1">
                <a:gsLst>
                  <a:gs pos="0">
                    <a:schemeClr val="accent1">
                      <a:lumMod val="50000"/>
                    </a:schemeClr>
                  </a:gs>
                  <a:gs pos="100000">
                    <a:schemeClr val="tx1">
                      <a:lumMod val="95000"/>
                    </a:schemeClr>
                  </a:gs>
                </a:gsLst>
                <a:lin ang="13500000" scaled="1"/>
                <a:tileRect/>
              </a:gradFill>
            </p:grpSpPr>
            <p:sp>
              <p:nvSpPr>
                <p:cNvPr id="48" name="Freeform 6"/>
                <p:cNvSpPr>
                  <a:spLocks/>
                </p:cNvSpPr>
                <p:nvPr/>
              </p:nvSpPr>
              <p:spPr bwMode="auto">
                <a:xfrm>
                  <a:off x="6058305" y="2788156"/>
                  <a:ext cx="1017833" cy="564136"/>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9" name="Freeform 7"/>
                <p:cNvSpPr>
                  <a:spLocks/>
                </p:cNvSpPr>
                <p:nvPr/>
              </p:nvSpPr>
              <p:spPr bwMode="auto">
                <a:xfrm>
                  <a:off x="5200601" y="2732497"/>
                  <a:ext cx="877545" cy="761136"/>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grpSp>
              <p:nvGrpSpPr>
                <p:cNvPr id="3" name="Gruppe 360"/>
                <p:cNvGrpSpPr/>
                <p:nvPr/>
              </p:nvGrpSpPr>
              <p:grpSpPr>
                <a:xfrm>
                  <a:off x="1449633" y="627625"/>
                  <a:ext cx="7103818" cy="4930930"/>
                  <a:chOff x="1449633" y="627625"/>
                  <a:chExt cx="7103818" cy="4930930"/>
                </a:xfrm>
                <a:grpFill/>
              </p:grpSpPr>
              <p:sp>
                <p:nvSpPr>
                  <p:cNvPr id="51" name="Freeform 6"/>
                  <p:cNvSpPr>
                    <a:spLocks/>
                  </p:cNvSpPr>
                  <p:nvPr/>
                </p:nvSpPr>
                <p:spPr bwMode="auto">
                  <a:xfrm>
                    <a:off x="5419725" y="1465887"/>
                    <a:ext cx="751182" cy="87283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2" name="Freeform 7"/>
                  <p:cNvSpPr>
                    <a:spLocks/>
                  </p:cNvSpPr>
                  <p:nvPr/>
                </p:nvSpPr>
                <p:spPr bwMode="auto">
                  <a:xfrm>
                    <a:off x="5714724" y="2283975"/>
                    <a:ext cx="571750" cy="1000562"/>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grpSp>
                <p:nvGrpSpPr>
                  <p:cNvPr id="4" name="Gruppe 313"/>
                  <p:cNvGrpSpPr/>
                  <p:nvPr/>
                </p:nvGrpSpPr>
                <p:grpSpPr>
                  <a:xfrm>
                    <a:off x="1449633" y="627625"/>
                    <a:ext cx="7103818" cy="4930930"/>
                    <a:chOff x="1449633" y="456175"/>
                    <a:chExt cx="7103818" cy="4930930"/>
                  </a:xfrm>
                  <a:grpFill/>
                </p:grpSpPr>
                <p:sp>
                  <p:nvSpPr>
                    <p:cNvPr id="54" name="Freeform 3053"/>
                    <p:cNvSpPr>
                      <a:spLocks/>
                    </p:cNvSpPr>
                    <p:nvPr/>
                  </p:nvSpPr>
                  <p:spPr bwMode="auto">
                    <a:xfrm>
                      <a:off x="7807144" y="1160689"/>
                      <a:ext cx="149261" cy="570179"/>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5" name="Freeform 3054"/>
                    <p:cNvSpPr>
                      <a:spLocks/>
                    </p:cNvSpPr>
                    <p:nvPr/>
                  </p:nvSpPr>
                  <p:spPr bwMode="auto">
                    <a:xfrm>
                      <a:off x="7147408" y="1109940"/>
                      <a:ext cx="895569" cy="81496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6" name="Freeform 3055"/>
                    <p:cNvSpPr>
                      <a:spLocks/>
                    </p:cNvSpPr>
                    <p:nvPr/>
                  </p:nvSpPr>
                  <p:spPr bwMode="auto">
                    <a:xfrm>
                      <a:off x="8183283" y="1315921"/>
                      <a:ext cx="59705" cy="41793"/>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7" name="Freeform 3056"/>
                    <p:cNvSpPr>
                      <a:spLocks/>
                    </p:cNvSpPr>
                    <p:nvPr/>
                  </p:nvSpPr>
                  <p:spPr bwMode="auto">
                    <a:xfrm>
                      <a:off x="7995213" y="456175"/>
                      <a:ext cx="558238" cy="895569"/>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0" name="Freeform 3057"/>
                    <p:cNvSpPr>
                      <a:spLocks/>
                    </p:cNvSpPr>
                    <p:nvPr/>
                  </p:nvSpPr>
                  <p:spPr bwMode="auto">
                    <a:xfrm>
                      <a:off x="7798188" y="1047250"/>
                      <a:ext cx="176129" cy="504504"/>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3" name="Freeform 3058"/>
                    <p:cNvSpPr>
                      <a:spLocks/>
                    </p:cNvSpPr>
                    <p:nvPr/>
                  </p:nvSpPr>
                  <p:spPr bwMode="auto">
                    <a:xfrm>
                      <a:off x="7953420" y="984561"/>
                      <a:ext cx="292552" cy="555253"/>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6" name="Freeform 3059"/>
                    <p:cNvSpPr>
                      <a:spLocks/>
                    </p:cNvSpPr>
                    <p:nvPr/>
                  </p:nvSpPr>
                  <p:spPr bwMode="auto">
                    <a:xfrm>
                      <a:off x="7947449" y="1575636"/>
                      <a:ext cx="247774" cy="271656"/>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9" name="Freeform 3060"/>
                    <p:cNvSpPr>
                      <a:spLocks/>
                    </p:cNvSpPr>
                    <p:nvPr/>
                  </p:nvSpPr>
                  <p:spPr bwMode="auto">
                    <a:xfrm>
                      <a:off x="7923568" y="1417419"/>
                      <a:ext cx="498533" cy="226877"/>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rgbClr val="035765"/>
                    </a:soli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grpSp>
                  <p:nvGrpSpPr>
                    <p:cNvPr id="5" name="Gruppe 312"/>
                    <p:cNvGrpSpPr/>
                    <p:nvPr/>
                  </p:nvGrpSpPr>
                  <p:grpSpPr>
                    <a:xfrm>
                      <a:off x="1449633" y="664433"/>
                      <a:ext cx="6841620" cy="4722672"/>
                      <a:chOff x="1449633" y="664433"/>
                      <a:chExt cx="6841620" cy="4722672"/>
                    </a:xfrm>
                    <a:grpFill/>
                  </p:grpSpPr>
                  <p:grpSp>
                    <p:nvGrpSpPr>
                      <p:cNvPr id="6" name="Group 3052"/>
                      <p:cNvGrpSpPr>
                        <a:grpSpLocks/>
                      </p:cNvGrpSpPr>
                      <p:nvPr/>
                    </p:nvGrpSpPr>
                    <p:grpSpPr bwMode="auto">
                      <a:xfrm>
                        <a:off x="1449633" y="664433"/>
                        <a:ext cx="6841620" cy="4644660"/>
                        <a:chOff x="698" y="593"/>
                        <a:chExt cx="4584" cy="3112"/>
                      </a:xfrm>
                      <a:grpFill/>
                    </p:grpSpPr>
                    <p:sp>
                      <p:nvSpPr>
                        <p:cNvPr id="85"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6"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87"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8"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89"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0" name="Freeform 2858"/>
                        <p:cNvSpPr>
                          <a:spLocks/>
                        </p:cNvSpPr>
                        <p:nvPr/>
                      </p:nvSpPr>
                      <p:spPr bwMode="auto">
                        <a:xfrm>
                          <a:off x="3342" y="2335"/>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1"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2"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3"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4"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5"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6"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7"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8"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9"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0"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1"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2"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3"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4"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5"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6"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7"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8"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9" name="Rectangle 2877"/>
                        <p:cNvSpPr>
                          <a:spLocks noChangeArrowheads="1"/>
                        </p:cNvSpPr>
                        <p:nvPr/>
                      </p:nvSpPr>
                      <p:spPr bwMode="auto">
                        <a:xfrm>
                          <a:off x="4022" y="3015"/>
                          <a:ext cx="2"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10"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1"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2"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3"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4"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5"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6"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7"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8"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9" name="Rectangle 2887"/>
                        <p:cNvSpPr>
                          <a:spLocks noChangeArrowheads="1"/>
                        </p:cNvSpPr>
                        <p:nvPr/>
                      </p:nvSpPr>
                      <p:spPr bwMode="auto">
                        <a:xfrm>
                          <a:off x="882" y="917"/>
                          <a:ext cx="6" cy="6"/>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20"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1" name="Rectangle 2889"/>
                        <p:cNvSpPr>
                          <a:spLocks noChangeArrowheads="1"/>
                        </p:cNvSpPr>
                        <p:nvPr/>
                      </p:nvSpPr>
                      <p:spPr bwMode="auto">
                        <a:xfrm>
                          <a:off x="766" y="1433"/>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22"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3"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4"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5"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6"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7"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8"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9"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0"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1" name="Rectangle 2899"/>
                        <p:cNvSpPr>
                          <a:spLocks noChangeArrowheads="1"/>
                        </p:cNvSpPr>
                        <p:nvPr/>
                      </p:nvSpPr>
                      <p:spPr bwMode="auto">
                        <a:xfrm>
                          <a:off x="1496" y="2219"/>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2"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3"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4"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5" name="Rectangle 2903"/>
                        <p:cNvSpPr>
                          <a:spLocks noChangeArrowheads="1"/>
                        </p:cNvSpPr>
                        <p:nvPr/>
                      </p:nvSpPr>
                      <p:spPr bwMode="auto">
                        <a:xfrm>
                          <a:off x="2628" y="1951"/>
                          <a:ext cx="1"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6" name="Rectangle 2904"/>
                        <p:cNvSpPr>
                          <a:spLocks noChangeArrowheads="1"/>
                        </p:cNvSpPr>
                        <p:nvPr/>
                      </p:nvSpPr>
                      <p:spPr bwMode="auto">
                        <a:xfrm>
                          <a:off x="2634" y="2307"/>
                          <a:ext cx="4"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7"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8"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9" name="Rectangle 2907"/>
                        <p:cNvSpPr>
                          <a:spLocks noChangeArrowheads="1"/>
                        </p:cNvSpPr>
                        <p:nvPr/>
                      </p:nvSpPr>
                      <p:spPr bwMode="auto">
                        <a:xfrm>
                          <a:off x="2472" y="1335"/>
                          <a:ext cx="2"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0"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1"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2" name="Rectangle 2910"/>
                        <p:cNvSpPr>
                          <a:spLocks noChangeArrowheads="1"/>
                        </p:cNvSpPr>
                        <p:nvPr/>
                      </p:nvSpPr>
                      <p:spPr bwMode="auto">
                        <a:xfrm>
                          <a:off x="2472" y="1583"/>
                          <a:ext cx="1"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3"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4"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5"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6" name="Rectangle 2914"/>
                        <p:cNvSpPr>
                          <a:spLocks noChangeArrowheads="1"/>
                        </p:cNvSpPr>
                        <p:nvPr/>
                      </p:nvSpPr>
                      <p:spPr bwMode="auto">
                        <a:xfrm>
                          <a:off x="3556" y="1865"/>
                          <a:ext cx="2"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7"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8"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9"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0"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1" name="Rectangle 2919"/>
                        <p:cNvSpPr>
                          <a:spLocks noChangeArrowheads="1"/>
                        </p:cNvSpPr>
                        <p:nvPr/>
                      </p:nvSpPr>
                      <p:spPr bwMode="auto">
                        <a:xfrm>
                          <a:off x="2472" y="1231"/>
                          <a:ext cx="2"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52"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3"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4"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5"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6"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7"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8"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9"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0"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1"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2" name="Rectangle 2930"/>
                        <p:cNvSpPr>
                          <a:spLocks noChangeArrowheads="1"/>
                        </p:cNvSpPr>
                        <p:nvPr/>
                      </p:nvSpPr>
                      <p:spPr bwMode="auto">
                        <a:xfrm>
                          <a:off x="3338" y="2339"/>
                          <a:ext cx="4"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63"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4"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5"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6" name="Rectangle 2934"/>
                        <p:cNvSpPr>
                          <a:spLocks noChangeArrowheads="1"/>
                        </p:cNvSpPr>
                        <p:nvPr/>
                      </p:nvSpPr>
                      <p:spPr bwMode="auto">
                        <a:xfrm>
                          <a:off x="3410" y="2759"/>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67"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8"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9" name="Rectangle 2937"/>
                        <p:cNvSpPr>
                          <a:spLocks noChangeArrowheads="1"/>
                        </p:cNvSpPr>
                        <p:nvPr/>
                      </p:nvSpPr>
                      <p:spPr bwMode="auto">
                        <a:xfrm>
                          <a:off x="3792" y="2375"/>
                          <a:ext cx="4"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70"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1"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2"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3"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4"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5"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6"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7"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8"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9"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0"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1"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2"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3"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4"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5"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6"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7"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8"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9" name="Rectangle 2957"/>
                        <p:cNvSpPr>
                          <a:spLocks noChangeArrowheads="1"/>
                        </p:cNvSpPr>
                        <p:nvPr/>
                      </p:nvSpPr>
                      <p:spPr bwMode="auto">
                        <a:xfrm>
                          <a:off x="4522" y="1677"/>
                          <a:ext cx="1"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0"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1"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2"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3" name="Rectangle 2961"/>
                        <p:cNvSpPr>
                          <a:spLocks noChangeArrowheads="1"/>
                        </p:cNvSpPr>
                        <p:nvPr/>
                      </p:nvSpPr>
                      <p:spPr bwMode="auto">
                        <a:xfrm>
                          <a:off x="5072" y="1723"/>
                          <a:ext cx="2"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4" name="Rectangle 2962"/>
                        <p:cNvSpPr>
                          <a:spLocks noChangeArrowheads="1"/>
                        </p:cNvSpPr>
                        <p:nvPr/>
                      </p:nvSpPr>
                      <p:spPr bwMode="auto">
                        <a:xfrm>
                          <a:off x="4944" y="1587"/>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5"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6"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7"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8"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9"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0"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1"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2" name="Rectangle 2970"/>
                        <p:cNvSpPr>
                          <a:spLocks noChangeArrowheads="1"/>
                        </p:cNvSpPr>
                        <p:nvPr/>
                      </p:nvSpPr>
                      <p:spPr bwMode="auto">
                        <a:xfrm>
                          <a:off x="5220" y="1347"/>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203"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4"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5"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6"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7"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8"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9"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0"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1"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2"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3"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4"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5"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6"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7"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8"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9"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0"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2"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3"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4"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5"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6"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7" name="Freeform 2998"/>
                        <p:cNvSpPr>
                          <a:spLocks/>
                        </p:cNvSpPr>
                        <p:nvPr/>
                      </p:nvSpPr>
                      <p:spPr bwMode="auto">
                        <a:xfrm>
                          <a:off x="3010"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00384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28"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9"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0"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1"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2"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3"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4"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5"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6"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7"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8"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9"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0"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1"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2"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3"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4"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5"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6" name="Freeform 3019"/>
                        <p:cNvSpPr>
                          <a:spLocks/>
                        </p:cNvSpPr>
                        <p:nvPr/>
                      </p:nvSpPr>
                      <p:spPr bwMode="auto">
                        <a:xfrm>
                          <a:off x="4431"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47"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8"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9"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0"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1"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2"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3" name="Freeform 3026"/>
                        <p:cNvSpPr>
                          <a:spLocks/>
                        </p:cNvSpPr>
                        <p:nvPr/>
                      </p:nvSpPr>
                      <p:spPr bwMode="auto">
                        <a:xfrm>
                          <a:off x="4049"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54"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5"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6"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7"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8"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9"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0"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1"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2"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3"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4"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5"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6"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7"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8"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9"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0"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1"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2"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3" name="Freeform 3046"/>
                        <p:cNvSpPr>
                          <a:spLocks/>
                        </p:cNvSpPr>
                        <p:nvPr/>
                      </p:nvSpPr>
                      <p:spPr bwMode="auto">
                        <a:xfrm>
                          <a:off x="4951"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005364"/>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74"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5"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6"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7"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8"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grpSp>
                  <p:sp>
                    <p:nvSpPr>
                      <p:cNvPr id="84" name="Line 3080"/>
                      <p:cNvSpPr>
                        <a:spLocks noChangeShapeType="1"/>
                      </p:cNvSpPr>
                      <p:nvPr/>
                    </p:nvSpPr>
                    <p:spPr bwMode="auto">
                      <a:xfrm>
                        <a:off x="4360909" y="5385612"/>
                        <a:ext cx="1493" cy="1493"/>
                      </a:xfrm>
                      <a:prstGeom prst="line">
                        <a:avLst/>
                      </a:pr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grpSp>
                <p:sp>
                  <p:nvSpPr>
                    <p:cNvPr id="75" name="Line 3117"/>
                    <p:cNvSpPr>
                      <a:spLocks noChangeShapeType="1"/>
                    </p:cNvSpPr>
                    <p:nvPr/>
                  </p:nvSpPr>
                  <p:spPr bwMode="auto">
                    <a:xfrm>
                      <a:off x="7947449" y="1089044"/>
                      <a:ext cx="1493" cy="1493"/>
                    </a:xfrm>
                    <a:prstGeom prst="line">
                      <a:avLst/>
                    </a:prstGeom>
                    <a:grpFill/>
                    <a:ln w="6350">
                      <a:solidFill>
                        <a:srgbClr val="BBE0E3"/>
                      </a:solidFill>
                      <a:round/>
                      <a:headEnd/>
                      <a:tailEnd/>
                    </a:ln>
                  </p:spPr>
                  <p:txBody>
                    <a:bodyPr/>
                    <a:lstStyle/>
                    <a:p>
                      <a:pPr>
                        <a:defRPr/>
                      </a:pPr>
                      <a:endParaRPr lang="da-DK">
                        <a:solidFill>
                          <a:schemeClr val="tx2"/>
                        </a:solidFill>
                        <a:ea typeface="ＭＳ Ｐゴシック" pitchFamily="-97" charset="-128"/>
                      </a:endParaRPr>
                    </a:p>
                  </p:txBody>
                </p:sp>
                <p:sp>
                  <p:nvSpPr>
                    <p:cNvPr id="78" name="Line 3118"/>
                    <p:cNvSpPr>
                      <a:spLocks noChangeShapeType="1"/>
                    </p:cNvSpPr>
                    <p:nvPr/>
                  </p:nvSpPr>
                  <p:spPr bwMode="auto">
                    <a:xfrm>
                      <a:off x="7947449" y="1089044"/>
                      <a:ext cx="1493" cy="1493"/>
                    </a:xfrm>
                    <a:prstGeom prst="line">
                      <a:avLst/>
                    </a:prstGeom>
                    <a:grpFill/>
                    <a:ln w="6350">
                      <a:solidFill>
                        <a:srgbClr val="BBE0E3"/>
                      </a:solidFill>
                      <a:round/>
                      <a:headEnd/>
                      <a:tailEnd/>
                    </a:ln>
                  </p:spPr>
                  <p:txBody>
                    <a:bodyPr/>
                    <a:lstStyle/>
                    <a:p>
                      <a:pPr>
                        <a:defRPr/>
                      </a:pPr>
                      <a:endParaRPr lang="da-DK">
                        <a:solidFill>
                          <a:schemeClr val="tx2"/>
                        </a:solidFill>
                        <a:ea typeface="ＭＳ Ｐゴシック" pitchFamily="-97" charset="-128"/>
                      </a:endParaRPr>
                    </a:p>
                  </p:txBody>
                </p:sp>
                <p:sp>
                  <p:nvSpPr>
                    <p:cNvPr id="81" name="Line 3119"/>
                    <p:cNvSpPr>
                      <a:spLocks noChangeShapeType="1"/>
                    </p:cNvSpPr>
                    <p:nvPr/>
                  </p:nvSpPr>
                  <p:spPr bwMode="auto">
                    <a:xfrm>
                      <a:off x="7875804" y="1954760"/>
                      <a:ext cx="1493" cy="1493"/>
                    </a:xfrm>
                    <a:prstGeom prst="line">
                      <a:avLst/>
                    </a:pr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2" name="Line 3120"/>
                    <p:cNvSpPr>
                      <a:spLocks noChangeShapeType="1"/>
                    </p:cNvSpPr>
                    <p:nvPr/>
                  </p:nvSpPr>
                  <p:spPr bwMode="auto">
                    <a:xfrm>
                      <a:off x="8240002" y="1742809"/>
                      <a:ext cx="1493" cy="1493"/>
                    </a:xfrm>
                    <a:prstGeom prst="line">
                      <a:avLst/>
                    </a:pr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grpSp>
            </p:grpSp>
          </p:grpSp>
          <p:sp>
            <p:nvSpPr>
              <p:cNvPr id="499" name="Freeform 2992"/>
              <p:cNvSpPr>
                <a:spLocks/>
              </p:cNvSpPr>
              <p:nvPr/>
            </p:nvSpPr>
            <p:spPr bwMode="auto">
              <a:xfrm>
                <a:off x="2375513" y="1542922"/>
                <a:ext cx="1347789" cy="896844"/>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grpSp>
        <p:sp>
          <p:nvSpPr>
            <p:cNvPr id="279" name="Freeform 2998"/>
            <p:cNvSpPr>
              <a:spLocks/>
            </p:cNvSpPr>
            <p:nvPr/>
          </p:nvSpPr>
          <p:spPr bwMode="auto">
            <a:xfrm>
              <a:off x="4521998" y="1690568"/>
              <a:ext cx="855114" cy="894700"/>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00384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4" name="Freeform 3046"/>
            <p:cNvSpPr>
              <a:spLocks/>
            </p:cNvSpPr>
            <p:nvPr/>
          </p:nvSpPr>
          <p:spPr bwMode="auto">
            <a:xfrm>
              <a:off x="7352964" y="2480272"/>
              <a:ext cx="201375" cy="375830"/>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005364"/>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5" name="Freeform 3019"/>
            <p:cNvSpPr>
              <a:spLocks/>
            </p:cNvSpPr>
            <p:nvPr/>
          </p:nvSpPr>
          <p:spPr bwMode="auto">
            <a:xfrm>
              <a:off x="6602741" y="3724698"/>
              <a:ext cx="639146" cy="530089"/>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6" name="Freeform 3026"/>
            <p:cNvSpPr>
              <a:spLocks/>
            </p:cNvSpPr>
            <p:nvPr/>
          </p:nvSpPr>
          <p:spPr bwMode="auto">
            <a:xfrm>
              <a:off x="6036731" y="4501435"/>
              <a:ext cx="1351255" cy="9339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grpSp>
    </p:spTree>
    <p:extLst>
      <p:ext uri="{BB962C8B-B14F-4D97-AF65-F5344CB8AC3E}">
        <p14:creationId xmlns:p14="http://schemas.microsoft.com/office/powerpoint/2010/main" val="112467670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xmlns:p14="http://schemas.microsoft.com/office/powerpoint/2010/main" advClick="0" advTm="1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
          <p:cNvSpPr>
            <a:spLocks/>
          </p:cNvSpPr>
          <p:nvPr/>
        </p:nvSpPr>
        <p:spPr bwMode="auto">
          <a:xfrm>
            <a:off x="5646265" y="3186055"/>
            <a:ext cx="995150" cy="53006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gradFill flip="none" rotWithShape="1">
            <a:gsLst>
              <a:gs pos="0">
                <a:schemeClr val="accent1">
                  <a:lumMod val="50000"/>
                </a:schemeClr>
              </a:gs>
              <a:gs pos="100000">
                <a:schemeClr val="tx1">
                  <a:lumMod val="95000"/>
                </a:schemeClr>
              </a:gs>
            </a:gsLst>
            <a:lin ang="13500000" scaled="1"/>
            <a:tileRect/>
          </a:grad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9" name="Freeform 7"/>
          <p:cNvSpPr>
            <a:spLocks/>
          </p:cNvSpPr>
          <p:nvPr/>
        </p:nvSpPr>
        <p:spPr bwMode="auto">
          <a:xfrm>
            <a:off x="4807675" y="3133758"/>
            <a:ext cx="857988" cy="715163"/>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1" name="Freeform 6"/>
          <p:cNvSpPr>
            <a:spLocks/>
          </p:cNvSpPr>
          <p:nvPr/>
        </p:nvSpPr>
        <p:spPr bwMode="auto">
          <a:xfrm>
            <a:off x="5021916" y="1943652"/>
            <a:ext cx="734441" cy="82011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2" name="Freeform 7"/>
          <p:cNvSpPr>
            <a:spLocks/>
          </p:cNvSpPr>
          <p:nvPr/>
        </p:nvSpPr>
        <p:spPr bwMode="auto">
          <a:xfrm>
            <a:off x="5310341" y="2712327"/>
            <a:ext cx="559008" cy="940127"/>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blipFill rotWithShape="1">
            <a:blip r:embed="rId2"/>
            <a:tile tx="0" ty="0" sx="100000" sy="100000" flip="none" algn="tl"/>
          </a:blipFill>
          <a:ln w="4">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499" name="Freeform 2992"/>
          <p:cNvSpPr>
            <a:spLocks/>
          </p:cNvSpPr>
          <p:nvPr/>
        </p:nvSpPr>
        <p:spPr bwMode="auto">
          <a:xfrm>
            <a:off x="2375513" y="1542922"/>
            <a:ext cx="1347789" cy="896844"/>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4" name="Freeform 3053"/>
          <p:cNvSpPr>
            <a:spLocks/>
          </p:cNvSpPr>
          <p:nvPr/>
        </p:nvSpPr>
        <p:spPr bwMode="auto">
          <a:xfrm>
            <a:off x="7356129" y="1817983"/>
            <a:ext cx="145935" cy="535740"/>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5" name="Freeform 3054"/>
          <p:cNvSpPr>
            <a:spLocks/>
          </p:cNvSpPr>
          <p:nvPr/>
        </p:nvSpPr>
        <p:spPr bwMode="auto">
          <a:xfrm>
            <a:off x="6711096" y="1770299"/>
            <a:ext cx="875610" cy="765743"/>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56" name="Freeform 3055"/>
          <p:cNvSpPr>
            <a:spLocks/>
          </p:cNvSpPr>
          <p:nvPr/>
        </p:nvSpPr>
        <p:spPr bwMode="auto">
          <a:xfrm>
            <a:off x="7723886" y="1963839"/>
            <a:ext cx="58374" cy="39269"/>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7" name="Freeform 3056"/>
          <p:cNvSpPr>
            <a:spLocks/>
          </p:cNvSpPr>
          <p:nvPr/>
        </p:nvSpPr>
        <p:spPr bwMode="auto">
          <a:xfrm>
            <a:off x="7540007" y="1156022"/>
            <a:ext cx="545797" cy="841476"/>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0" name="Freeform 3057"/>
          <p:cNvSpPr>
            <a:spLocks/>
          </p:cNvSpPr>
          <p:nvPr/>
        </p:nvSpPr>
        <p:spPr bwMode="auto">
          <a:xfrm>
            <a:off x="7347373" y="1711396"/>
            <a:ext cx="172204" cy="474032"/>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3" name="Freeform 3058"/>
          <p:cNvSpPr>
            <a:spLocks/>
          </p:cNvSpPr>
          <p:nvPr/>
        </p:nvSpPr>
        <p:spPr bwMode="auto">
          <a:xfrm>
            <a:off x="7499145" y="1652493"/>
            <a:ext cx="286032" cy="521715"/>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66" name="Freeform 3059"/>
          <p:cNvSpPr>
            <a:spLocks/>
          </p:cNvSpPr>
          <p:nvPr/>
        </p:nvSpPr>
        <p:spPr bwMode="auto">
          <a:xfrm>
            <a:off x="7493307" y="2207867"/>
            <a:ext cx="242252" cy="25524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9" name="Freeform 3060"/>
          <p:cNvSpPr>
            <a:spLocks/>
          </p:cNvSpPr>
          <p:nvPr/>
        </p:nvSpPr>
        <p:spPr bwMode="auto">
          <a:xfrm>
            <a:off x="7469959" y="2059206"/>
            <a:ext cx="487423" cy="213173"/>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grpSp>
        <p:nvGrpSpPr>
          <p:cNvPr id="5" name="Gruppe 312"/>
          <p:cNvGrpSpPr/>
          <p:nvPr/>
        </p:nvGrpSpPr>
        <p:grpSpPr>
          <a:xfrm>
            <a:off x="1140301" y="1351701"/>
            <a:ext cx="6689148" cy="4437419"/>
            <a:chOff x="1449633" y="664433"/>
            <a:chExt cx="6841620" cy="4722672"/>
          </a:xfrm>
          <a:gradFill flip="none" rotWithShape="1">
            <a:gsLst>
              <a:gs pos="0">
                <a:schemeClr val="accent1">
                  <a:lumMod val="50000"/>
                </a:schemeClr>
              </a:gs>
              <a:gs pos="100000">
                <a:schemeClr val="tx1">
                  <a:lumMod val="95000"/>
                </a:schemeClr>
              </a:gs>
            </a:gsLst>
            <a:lin ang="13500000" scaled="1"/>
            <a:tileRect/>
          </a:gradFill>
        </p:grpSpPr>
        <p:grpSp>
          <p:nvGrpSpPr>
            <p:cNvPr id="6" name="Group 3052"/>
            <p:cNvGrpSpPr>
              <a:grpSpLocks/>
            </p:cNvGrpSpPr>
            <p:nvPr/>
          </p:nvGrpSpPr>
          <p:grpSpPr bwMode="auto">
            <a:xfrm>
              <a:off x="1449633" y="664433"/>
              <a:ext cx="6841620" cy="4644660"/>
              <a:chOff x="698" y="593"/>
              <a:chExt cx="4584" cy="3112"/>
            </a:xfrm>
            <a:grpFill/>
          </p:grpSpPr>
          <p:sp>
            <p:nvSpPr>
              <p:cNvPr id="85"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6"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87"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8"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89"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90" name="Freeform 2858"/>
              <p:cNvSpPr>
                <a:spLocks/>
              </p:cNvSpPr>
              <p:nvPr/>
            </p:nvSpPr>
            <p:spPr bwMode="auto">
              <a:xfrm>
                <a:off x="3342" y="2335"/>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1"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2"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3"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4"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95"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96"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7"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8"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9"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0"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101"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2"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03"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4"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105"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6"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7"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8"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9" name="Rectangle 2877"/>
              <p:cNvSpPr>
                <a:spLocks noChangeArrowheads="1"/>
              </p:cNvSpPr>
              <p:nvPr/>
            </p:nvSpPr>
            <p:spPr bwMode="auto">
              <a:xfrm>
                <a:off x="4022" y="3015"/>
                <a:ext cx="2"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10"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1"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2"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3"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4"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5"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6"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7"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8"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9" name="Rectangle 2887"/>
              <p:cNvSpPr>
                <a:spLocks noChangeArrowheads="1"/>
              </p:cNvSpPr>
              <p:nvPr/>
            </p:nvSpPr>
            <p:spPr bwMode="auto">
              <a:xfrm>
                <a:off x="882" y="917"/>
                <a:ext cx="6" cy="6"/>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20"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1" name="Rectangle 2889"/>
              <p:cNvSpPr>
                <a:spLocks noChangeArrowheads="1"/>
              </p:cNvSpPr>
              <p:nvPr/>
            </p:nvSpPr>
            <p:spPr bwMode="auto">
              <a:xfrm>
                <a:off x="766" y="1433"/>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22"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3"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4"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5"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6"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7"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8"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9"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0"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1" name="Rectangle 2899"/>
              <p:cNvSpPr>
                <a:spLocks noChangeArrowheads="1"/>
              </p:cNvSpPr>
              <p:nvPr/>
            </p:nvSpPr>
            <p:spPr bwMode="auto">
              <a:xfrm>
                <a:off x="1496" y="2219"/>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2"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3"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4"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5" name="Rectangle 2903"/>
              <p:cNvSpPr>
                <a:spLocks noChangeArrowheads="1"/>
              </p:cNvSpPr>
              <p:nvPr/>
            </p:nvSpPr>
            <p:spPr bwMode="auto">
              <a:xfrm>
                <a:off x="2628" y="1951"/>
                <a:ext cx="1"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6" name="Rectangle 2904"/>
              <p:cNvSpPr>
                <a:spLocks noChangeArrowheads="1"/>
              </p:cNvSpPr>
              <p:nvPr/>
            </p:nvSpPr>
            <p:spPr bwMode="auto">
              <a:xfrm>
                <a:off x="2634" y="2307"/>
                <a:ext cx="4"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7"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8"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9" name="Rectangle 2907"/>
              <p:cNvSpPr>
                <a:spLocks noChangeArrowheads="1"/>
              </p:cNvSpPr>
              <p:nvPr/>
            </p:nvSpPr>
            <p:spPr bwMode="auto">
              <a:xfrm>
                <a:off x="2472" y="1335"/>
                <a:ext cx="2"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0"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1"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2" name="Rectangle 2910"/>
              <p:cNvSpPr>
                <a:spLocks noChangeArrowheads="1"/>
              </p:cNvSpPr>
              <p:nvPr/>
            </p:nvSpPr>
            <p:spPr bwMode="auto">
              <a:xfrm>
                <a:off x="2472" y="1583"/>
                <a:ext cx="1"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3"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4"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5"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6" name="Rectangle 2914"/>
              <p:cNvSpPr>
                <a:spLocks noChangeArrowheads="1"/>
              </p:cNvSpPr>
              <p:nvPr/>
            </p:nvSpPr>
            <p:spPr bwMode="auto">
              <a:xfrm>
                <a:off x="3556" y="1865"/>
                <a:ext cx="2"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7"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8"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9"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0"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1" name="Rectangle 2919"/>
              <p:cNvSpPr>
                <a:spLocks noChangeArrowheads="1"/>
              </p:cNvSpPr>
              <p:nvPr/>
            </p:nvSpPr>
            <p:spPr bwMode="auto">
              <a:xfrm>
                <a:off x="2472" y="1231"/>
                <a:ext cx="2"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52"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3"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4"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5"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6"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7"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8"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9"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0"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1"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2" name="Rectangle 2930"/>
              <p:cNvSpPr>
                <a:spLocks noChangeArrowheads="1"/>
              </p:cNvSpPr>
              <p:nvPr/>
            </p:nvSpPr>
            <p:spPr bwMode="auto">
              <a:xfrm>
                <a:off x="3338" y="2339"/>
                <a:ext cx="4" cy="4"/>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63"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4"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5"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6" name="Rectangle 2934"/>
              <p:cNvSpPr>
                <a:spLocks noChangeArrowheads="1"/>
              </p:cNvSpPr>
              <p:nvPr/>
            </p:nvSpPr>
            <p:spPr bwMode="auto">
              <a:xfrm>
                <a:off x="3410" y="2759"/>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67"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8"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9" name="Rectangle 2937"/>
              <p:cNvSpPr>
                <a:spLocks noChangeArrowheads="1"/>
              </p:cNvSpPr>
              <p:nvPr/>
            </p:nvSpPr>
            <p:spPr bwMode="auto">
              <a:xfrm>
                <a:off x="3792" y="2375"/>
                <a:ext cx="4"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70"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1"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2"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3"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4"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5"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6"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7"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8"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9"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0"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1"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2"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3"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4"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5"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6"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7"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8"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9" name="Rectangle 2957"/>
              <p:cNvSpPr>
                <a:spLocks noChangeArrowheads="1"/>
              </p:cNvSpPr>
              <p:nvPr/>
            </p:nvSpPr>
            <p:spPr bwMode="auto">
              <a:xfrm>
                <a:off x="4522" y="1677"/>
                <a:ext cx="1"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0"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1"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2"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3" name="Rectangle 2961"/>
              <p:cNvSpPr>
                <a:spLocks noChangeArrowheads="1"/>
              </p:cNvSpPr>
              <p:nvPr/>
            </p:nvSpPr>
            <p:spPr bwMode="auto">
              <a:xfrm>
                <a:off x="5072" y="1723"/>
                <a:ext cx="2" cy="2"/>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4" name="Rectangle 2962"/>
              <p:cNvSpPr>
                <a:spLocks noChangeArrowheads="1"/>
              </p:cNvSpPr>
              <p:nvPr/>
            </p:nvSpPr>
            <p:spPr bwMode="auto">
              <a:xfrm>
                <a:off x="4944" y="1587"/>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95"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6"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7"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8"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9"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0"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1"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2" name="Rectangle 2970"/>
              <p:cNvSpPr>
                <a:spLocks noChangeArrowheads="1"/>
              </p:cNvSpPr>
              <p:nvPr/>
            </p:nvSpPr>
            <p:spPr bwMode="auto">
              <a:xfrm>
                <a:off x="5220" y="1347"/>
                <a:ext cx="1" cy="1"/>
              </a:xfrm>
              <a:prstGeom prst="rect">
                <a:avLst/>
              </a:prstGeom>
              <a:grpFill/>
              <a:ln w="6350">
                <a:solidFill>
                  <a:srgbClr val="BBE0E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203"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4">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4"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5"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06"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dirty="0">
                  <a:solidFill>
                    <a:schemeClr val="tx2"/>
                  </a:solidFill>
                  <a:ea typeface="ＭＳ Ｐゴシック" pitchFamily="-97" charset="-128"/>
                </a:endParaRPr>
              </a:p>
            </p:txBody>
          </p:sp>
          <p:sp>
            <p:nvSpPr>
              <p:cNvPr id="207"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8"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9"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0"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1"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2"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3"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4"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5"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grpFill/>
              <a:ln w="6350">
                <a:solidFill>
                  <a:srgbClr val="BBE0E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216"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7"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8"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9"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0"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2"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3"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24"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blipFill rotWithShape="1">
                <a:blip r:embed="rId2"/>
                <a:tile tx="0" ty="0" sx="100000" sy="100000" flip="none" algn="tl"/>
              </a:blipFill>
              <a:ln w="6350">
                <a:solidFill>
                  <a:schemeClr val="bg1"/>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25"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6"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27" name="Freeform 2998"/>
              <p:cNvSpPr>
                <a:spLocks/>
              </p:cNvSpPr>
              <p:nvPr/>
            </p:nvSpPr>
            <p:spPr bwMode="auto">
              <a:xfrm>
                <a:off x="3010"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00384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28"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9"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0"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1"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2"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3"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4"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5"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6"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7"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8"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39"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0"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1"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2"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3"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4"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5"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6" name="Freeform 3019"/>
              <p:cNvSpPr>
                <a:spLocks/>
              </p:cNvSpPr>
              <p:nvPr/>
            </p:nvSpPr>
            <p:spPr bwMode="auto">
              <a:xfrm>
                <a:off x="4431"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47"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8"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9"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0"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1"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2"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3" name="Freeform 3026"/>
              <p:cNvSpPr>
                <a:spLocks/>
              </p:cNvSpPr>
              <p:nvPr/>
            </p:nvSpPr>
            <p:spPr bwMode="auto">
              <a:xfrm>
                <a:off x="4049"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rgbClr val="005F73"/>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54"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5"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6"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7"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8"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59"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0"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1"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2"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3"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4"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5"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6"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7"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68"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blipFill rotWithShape="1">
                <a:blip r:embed="rId2"/>
                <a:tile tx="0" ty="0" sx="100000" sy="100000" flip="none" algn="tl"/>
              </a:blipFill>
              <a:ln w="6350">
                <a:solidFill>
                  <a:srgbClr val="BBE0E3"/>
                </a:solidFill>
                <a:prstDash val="solid"/>
                <a:round/>
                <a:headEnd/>
                <a:tailEnd/>
              </a:ln>
              <a:effectLst>
                <a:outerShdw blurRad="50800" dist="38100" dir="2700000" algn="tl" rotWithShape="0">
                  <a:srgbClr val="000000">
                    <a:alpha val="43000"/>
                  </a:srgbClr>
                </a:outerShdw>
              </a:effectLst>
            </p:spPr>
            <p:txBody>
              <a:bodyPr/>
              <a:lstStyle/>
              <a:p>
                <a:pPr>
                  <a:defRPr/>
                </a:pPr>
                <a:endParaRPr lang="da-DK">
                  <a:solidFill>
                    <a:schemeClr val="tx2"/>
                  </a:solidFill>
                  <a:ea typeface="ＭＳ Ｐゴシック" pitchFamily="-97" charset="-128"/>
                </a:endParaRPr>
              </a:p>
            </p:txBody>
          </p:sp>
          <p:sp>
            <p:nvSpPr>
              <p:cNvPr id="269"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0"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1"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2"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3" name="Freeform 3046"/>
              <p:cNvSpPr>
                <a:spLocks/>
              </p:cNvSpPr>
              <p:nvPr/>
            </p:nvSpPr>
            <p:spPr bwMode="auto">
              <a:xfrm>
                <a:off x="4951"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005364"/>
              </a:solid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74"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5"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6"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7"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8"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grpSp>
        <p:sp>
          <p:nvSpPr>
            <p:cNvPr id="84" name="Line 3080"/>
            <p:cNvSpPr>
              <a:spLocks noChangeShapeType="1"/>
            </p:cNvSpPr>
            <p:nvPr/>
          </p:nvSpPr>
          <p:spPr bwMode="auto">
            <a:xfrm>
              <a:off x="4360909" y="5385612"/>
              <a:ext cx="1493" cy="1493"/>
            </a:xfrm>
            <a:prstGeom prst="line">
              <a:avLst/>
            </a:prstGeom>
            <a:grp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grpSp>
      <p:sp>
        <p:nvSpPr>
          <p:cNvPr id="75" name="Line 3117"/>
          <p:cNvSpPr>
            <a:spLocks noChangeShapeType="1"/>
          </p:cNvSpPr>
          <p:nvPr/>
        </p:nvSpPr>
        <p:spPr bwMode="auto">
          <a:xfrm>
            <a:off x="7493307" y="1750665"/>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round/>
            <a:headEnd/>
            <a:tailEnd/>
          </a:ln>
        </p:spPr>
        <p:txBody>
          <a:bodyPr/>
          <a:lstStyle/>
          <a:p>
            <a:pPr>
              <a:defRPr/>
            </a:pPr>
            <a:endParaRPr lang="da-DK">
              <a:solidFill>
                <a:schemeClr val="tx2"/>
              </a:solidFill>
              <a:ea typeface="ＭＳ Ｐゴシック" pitchFamily="-97" charset="-128"/>
            </a:endParaRPr>
          </a:p>
        </p:txBody>
      </p:sp>
      <p:sp>
        <p:nvSpPr>
          <p:cNvPr id="78" name="Line 3118"/>
          <p:cNvSpPr>
            <a:spLocks noChangeShapeType="1"/>
          </p:cNvSpPr>
          <p:nvPr/>
        </p:nvSpPr>
        <p:spPr bwMode="auto">
          <a:xfrm>
            <a:off x="7493307" y="1750665"/>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round/>
            <a:headEnd/>
            <a:tailEnd/>
          </a:ln>
        </p:spPr>
        <p:txBody>
          <a:bodyPr/>
          <a:lstStyle/>
          <a:p>
            <a:pPr>
              <a:defRPr/>
            </a:pPr>
            <a:endParaRPr lang="da-DK">
              <a:solidFill>
                <a:schemeClr val="tx2"/>
              </a:solidFill>
              <a:ea typeface="ＭＳ Ｐゴシック" pitchFamily="-97" charset="-128"/>
            </a:endParaRPr>
          </a:p>
        </p:txBody>
      </p:sp>
      <p:sp>
        <p:nvSpPr>
          <p:cNvPr id="81" name="Line 3119"/>
          <p:cNvSpPr>
            <a:spLocks noChangeShapeType="1"/>
          </p:cNvSpPr>
          <p:nvPr/>
        </p:nvSpPr>
        <p:spPr bwMode="auto">
          <a:xfrm>
            <a:off x="7423259" y="2564091"/>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2" name="Line 3120"/>
          <p:cNvSpPr>
            <a:spLocks noChangeShapeType="1"/>
          </p:cNvSpPr>
          <p:nvPr/>
        </p:nvSpPr>
        <p:spPr bwMode="auto">
          <a:xfrm>
            <a:off x="7779340" y="2364942"/>
            <a:ext cx="1460" cy="1403"/>
          </a:xfrm>
          <a:prstGeom prst="line">
            <a:avLst/>
          </a:prstGeom>
          <a:gradFill flip="none" rotWithShape="1">
            <a:gsLst>
              <a:gs pos="0">
                <a:schemeClr val="accent1">
                  <a:lumMod val="50000"/>
                </a:schemeClr>
              </a:gs>
              <a:gs pos="100000">
                <a:schemeClr val="tx1">
                  <a:lumMod val="95000"/>
                </a:schemeClr>
              </a:gs>
            </a:gsLst>
            <a:lin ang="13500000" scaled="1"/>
            <a:tileRect/>
          </a:gradFill>
          <a:ln w="6350">
            <a:solidFill>
              <a:srgbClr val="BBE0E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79" name="Freeform 2998"/>
          <p:cNvSpPr>
            <a:spLocks/>
          </p:cNvSpPr>
          <p:nvPr/>
        </p:nvSpPr>
        <p:spPr bwMode="auto">
          <a:xfrm>
            <a:off x="4521998" y="1690568"/>
            <a:ext cx="855114" cy="894700"/>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blipFill rotWithShape="1">
            <a:blip r:embed="rId2"/>
            <a:tile tx="0" ty="0" sx="100000" sy="100000" flip="none" algn="tl"/>
          </a:blipFill>
          <a:ln>
            <a:solidFill>
              <a:srgbClr val="BBE0E3"/>
            </a:solidFill>
            <a:headEnd/>
            <a:tailEnd/>
          </a:ln>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4" name="Freeform 3046"/>
          <p:cNvSpPr>
            <a:spLocks/>
          </p:cNvSpPr>
          <p:nvPr/>
        </p:nvSpPr>
        <p:spPr bwMode="auto">
          <a:xfrm>
            <a:off x="7352964" y="2480272"/>
            <a:ext cx="201375" cy="375830"/>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5" name="Freeform 3019"/>
          <p:cNvSpPr>
            <a:spLocks/>
          </p:cNvSpPr>
          <p:nvPr/>
        </p:nvSpPr>
        <p:spPr bwMode="auto">
          <a:xfrm>
            <a:off x="6602741" y="3724698"/>
            <a:ext cx="639146" cy="530089"/>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6" name="Freeform 3026"/>
          <p:cNvSpPr>
            <a:spLocks/>
          </p:cNvSpPr>
          <p:nvPr/>
        </p:nvSpPr>
        <p:spPr bwMode="auto">
          <a:xfrm>
            <a:off x="6036731" y="4501435"/>
            <a:ext cx="1351255" cy="9339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blipFill rotWithShape="1">
            <a:blip r:embed="rId2"/>
            <a:tile tx="0" ty="0" sx="100000" sy="100000" flip="none" algn="tl"/>
          </a:blipFill>
          <a:ln>
            <a:solidFill>
              <a:srgbClr val="BBE0E3"/>
            </a:solidFill>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da-DK">
              <a:solidFill>
                <a:schemeClr val="tx2"/>
              </a:solidFill>
              <a:ea typeface="ＭＳ Ｐゴシック" pitchFamily="-97" charset="-128"/>
            </a:endParaRPr>
          </a:p>
        </p:txBody>
      </p:sp>
      <p:sp>
        <p:nvSpPr>
          <p:cNvPr id="287" name="Pladsholder til tekst 1"/>
          <p:cNvSpPr txBox="1">
            <a:spLocks/>
          </p:cNvSpPr>
          <p:nvPr/>
        </p:nvSpPr>
        <p:spPr bwMode="auto">
          <a:xfrm>
            <a:off x="-1" y="257419"/>
            <a:ext cx="9078571" cy="610364"/>
          </a:xfrm>
          <a:prstGeom prst="rect">
            <a:avLst/>
          </a:prstGeom>
          <a:noFill/>
          <a:ln w="9525">
            <a:noFill/>
            <a:miter lim="800000"/>
            <a:headEnd/>
            <a:tailEnd/>
          </a:ln>
        </p:spPr>
        <p:txBody>
          <a:bodyPr anchor="b"/>
          <a:lstStyle/>
          <a:p>
            <a:pPr eaLnBrk="0" hangingPunct="0">
              <a:spcBef>
                <a:spcPct val="20000"/>
              </a:spcBef>
              <a:buFont typeface="Arial" charset="0"/>
              <a:buNone/>
            </a:pPr>
            <a:r>
              <a:rPr lang="da-DK" sz="3600" dirty="0" err="1" smtClean="0">
                <a:solidFill>
                  <a:srgbClr val="FFFFFF"/>
                </a:solidFill>
                <a:latin typeface="Calibri" pitchFamily="34" charset="0"/>
              </a:rPr>
              <a:t>Twenty</a:t>
            </a:r>
            <a:r>
              <a:rPr lang="da-DK" sz="3600" dirty="0" smtClean="0">
                <a:solidFill>
                  <a:srgbClr val="FFFFFF"/>
                </a:solidFill>
                <a:latin typeface="Calibri" pitchFamily="34" charset="0"/>
              </a:rPr>
              <a:t> States +  DC with </a:t>
            </a:r>
            <a:r>
              <a:rPr lang="da-DK" sz="3600" dirty="0" err="1" smtClean="0">
                <a:solidFill>
                  <a:srgbClr val="FFFFFF"/>
                </a:solidFill>
                <a:latin typeface="Calibri" pitchFamily="34" charset="0"/>
              </a:rPr>
              <a:t>Commitment</a:t>
            </a:r>
            <a:endParaRPr lang="da-DK" sz="3600" dirty="0">
              <a:solidFill>
                <a:srgbClr val="FFFFFF"/>
              </a:solidFill>
              <a:latin typeface="Calibri" pitchFamily="34" charset="0"/>
            </a:endParaRPr>
          </a:p>
        </p:txBody>
      </p:sp>
      <p:cxnSp>
        <p:nvCxnSpPr>
          <p:cNvPr id="8" name="Straight Connector 7"/>
          <p:cNvCxnSpPr/>
          <p:nvPr/>
        </p:nvCxnSpPr>
        <p:spPr>
          <a:xfrm>
            <a:off x="7269102" y="2972820"/>
            <a:ext cx="472793" cy="179501"/>
          </a:xfrm>
          <a:prstGeom prst="line">
            <a:avLst/>
          </a:prstGeom>
          <a:ln>
            <a:solidFill>
              <a:srgbClr val="E3AEC8"/>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75746" y="3012726"/>
            <a:ext cx="406932" cy="276999"/>
          </a:xfrm>
          <a:prstGeom prst="rect">
            <a:avLst/>
          </a:prstGeom>
          <a:noFill/>
        </p:spPr>
        <p:txBody>
          <a:bodyPr wrap="none" rtlCol="0">
            <a:spAutoFit/>
          </a:bodyPr>
          <a:lstStyle/>
          <a:p>
            <a:r>
              <a:rPr lang="en-US" sz="1200" dirty="0" smtClean="0">
                <a:blipFill rotWithShape="0">
                  <a:blip r:embed="rId2"/>
                  <a:tile tx="0" ty="0" sx="100000" sy="100000" flip="none" algn="tl"/>
                </a:blipFill>
              </a:rPr>
              <a:t>DC</a:t>
            </a:r>
            <a:endParaRPr lang="en-US" sz="1200" dirty="0">
              <a:blipFill rotWithShape="0">
                <a:blip r:embed="rId2"/>
                <a:tile tx="0" ty="0" sx="100000" sy="100000" flip="none" algn="tl"/>
              </a:blipFill>
            </a:endParaRPr>
          </a:p>
        </p:txBody>
      </p:sp>
    </p:spTree>
    <p:extLst>
      <p:ext uri="{BB962C8B-B14F-4D97-AF65-F5344CB8AC3E}">
        <p14:creationId xmlns:p14="http://schemas.microsoft.com/office/powerpoint/2010/main" val="20865466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Requirements for Commitment</a:t>
            </a:r>
            <a:endParaRPr lang="en-US" dirty="0"/>
          </a:p>
        </p:txBody>
      </p:sp>
      <p:sp>
        <p:nvSpPr>
          <p:cNvPr id="3" name="Content Placeholder 2"/>
          <p:cNvSpPr>
            <a:spLocks noGrp="1"/>
          </p:cNvSpPr>
          <p:nvPr>
            <p:ph idx="1"/>
          </p:nvPr>
        </p:nvSpPr>
        <p:spPr/>
        <p:txBody>
          <a:bodyPr anchor="ctr"/>
          <a:lstStyle/>
          <a:p>
            <a:pPr marL="514350" indent="-514350">
              <a:buFont typeface="+mj-lt"/>
              <a:buAutoNum type="arabicPeriod"/>
            </a:pPr>
            <a:r>
              <a:rPr lang="en-US" sz="3200" dirty="0" smtClean="0"/>
              <a:t>A history of sexual violence;</a:t>
            </a:r>
          </a:p>
          <a:p>
            <a:pPr marL="514350" indent="-514350">
              <a:buFont typeface="+mj-lt"/>
              <a:buAutoNum type="arabicPeriod"/>
            </a:pPr>
            <a:r>
              <a:rPr lang="en-US" sz="3200" dirty="0" smtClean="0"/>
              <a:t>A current mental disorder or abnormality;</a:t>
            </a:r>
          </a:p>
          <a:p>
            <a:pPr marL="514350" indent="-514350">
              <a:buFont typeface="+mj-lt"/>
              <a:buAutoNum type="arabicPeriod"/>
            </a:pPr>
            <a:r>
              <a:rPr lang="en-US" sz="3200" dirty="0" smtClean="0"/>
              <a:t>A likelihood of future sexual crimes;</a:t>
            </a:r>
          </a:p>
          <a:p>
            <a:pPr marL="514350" indent="-514350">
              <a:buFont typeface="+mj-lt"/>
              <a:buAutoNum type="arabicPeriod"/>
            </a:pPr>
            <a:r>
              <a:rPr lang="en-US" sz="3200" dirty="0" smtClean="0"/>
              <a:t>A link between the first two elements and the third.</a:t>
            </a:r>
            <a:endParaRPr lang="en-US" sz="3200" dirty="0"/>
          </a:p>
        </p:txBody>
      </p:sp>
      <p:sp>
        <p:nvSpPr>
          <p:cNvPr id="4" name="TextBox 3"/>
          <p:cNvSpPr txBox="1"/>
          <p:nvPr/>
        </p:nvSpPr>
        <p:spPr>
          <a:xfrm>
            <a:off x="6317334" y="5769744"/>
            <a:ext cx="1650552" cy="369332"/>
          </a:xfrm>
          <a:prstGeom prst="rect">
            <a:avLst/>
          </a:prstGeom>
          <a:noFill/>
        </p:spPr>
        <p:txBody>
          <a:bodyPr wrap="none" rtlCol="0">
            <a:spAutoFit/>
          </a:bodyPr>
          <a:lstStyle/>
          <a:p>
            <a:r>
              <a:rPr lang="en-US" i="1" dirty="0" smtClean="0">
                <a:solidFill>
                  <a:schemeClr val="bg1"/>
                </a:solidFill>
              </a:rPr>
              <a:t>(Janus, 2000)</a:t>
            </a:r>
            <a:endParaRPr lang="en-US" i="1" dirty="0">
              <a:solidFill>
                <a:schemeClr val="bg1"/>
              </a:solidFill>
            </a:endParaRPr>
          </a:p>
        </p:txBody>
      </p:sp>
    </p:spTree>
    <p:extLst>
      <p:ext uri="{BB962C8B-B14F-4D97-AF65-F5344CB8AC3E}">
        <p14:creationId xmlns:p14="http://schemas.microsoft.com/office/powerpoint/2010/main" val="2598129549"/>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Differences</a:t>
            </a:r>
            <a:endParaRPr lang="en-US" dirty="0"/>
          </a:p>
        </p:txBody>
      </p:sp>
      <p:sp>
        <p:nvSpPr>
          <p:cNvPr id="3" name="Content Placeholder 2"/>
          <p:cNvSpPr>
            <a:spLocks noGrp="1"/>
          </p:cNvSpPr>
          <p:nvPr>
            <p:ph idx="1"/>
          </p:nvPr>
        </p:nvSpPr>
        <p:spPr>
          <a:xfrm>
            <a:off x="505420" y="987527"/>
            <a:ext cx="7602626" cy="4823405"/>
          </a:xfrm>
        </p:spPr>
        <p:txBody>
          <a:bodyPr anchor="ctr"/>
          <a:lstStyle/>
          <a:p>
            <a:r>
              <a:rPr lang="en-US" dirty="0" smtClean="0"/>
              <a:t>Commitment criteria range from “beyond reasonable doubt” to “clear and convincing evidence”  to “likely” to reoffend;</a:t>
            </a:r>
          </a:p>
          <a:p>
            <a:r>
              <a:rPr lang="en-US" dirty="0" smtClean="0"/>
              <a:t>Some allow juveniles to be considered for commitment (WI, WA, IL, FL, PA);</a:t>
            </a:r>
          </a:p>
          <a:p>
            <a:r>
              <a:rPr lang="en-US" dirty="0" smtClean="0"/>
              <a:t>Some impose limited commitment; others indefinite.</a:t>
            </a:r>
          </a:p>
          <a:p>
            <a:r>
              <a:rPr lang="en-US" dirty="0" smtClean="0"/>
              <a:t>Use slightly different emphases in definitions (e.g., MN “psychopathic personality; FL “pattern of repetitive, compulsive behavior.”  </a:t>
            </a:r>
            <a:endParaRPr lang="en-US" dirty="0"/>
          </a:p>
        </p:txBody>
      </p:sp>
    </p:spTree>
    <p:extLst>
      <p:ext uri="{BB962C8B-B14F-4D97-AF65-F5344CB8AC3E}">
        <p14:creationId xmlns:p14="http://schemas.microsoft.com/office/powerpoint/2010/main" val="3822066754"/>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Unicode MS"/>
        <a:ea typeface="ＭＳ Ｐゴシック"/>
        <a:cs typeface=""/>
      </a:majorFont>
      <a:minorFont>
        <a:latin typeface="Arial Unicode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ubtle_shading">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simply_gray.pot</Template>
  <TotalTime>5851</TotalTime>
  <Words>1621</Words>
  <Application>Microsoft Macintosh PowerPoint</Application>
  <PresentationFormat>On-screen Show (4:3)</PresentationFormat>
  <Paragraphs>388</Paragraphs>
  <Slides>37</Slides>
  <Notes>14</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37</vt:i4>
      </vt:variant>
    </vt:vector>
  </HeadingPairs>
  <TitlesOfParts>
    <vt:vector size="50" baseType="lpstr">
      <vt:lpstr>Custom Design</vt:lpstr>
      <vt:lpstr>1_Custom Design</vt:lpstr>
      <vt:lpstr>subtle_shading</vt:lpstr>
      <vt:lpstr>Default Design</vt:lpstr>
      <vt:lpstr>Office Theme</vt:lpstr>
      <vt:lpstr>1_Office Theme</vt:lpstr>
      <vt:lpstr>2_Office Theme</vt:lpstr>
      <vt:lpstr>3_Office Theme</vt:lpstr>
      <vt:lpstr>4_Office Theme</vt:lpstr>
      <vt:lpstr>5_Office Theme</vt:lpstr>
      <vt:lpstr>6_Office Theme</vt:lpstr>
      <vt:lpstr>8_Office Theme</vt:lpstr>
      <vt:lpstr>Chart</vt:lpstr>
      <vt:lpstr>Civil Commitment:  Dubious Solution to a Serious Problem?</vt:lpstr>
      <vt:lpstr>Overview of the Presentation</vt:lpstr>
      <vt:lpstr>History of Civil Commitment</vt:lpstr>
      <vt:lpstr>PowerPoint Presentation</vt:lpstr>
      <vt:lpstr>Current Civil Commitment in USA</vt:lpstr>
      <vt:lpstr>PowerPoint Presentation</vt:lpstr>
      <vt:lpstr>PowerPoint Presentation</vt:lpstr>
      <vt:lpstr>Basic Requirements for Commitment</vt:lpstr>
      <vt:lpstr>Many Differences</vt:lpstr>
      <vt:lpstr>PowerPoint Presentation</vt:lpstr>
      <vt:lpstr>PowerPoint Presentation</vt:lpstr>
      <vt:lpstr>PowerPoint Presentation</vt:lpstr>
      <vt:lpstr>Costs</vt:lpstr>
      <vt:lpstr>Costs</vt:lpstr>
      <vt:lpstr>PowerPoint Presentation</vt:lpstr>
      <vt:lpstr>SDP History and Process in 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vt:lpstr>
      <vt:lpstr>PowerPoint Presentation</vt:lpstr>
      <vt:lpstr>Process (cont.)</vt:lpstr>
      <vt:lpstr>Static-99R Scores</vt:lpstr>
      <vt:lpstr>PowerPoint Presentation</vt:lpstr>
      <vt:lpstr>Pros and cons of Commitment</vt:lpstr>
      <vt:lpstr>Pros of Commitment</vt:lpstr>
      <vt:lpstr>Cons of Commitment: Definitional</vt:lpstr>
      <vt:lpstr>Cons of Commitment: Definitional</vt:lpstr>
      <vt:lpstr>Cons of Commitment: Prediction</vt:lpstr>
      <vt:lpstr> </vt:lpstr>
      <vt:lpstr> </vt:lpstr>
      <vt:lpstr>Alternatives to Commitment</vt:lpstr>
      <vt:lpstr>Alternative to Commitment</vt:lpstr>
    </vt:vector>
  </TitlesOfParts>
  <Company>Brandeis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Multi-state Recidivism Study Using Static-99R Risk Scores and Adam Walsh Act Tiers  </dc:title>
  <dc:creator>Raymond Knight</dc:creator>
  <cp:lastModifiedBy>Ryan Landry</cp:lastModifiedBy>
  <cp:revision>225</cp:revision>
  <dcterms:created xsi:type="dcterms:W3CDTF">2013-08-15T19:36:17Z</dcterms:created>
  <dcterms:modified xsi:type="dcterms:W3CDTF">2014-12-05T16:18:41Z</dcterms:modified>
</cp:coreProperties>
</file>