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85" r:id="rId2"/>
  </p:sldMasterIdLst>
  <p:notesMasterIdLst>
    <p:notesMasterId r:id="rId19"/>
  </p:notesMasterIdLst>
  <p:sldIdLst>
    <p:sldId id="256" r:id="rId3"/>
    <p:sldId id="257" r:id="rId4"/>
    <p:sldId id="258" r:id="rId5"/>
    <p:sldId id="263" r:id="rId6"/>
    <p:sldId id="261" r:id="rId7"/>
    <p:sldId id="264" r:id="rId8"/>
    <p:sldId id="262" r:id="rId9"/>
    <p:sldId id="273" r:id="rId10"/>
    <p:sldId id="265" r:id="rId11"/>
    <p:sldId id="266" r:id="rId12"/>
    <p:sldId id="270" r:id="rId13"/>
    <p:sldId id="271" r:id="rId14"/>
    <p:sldId id="272" r:id="rId15"/>
    <p:sldId id="268" r:id="rId16"/>
    <p:sldId id="267" r:id="rId17"/>
    <p:sldId id="269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35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7A58F-1132-9D4E-97FF-ACA9BB349B70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E88FA-98F4-8C44-89D9-D5E1BA12D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of Justice, 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Felony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Defendents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Large Urban Counties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2009 – 28.5%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E88FA-98F4-8C44-89D9-D5E1BA12D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8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Prescott &amp; </a:t>
            </a:r>
            <a:r>
              <a:rPr lang="en-US" dirty="0" err="1" smtClean="0"/>
              <a:t>Rockoff</a:t>
            </a:r>
            <a:r>
              <a:rPr lang="en-US" dirty="0" smtClean="0"/>
              <a:t> (2011) registration increases recidivism</a:t>
            </a:r>
          </a:p>
          <a:p>
            <a:r>
              <a:rPr lang="en-US" dirty="0" smtClean="0"/>
              <a:t>Freeman &amp; Sandler (2009) Tier I &gt; Tier II or III in</a:t>
            </a:r>
            <a:r>
              <a:rPr lang="en-US" baseline="0" dirty="0" smtClean="0"/>
              <a:t> recidivism</a:t>
            </a:r>
          </a:p>
          <a:p>
            <a:r>
              <a:rPr lang="en-US" baseline="0" dirty="0" err="1" smtClean="0"/>
              <a:t>Zboga</a:t>
            </a:r>
            <a:r>
              <a:rPr lang="en-US" baseline="0" dirty="0" smtClean="0"/>
              <a:t> et al. (2015) Tier II &gt; Tier </a:t>
            </a:r>
            <a:r>
              <a:rPr lang="en-US" baseline="0" smtClean="0"/>
              <a:t>III recidivism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E88FA-98F4-8C44-89D9-D5E1BA12D5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2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Jeglic</a:t>
            </a:r>
            <a:r>
              <a:rPr lang="en-US" dirty="0" smtClean="0"/>
              <a:t>, Mercado, &amp; </a:t>
            </a:r>
            <a:r>
              <a:rPr lang="en-US" dirty="0" err="1" smtClean="0"/>
              <a:t>Levenson</a:t>
            </a:r>
            <a:r>
              <a:rPr lang="en-US" dirty="0" smtClean="0"/>
              <a:t>, 2012</a:t>
            </a:r>
          </a:p>
          <a:p>
            <a:r>
              <a:rPr lang="en-US" dirty="0" err="1" smtClean="0"/>
              <a:t>Levenson</a:t>
            </a:r>
            <a:r>
              <a:rPr lang="en-US" dirty="0" smtClean="0"/>
              <a:t>, 2008</a:t>
            </a:r>
          </a:p>
          <a:p>
            <a:r>
              <a:rPr lang="en-US" dirty="0" smtClean="0"/>
              <a:t>Tewksbury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Zgoba</a:t>
            </a:r>
            <a:r>
              <a:rPr lang="en-US" baseline="0" dirty="0" smtClean="0"/>
              <a:t>, 2010</a:t>
            </a:r>
          </a:p>
          <a:p>
            <a:r>
              <a:rPr lang="en-US" baseline="0" dirty="0" smtClean="0"/>
              <a:t>Post Jessica </a:t>
            </a:r>
            <a:r>
              <a:rPr lang="en-US" baseline="0" dirty="0" err="1" smtClean="0"/>
              <a:t>Lundsford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4.4% (</a:t>
            </a:r>
            <a:r>
              <a:rPr lang="en-US" baseline="0" dirty="0" err="1" smtClean="0"/>
              <a:t>Colombino</a:t>
            </a:r>
            <a:r>
              <a:rPr lang="en-US" baseline="0" dirty="0" smtClean="0"/>
              <a:t>, Mercado, </a:t>
            </a:r>
            <a:r>
              <a:rPr lang="en-US" baseline="0" dirty="0" err="1" smtClean="0"/>
              <a:t>Levenson</a:t>
            </a:r>
            <a:r>
              <a:rPr lang="en-US" baseline="0" dirty="0" smtClean="0"/>
              <a:t>, &amp; </a:t>
            </a:r>
            <a:r>
              <a:rPr lang="en-US" baseline="0" dirty="0" err="1" smtClean="0"/>
              <a:t>Jeglic</a:t>
            </a:r>
            <a:r>
              <a:rPr lang="en-US" baseline="0" dirty="0" smtClean="0"/>
              <a:t>, 2011)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Calkiins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Colombino</a:t>
            </a:r>
            <a:r>
              <a:rPr lang="en-US" baseline="0" dirty="0" smtClean="0"/>
              <a:t>, Matsuura, &amp; </a:t>
            </a:r>
            <a:r>
              <a:rPr lang="en-US" baseline="0" dirty="0" err="1" smtClean="0"/>
              <a:t>Jeglic</a:t>
            </a:r>
            <a:r>
              <a:rPr lang="en-US" baseline="0" dirty="0" smtClean="0"/>
              <a:t>, 2015 </a:t>
            </a:r>
            <a:r>
              <a:rPr lang="en-US" i="1" baseline="0" dirty="0" smtClean="0"/>
              <a:t>International Journal of Comparative and Applied Criminal Justi</a:t>
            </a:r>
            <a:r>
              <a:rPr lang="en-US" baseline="0" dirty="0" smtClean="0"/>
              <a:t>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E88FA-98F4-8C44-89D9-D5E1BA12D5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34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Gies</a:t>
            </a:r>
            <a:r>
              <a:rPr lang="en-US" dirty="0" smtClean="0"/>
              <a:t>, </a:t>
            </a:r>
            <a:r>
              <a:rPr lang="en-US" dirty="0" err="1" smtClean="0"/>
              <a:t>Gainey</a:t>
            </a:r>
            <a:r>
              <a:rPr lang="en-US" dirty="0" smtClean="0"/>
              <a:t>, Cohen, Healy, </a:t>
            </a:r>
            <a:r>
              <a:rPr lang="en-US" dirty="0" err="1" smtClean="0"/>
              <a:t>Duplantier</a:t>
            </a:r>
            <a:r>
              <a:rPr lang="en-US" dirty="0" smtClean="0"/>
              <a:t>, </a:t>
            </a:r>
            <a:r>
              <a:rPr lang="en-US" dirty="0" err="1" smtClean="0"/>
              <a:t>Yeide</a:t>
            </a:r>
            <a:r>
              <a:rPr lang="en-US" dirty="0" smtClean="0"/>
              <a:t>,</a:t>
            </a:r>
            <a:r>
              <a:rPr lang="en-US" baseline="0" dirty="0" smtClean="0"/>
              <a:t> . . . &amp; Hoops, 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E88FA-98F4-8C44-89D9-D5E1BA12D5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9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733800"/>
            <a:ext cx="6019800" cy="1600200"/>
          </a:xfrm>
        </p:spPr>
        <p:txBody>
          <a:bodyPr/>
          <a:lstStyle>
            <a:lvl1pPr>
              <a:defRPr sz="5400">
                <a:solidFill>
                  <a:srgbClr val="B0AC00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953000"/>
            <a:ext cx="6019800" cy="990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824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0250" y="990600"/>
            <a:ext cx="16573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90600"/>
            <a:ext cx="48196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990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3200"/>
            <a:ext cx="8915400" cy="609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4572000" cy="304800"/>
          </a:xfrm>
        </p:spPr>
        <p:txBody>
          <a:bodyPr/>
          <a:lstStyle>
            <a:lvl1pPr marL="0" indent="0"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charset="0"/>
              </a:defRPr>
            </a:lvl1pPr>
          </a:lstStyle>
          <a:p>
            <a:fld id="{D1206A51-894D-474E-A445-4618D30FE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0B33F-5042-E14E-BE64-D52DA837ED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5815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D20CC-8E1E-0446-84D6-752418738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44116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3434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3434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5A1A5-7583-5C4A-9E26-48F8ECD02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5630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A4867-4ED1-4147-9267-4786AC711E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58740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503F4-4E6E-5842-9357-D48708EE0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52048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4A67B-9F81-B549-B4A1-6D911EF1E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03837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261FE-96BB-D54B-8E8A-62D7792FB6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5013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290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A72BE-F99D-9946-9E56-FBFF9EAC54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97547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33389-080D-2D46-AF22-7C57F79D0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94065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7B73E-1CDA-7D45-B3AF-891D2A29C1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82203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609600"/>
            <a:ext cx="4343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343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EC70D3A3-1D82-C342-A335-3A1D22FBA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99680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6528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3238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1981200"/>
            <a:ext cx="3238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85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189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396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6645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05960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1938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90600"/>
            <a:ext cx="6629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81200"/>
            <a:ext cx="6629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FE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FE51B"/>
          </a:solidFill>
          <a:latin typeface="Lucida Sans Unicode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FE51B"/>
          </a:solidFill>
          <a:latin typeface="Lucida Sans Unicode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FE51B"/>
          </a:solidFill>
          <a:latin typeface="Lucida Sans Unicode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FE51B"/>
          </a:solidFill>
          <a:latin typeface="Lucida Sans Unicode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FE51B"/>
          </a:solidFill>
          <a:latin typeface="Lucida Sans Unicode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FE51B"/>
          </a:solidFill>
          <a:latin typeface="Lucida Sans Unicode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FE51B"/>
          </a:solidFill>
          <a:latin typeface="Lucida Sans Unicode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EFE51B"/>
          </a:solidFill>
          <a:latin typeface="Lucida Sans Unicode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839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1A047FF2-FDCB-F74B-BAAB-D4A6C68579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dist="12700" dir="2700000" algn="tl" rotWithShape="0">
                    <a:schemeClr val="bg1"/>
                  </a:outerShdw>
                </a:effectLst>
              </a:rPr>
              <a:t>Prevention of Sexual Aggression</a:t>
            </a:r>
            <a:endParaRPr lang="en-US" dirty="0">
              <a:effectLst>
                <a:outerShdw dist="127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Contextualizing 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055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8475" y="3122313"/>
            <a:ext cx="1019948" cy="926699"/>
            <a:chOff x="1686964" y="774165"/>
            <a:chExt cx="369986" cy="315025"/>
          </a:xfrm>
        </p:grpSpPr>
        <p:sp>
          <p:nvSpPr>
            <p:cNvPr id="6" name="Rectangle 5"/>
            <p:cNvSpPr/>
            <p:nvPr/>
          </p:nvSpPr>
          <p:spPr>
            <a:xfrm>
              <a:off x="1686964" y="774165"/>
              <a:ext cx="369986" cy="3150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32433" y="853867"/>
              <a:ext cx="279049" cy="13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1.0%</a:t>
              </a:r>
              <a:endParaRPr lang="en-US" sz="2000" dirty="0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dirty="0" smtClean="0">
                <a:effectLst>
                  <a:outerShdw dist="12700" dir="2700000" algn="tl" rotWithShape="0">
                    <a:schemeClr val="bg1"/>
                  </a:outerShdw>
                </a:effectLst>
              </a:rPr>
              <a:t>From the Perspective of Offense Frequency</a:t>
            </a:r>
            <a:endParaRPr lang="en-US" dirty="0">
              <a:effectLst>
                <a:outerShdw dist="127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7712" y="1402732"/>
            <a:ext cx="4956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Sex-Offender Specific Strategies</a:t>
            </a:r>
            <a:endParaRPr lang="en-US" sz="2400" b="1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157227"/>
              </p:ext>
            </p:extLst>
          </p:nvPr>
        </p:nvGraphicFramePr>
        <p:xfrm>
          <a:off x="2141529" y="2556447"/>
          <a:ext cx="6708969" cy="2027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608"/>
                <a:gridCol w="2373933"/>
                <a:gridCol w="2384428"/>
              </a:tblGrid>
              <a:tr h="838315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Registration/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Community Notification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Effects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Collateral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Consequences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3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 reduction in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    recidivism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Possible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increase in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   speed of arrest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Reduced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offender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   integration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Reduced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employment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   opportunities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21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dirty="0" smtClean="0">
                <a:effectLst>
                  <a:outerShdw dist="12700" dir="2700000" algn="tl" rotWithShape="0">
                    <a:schemeClr val="bg1"/>
                  </a:outerShdw>
                </a:effectLst>
              </a:rPr>
              <a:t>From the Perspective of Offense Frequency</a:t>
            </a:r>
            <a:endParaRPr lang="en-US" dirty="0">
              <a:effectLst>
                <a:outerShdw dist="12700" dir="2700000" algn="tl" rotWithShape="0">
                  <a:schemeClr val="bg1"/>
                </a:outerShdw>
              </a:effectLst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348053"/>
              </p:ext>
            </p:extLst>
          </p:nvPr>
        </p:nvGraphicFramePr>
        <p:xfrm>
          <a:off x="2149829" y="2340647"/>
          <a:ext cx="6708969" cy="257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294"/>
                <a:gridCol w="2556543"/>
                <a:gridCol w="2459132"/>
              </a:tblGrid>
              <a:tr h="838315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Residency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Restrictions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Effects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Collateral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Consequences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3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 reduction in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    recidivism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4.4% of sex offenses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    in child dense areas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Reduced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offender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   integration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Increased difficulty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    monitoring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Increased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    homelessness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67712" y="1402732"/>
            <a:ext cx="4956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Sex-Offender Specific Strategies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78476" y="3122313"/>
            <a:ext cx="1019948" cy="9266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3821" y="3356770"/>
            <a:ext cx="76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1.0%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38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dirty="0" smtClean="0">
                <a:effectLst>
                  <a:outerShdw dist="12700" dir="2700000" algn="tl" rotWithShape="0">
                    <a:schemeClr val="bg1"/>
                  </a:outerShdw>
                </a:effectLst>
              </a:rPr>
              <a:t>From the Perspective of Offense Frequency</a:t>
            </a:r>
            <a:endParaRPr lang="en-US" dirty="0">
              <a:effectLst>
                <a:outerShdw dist="12700" dir="2700000" algn="tl" rotWithShape="0">
                  <a:schemeClr val="bg1"/>
                </a:outerShdw>
              </a:effectLst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903362"/>
              </p:ext>
            </p:extLst>
          </p:nvPr>
        </p:nvGraphicFramePr>
        <p:xfrm>
          <a:off x="2149829" y="2340647"/>
          <a:ext cx="6708969" cy="2849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597"/>
                <a:gridCol w="2892917"/>
                <a:gridCol w="2314455"/>
              </a:tblGrid>
              <a:tr h="838315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Global Position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Monitoring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Effects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Collateral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Consequences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3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000000"/>
                          </a:solidFill>
                        </a:rPr>
                        <a:t>Questionable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 reduction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    in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recidivism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Very costly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Labor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intensive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High false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positive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   alarm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Reduced offender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   employment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   opportunities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67712" y="1402732"/>
            <a:ext cx="4956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Sex-Offender Specific Strategies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78476" y="3122313"/>
            <a:ext cx="1019948" cy="9266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3821" y="3356770"/>
            <a:ext cx="76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</a:t>
            </a:r>
            <a:r>
              <a:rPr lang="en-US" sz="2000" dirty="0"/>
              <a:t>0</a:t>
            </a:r>
            <a:r>
              <a:rPr lang="en-US" sz="2000" dirty="0" smtClean="0"/>
              <a:t>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71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dirty="0" smtClean="0">
                <a:effectLst>
                  <a:outerShdw dist="12700" dir="2700000" algn="tl" rotWithShape="0">
                    <a:schemeClr val="bg1"/>
                  </a:outerShdw>
                </a:effectLst>
              </a:rPr>
              <a:t>From the Perspective of Offense Frequency</a:t>
            </a:r>
            <a:endParaRPr lang="en-US" dirty="0">
              <a:effectLst>
                <a:outerShdw dist="12700" dir="2700000" algn="tl" rotWithShape="0">
                  <a:schemeClr val="bg1"/>
                </a:outerShdw>
              </a:effectLst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122752"/>
              </p:ext>
            </p:extLst>
          </p:nvPr>
        </p:nvGraphicFramePr>
        <p:xfrm>
          <a:off x="2149829" y="2340647"/>
          <a:ext cx="6708969" cy="2849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294"/>
                <a:gridCol w="2556543"/>
                <a:gridCol w="2459132"/>
              </a:tblGrid>
              <a:tr h="838315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Civil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Commitment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Effects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Collateral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Consequences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3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dirty="0" smtClean="0">
                          <a:solidFill>
                            <a:srgbClr val="000000"/>
                          </a:solidFill>
                        </a:rPr>
                        <a:t>No significant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impact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    on overall recidivism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   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Very costly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Extremely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small %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   of offenders (</a:t>
                      </a:r>
                      <a:r>
                        <a:rPr lang="en-US" sz="1800" b="0" i="1" baseline="0" dirty="0" smtClean="0">
                          <a:solidFill>
                            <a:srgbClr val="000000"/>
                          </a:solidFill>
                        </a:rPr>
                        <a:t>1.2%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   of referred)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High false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positive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   commitment rate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Alternatives available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67712" y="1402732"/>
            <a:ext cx="4956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Sex-Offender Specific Strategies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78476" y="3122313"/>
            <a:ext cx="1019948" cy="9266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3821" y="3356770"/>
            <a:ext cx="76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1.0%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422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8475" y="3123314"/>
            <a:ext cx="1019948" cy="926699"/>
            <a:chOff x="1686964" y="774165"/>
            <a:chExt cx="369986" cy="315025"/>
          </a:xfrm>
        </p:grpSpPr>
        <p:sp>
          <p:nvSpPr>
            <p:cNvPr id="6" name="Rectangle 5"/>
            <p:cNvSpPr/>
            <p:nvPr/>
          </p:nvSpPr>
          <p:spPr>
            <a:xfrm>
              <a:off x="1686964" y="774165"/>
              <a:ext cx="369986" cy="3150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32432" y="859510"/>
              <a:ext cx="279049" cy="13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1.0%</a:t>
              </a:r>
              <a:endParaRPr lang="en-US" sz="2000" dirty="0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dirty="0" smtClean="0">
                <a:effectLst>
                  <a:outerShdw dist="12700" dir="2700000" algn="tl" rotWithShape="0">
                    <a:schemeClr val="bg1"/>
                  </a:outerShdw>
                </a:effectLst>
              </a:rPr>
              <a:t>From the Perspective of Offense Frequency</a:t>
            </a:r>
            <a:endParaRPr lang="en-US" dirty="0">
              <a:effectLst>
                <a:outerShdw dist="12700" dir="2700000" algn="tl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9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"/>
    </mc:Choice>
    <mc:Fallback xmlns="">
      <p:transition xmlns:p14="http://schemas.microsoft.com/office/powerpoint/2010/main" advClick="0" advTm="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639E-6 2.25978E-6 L 0.08625 -0.34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4" y="-17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65071" y="776110"/>
            <a:ext cx="5576749" cy="5905492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dirty="0" smtClean="0">
                <a:effectLst>
                  <a:outerShdw dist="12700" dir="2700000" algn="tl" rotWithShape="0">
                    <a:schemeClr val="bg1"/>
                  </a:outerShdw>
                </a:effectLst>
              </a:rPr>
              <a:t>From the Perspective of Offense Frequency</a:t>
            </a:r>
            <a:endParaRPr lang="en-US" dirty="0">
              <a:effectLst>
                <a:outerShdw dist="127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9382" y="3498024"/>
            <a:ext cx="544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Prevention Targets the Whole Problem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863594" y="1261594"/>
            <a:ext cx="3144578" cy="2160307"/>
            <a:chOff x="2863594" y="1261594"/>
            <a:chExt cx="3144578" cy="2160307"/>
          </a:xfrm>
        </p:grpSpPr>
        <p:sp>
          <p:nvSpPr>
            <p:cNvPr id="4" name="Up Arrow 3"/>
            <p:cNvSpPr/>
            <p:nvPr/>
          </p:nvSpPr>
          <p:spPr>
            <a:xfrm rot="19224142">
              <a:off x="2863594" y="1261594"/>
              <a:ext cx="581033" cy="2160307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4E67C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 rot="2375858" flipH="1">
              <a:off x="5427139" y="1261594"/>
              <a:ext cx="581033" cy="2160307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4E67C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63594" y="4017064"/>
            <a:ext cx="3144578" cy="2218407"/>
            <a:chOff x="2863594" y="4017064"/>
            <a:chExt cx="3144578" cy="2218407"/>
          </a:xfrm>
        </p:grpSpPr>
        <p:sp>
          <p:nvSpPr>
            <p:cNvPr id="10" name="Up Arrow 9"/>
            <p:cNvSpPr/>
            <p:nvPr/>
          </p:nvSpPr>
          <p:spPr>
            <a:xfrm rot="2375858" flipV="1">
              <a:off x="2863594" y="4075164"/>
              <a:ext cx="581033" cy="2160307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4E67C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 rot="19224142" flipH="1" flipV="1">
              <a:off x="5427139" y="4017064"/>
              <a:ext cx="581033" cy="2160307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4E67C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163037" y="747550"/>
            <a:ext cx="1158417" cy="979054"/>
          </a:xfrm>
          <a:prstGeom prst="wedgeRoundRectCallout">
            <a:avLst>
              <a:gd name="adj1" fmla="val 77285"/>
              <a:gd name="adj2" fmla="val -20081"/>
              <a:gd name="adj3" fmla="val 16667"/>
            </a:avLst>
          </a:prstGeom>
          <a:ln>
            <a:solidFill>
              <a:srgbClr val="7575D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Vast Majority of our resources are directed here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4324" y="777082"/>
            <a:ext cx="611676" cy="518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9882" y="914400"/>
            <a:ext cx="654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1.0%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76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ephant_raising_trunk_h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" y="76200"/>
            <a:ext cx="7779705" cy="712038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dirty="0" smtClean="0">
                <a:effectLst>
                  <a:outerShdw dist="12700" dir="2700000" algn="tl" rotWithShape="0">
                    <a:schemeClr val="bg1"/>
                  </a:outerShdw>
                </a:effectLst>
              </a:rPr>
              <a:t>From the Perspective of Offense Frequency</a:t>
            </a:r>
            <a:endParaRPr lang="en-US" dirty="0">
              <a:effectLst>
                <a:outerShdw dist="12700" dir="2700000" algn="tl" rotWithShape="0">
                  <a:schemeClr val="bg1"/>
                </a:outerShdw>
              </a:effectLst>
            </a:endParaRPr>
          </a:p>
        </p:txBody>
      </p:sp>
      <p:pic>
        <p:nvPicPr>
          <p:cNvPr id="10" name="Picture 9" descr="fly_reverse_l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7849" y="821727"/>
            <a:ext cx="247775" cy="3097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84453" y="6315564"/>
            <a:ext cx="5105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mic Sans MS"/>
                <a:cs typeface="Comic Sans MS"/>
              </a:rPr>
              <a:t>Prevention Is the Elephant in the Room</a:t>
            </a:r>
            <a:endParaRPr lang="en-US" sz="20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301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dist="12700" dir="2700000" algn="tl" rotWithShape="0">
                    <a:schemeClr val="bg1"/>
                  </a:outerShdw>
                </a:effectLst>
              </a:rPr>
              <a:t>From the Perspective of Offense Frequency</a:t>
            </a:r>
            <a:endParaRPr lang="en-US" dirty="0">
              <a:effectLst>
                <a:outerShdw dist="12700" dir="2700000" algn="tl" rotWithShape="0">
                  <a:schemeClr val="bg1"/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836235"/>
              </p:ext>
            </p:extLst>
          </p:nvPr>
        </p:nvGraphicFramePr>
        <p:xfrm>
          <a:off x="1665100" y="776110"/>
          <a:ext cx="5576720" cy="5905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</a:tblGrid>
              <a:tr h="29436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53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46349" y="3527781"/>
            <a:ext cx="2998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All Sexual Arrests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68034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860875"/>
              </p:ext>
            </p:extLst>
          </p:nvPr>
        </p:nvGraphicFramePr>
        <p:xfrm>
          <a:off x="1665100" y="776110"/>
          <a:ext cx="5576720" cy="5905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  <a:gridCol w="278836"/>
              </a:tblGrid>
              <a:tr h="29436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253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436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65071" y="779754"/>
            <a:ext cx="1397039" cy="11605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48841" y="1129183"/>
            <a:ext cx="62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5%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298846" y="1012478"/>
            <a:ext cx="2204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Repeat Offenders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383089" y="3673411"/>
            <a:ext cx="4128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95% of Arrest Offenses Committed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y First-time Offenders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67433" y="6620889"/>
            <a:ext cx="3883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(Sandler, Freeman, &amp; </a:t>
            </a:r>
            <a:r>
              <a:rPr lang="en-US" sz="1200" i="1" dirty="0" err="1" smtClean="0"/>
              <a:t>Socia</a:t>
            </a:r>
            <a:r>
              <a:rPr lang="en-US" sz="1200" i="1" dirty="0" smtClean="0"/>
              <a:t>, 2008; </a:t>
            </a:r>
            <a:r>
              <a:rPr lang="en-US" sz="1200" i="1" dirty="0" err="1" smtClean="0"/>
              <a:t>Zgoba</a:t>
            </a:r>
            <a:r>
              <a:rPr lang="en-US" sz="1200" i="1" dirty="0" smtClean="0"/>
              <a:t> et al., 2015)</a:t>
            </a:r>
            <a:endParaRPr lang="en-US" sz="1200" i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dirty="0" smtClean="0">
                <a:effectLst>
                  <a:outerShdw dist="12700" dir="2700000" algn="tl" rotWithShape="0">
                    <a:schemeClr val="bg1"/>
                  </a:outerShdw>
                </a:effectLst>
              </a:rPr>
              <a:t>From the Perspective of Offense Frequency</a:t>
            </a:r>
            <a:endParaRPr lang="en-US" dirty="0">
              <a:effectLst>
                <a:outerShdw dist="127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63037" y="1101321"/>
            <a:ext cx="1158417" cy="979054"/>
          </a:xfrm>
          <a:prstGeom prst="wedgeRoundRectCallout">
            <a:avLst>
              <a:gd name="adj1" fmla="val 78718"/>
              <a:gd name="adj2" fmla="val -15842"/>
              <a:gd name="adj3" fmla="val 16667"/>
            </a:avLst>
          </a:prstGeom>
          <a:ln>
            <a:solidFill>
              <a:srgbClr val="7575D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Focus of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s</a:t>
            </a:r>
            <a:r>
              <a:rPr lang="en-US" sz="1100" dirty="0" smtClean="0">
                <a:solidFill>
                  <a:schemeClr val="tx1"/>
                </a:solidFill>
              </a:rPr>
              <a:t>ex-offender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specific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m</a:t>
            </a:r>
            <a:r>
              <a:rPr lang="en-US" sz="1100" dirty="0" smtClean="0">
                <a:solidFill>
                  <a:schemeClr val="tx1"/>
                </a:solidFill>
              </a:rPr>
              <a:t>anagement legislation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792923" y="2561118"/>
            <a:ext cx="1158417" cy="979054"/>
          </a:xfrm>
          <a:prstGeom prst="wedgeRoundRectCallout">
            <a:avLst>
              <a:gd name="adj1" fmla="val -93783"/>
              <a:gd name="adj2" fmla="val 63326"/>
              <a:gd name="adj3" fmla="val 16667"/>
            </a:avLst>
          </a:prstGeom>
          <a:ln>
            <a:solidFill>
              <a:srgbClr val="7575D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Note only 28.5% of arrests lead to conviction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2" grpId="0"/>
      <p:bldP spid="7" grpId="0"/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65071" y="776110"/>
            <a:ext cx="3697979" cy="3917448"/>
            <a:chOff x="1665071" y="776110"/>
            <a:chExt cx="3697979" cy="3917448"/>
          </a:xfrm>
        </p:grpSpPr>
        <p:sp>
          <p:nvSpPr>
            <p:cNvPr id="6" name="Rectangle 5"/>
            <p:cNvSpPr/>
            <p:nvPr/>
          </p:nvSpPr>
          <p:spPr>
            <a:xfrm>
              <a:off x="1665071" y="779755"/>
              <a:ext cx="1106553" cy="8110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65071" y="776110"/>
              <a:ext cx="3697979" cy="3917448"/>
            </a:xfrm>
            <a:prstGeom prst="rect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dirty="0" smtClean="0">
                <a:effectLst>
                  <a:outerShdw dist="12700" dir="2700000" algn="tl" rotWithShape="0">
                    <a:schemeClr val="bg1"/>
                  </a:outerShdw>
                </a:effectLst>
              </a:rPr>
              <a:t>From the Perspective of Offense Frequency</a:t>
            </a:r>
            <a:endParaRPr lang="en-US" dirty="0">
              <a:effectLst>
                <a:outerShdw dist="127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9865" y="2522680"/>
            <a:ext cx="1172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Arrests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500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"/>
    </mc:Choice>
    <mc:Fallback xmlns="">
      <p:transition xmlns:p14="http://schemas.microsoft.com/office/powerpoint/2010/main" advClick="0" advTm="5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81819" y="777844"/>
            <a:ext cx="653489" cy="552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43973" y="944146"/>
            <a:ext cx="529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1.1%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1681819" y="776110"/>
            <a:ext cx="2608621" cy="2810558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65071" y="776110"/>
            <a:ext cx="5576749" cy="5905492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79672" y="3955271"/>
            <a:ext cx="4149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 Reported Sexual Assaults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19685" y="2007480"/>
            <a:ext cx="2494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22% of Reported</a:t>
            </a:r>
          </a:p>
          <a:p>
            <a:r>
              <a:rPr lang="en-US" sz="2400" dirty="0" smtClean="0"/>
              <a:t>Arrested</a:t>
            </a:r>
            <a:endParaRPr lang="en-US" sz="240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dirty="0" smtClean="0">
                <a:effectLst>
                  <a:outerShdw dist="12700" dir="2700000" algn="tl" rotWithShape="0">
                    <a:schemeClr val="bg1"/>
                  </a:outerShdw>
                </a:effectLst>
              </a:rPr>
              <a:t>From the Perspective of Offense Frequency</a:t>
            </a:r>
            <a:endParaRPr lang="en-US" dirty="0">
              <a:effectLst>
                <a:outerShdw dist="127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90320" y="2359301"/>
            <a:ext cx="1360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Arrested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2745" y="6623516"/>
            <a:ext cx="4478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(FBI, </a:t>
            </a:r>
            <a:r>
              <a:rPr lang="en-US" sz="1400" i="1" dirty="0"/>
              <a:t>Uniform Crime Reports, Arrest Data</a:t>
            </a:r>
            <a:r>
              <a:rPr lang="en-US" sz="1400" dirty="0"/>
              <a:t>: 2006-2010) </a:t>
            </a:r>
          </a:p>
        </p:txBody>
      </p:sp>
    </p:spTree>
    <p:extLst>
      <p:ext uri="{BB962C8B-B14F-4D97-AF65-F5344CB8AC3E}">
        <p14:creationId xmlns:p14="http://schemas.microsoft.com/office/powerpoint/2010/main" val="6254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65071" y="776110"/>
            <a:ext cx="4478839" cy="4560989"/>
            <a:chOff x="1665071" y="776110"/>
            <a:chExt cx="4478839" cy="4560989"/>
          </a:xfrm>
        </p:grpSpPr>
        <p:sp>
          <p:nvSpPr>
            <p:cNvPr id="6" name="Rectangle 5"/>
            <p:cNvSpPr/>
            <p:nvPr/>
          </p:nvSpPr>
          <p:spPr>
            <a:xfrm>
              <a:off x="1681819" y="777845"/>
              <a:ext cx="523467" cy="4148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81819" y="776110"/>
              <a:ext cx="2085187" cy="2304305"/>
            </a:xfrm>
            <a:prstGeom prst="rect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5071" y="776110"/>
              <a:ext cx="4478839" cy="4560989"/>
            </a:xfrm>
            <a:prstGeom prst="rect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dirty="0" smtClean="0">
                <a:effectLst>
                  <a:outerShdw dist="12700" dir="2700000" algn="tl" rotWithShape="0">
                    <a:schemeClr val="bg1"/>
                  </a:outerShdw>
                </a:effectLst>
              </a:rPr>
              <a:t>From the Perspective of Offense Frequency</a:t>
            </a:r>
            <a:endParaRPr lang="en-US" dirty="0">
              <a:effectLst>
                <a:outerShdw dist="127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5812" y="3429000"/>
            <a:ext cx="1450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Reported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44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"/>
    </mc:Choice>
    <mc:Fallback xmlns="">
      <p:transition xmlns:p14="http://schemas.microsoft.com/office/powerpoint/2010/main" advClick="0" advTm="5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4324" y="777083"/>
            <a:ext cx="369986" cy="2878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88411" y="818757"/>
            <a:ext cx="384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.3</a:t>
            </a:r>
            <a:r>
              <a:rPr lang="en-US" sz="1000" dirty="0" smtClean="0"/>
              <a:t>%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1674325" y="776110"/>
            <a:ext cx="1476922" cy="1603047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65073" y="776110"/>
            <a:ext cx="3157384" cy="3368293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65071" y="776110"/>
            <a:ext cx="5576749" cy="5905492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52834" y="2590945"/>
            <a:ext cx="2596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2% of Estimated</a:t>
            </a:r>
          </a:p>
          <a:p>
            <a:r>
              <a:rPr lang="en-US" sz="2400" dirty="0" smtClean="0"/>
              <a:t>Reported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806359" y="4536690"/>
            <a:ext cx="527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Estimated Sexual Offense Frequency</a:t>
            </a:r>
            <a:endParaRPr lang="en-US" sz="24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dirty="0" smtClean="0">
                <a:effectLst>
                  <a:outerShdw dist="12700" dir="2700000" algn="tl" rotWithShape="0">
                    <a:schemeClr val="bg1"/>
                  </a:outerShdw>
                </a:effectLst>
              </a:rPr>
              <a:t>From the Perspective of Offense Frequency</a:t>
            </a:r>
            <a:endParaRPr lang="en-US" dirty="0">
              <a:effectLst>
                <a:outerShdw dist="127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5853" y="2952583"/>
            <a:ext cx="1450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Reported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47078" y="6631823"/>
            <a:ext cx="5759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(Justice </a:t>
            </a:r>
            <a:r>
              <a:rPr lang="en-US" sz="1400" dirty="0"/>
              <a:t>Department, </a:t>
            </a:r>
            <a:r>
              <a:rPr lang="en-US" sz="1400" i="1" dirty="0"/>
              <a:t>National Crime Victimization Survey</a:t>
            </a:r>
            <a:r>
              <a:rPr lang="en-US" sz="1400" dirty="0"/>
              <a:t>: 2008-</a:t>
            </a:r>
            <a:r>
              <a:rPr lang="en-US" sz="1400" dirty="0" smtClean="0"/>
              <a:t>2012)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6248400"/>
            <a:ext cx="4703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Estimated repeat proportion of unreported </a:t>
            </a:r>
            <a:r>
              <a:rPr lang="en-US" sz="1400" dirty="0" smtClean="0">
                <a:sym typeface="Wingdings"/>
              </a:rPr>
              <a:t></a:t>
            </a:r>
            <a:r>
              <a:rPr lang="en-US" sz="1400" dirty="0" smtClean="0"/>
              <a:t> .011 * .68 =</a:t>
            </a:r>
            <a:endParaRPr lang="en-US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718077" y="6096000"/>
            <a:ext cx="457200" cy="533400"/>
            <a:chOff x="3898677" y="5486400"/>
            <a:chExt cx="457200" cy="533400"/>
          </a:xfrm>
        </p:grpSpPr>
        <p:sp>
          <p:nvSpPr>
            <p:cNvPr id="16" name="Rectangle 15"/>
            <p:cNvSpPr/>
            <p:nvPr/>
          </p:nvSpPr>
          <p:spPr>
            <a:xfrm>
              <a:off x="3898677" y="5486400"/>
              <a:ext cx="4572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15660" y="5622295"/>
              <a:ext cx="4277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.7%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89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53472 -0.76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6" y="-3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65071" y="776110"/>
            <a:ext cx="5576749" cy="5905492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06359" y="4536690"/>
            <a:ext cx="527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Estimated Sexual Offense Frequency</a:t>
            </a:r>
            <a:endParaRPr lang="en-US" sz="24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dirty="0" smtClean="0">
                <a:effectLst>
                  <a:outerShdw dist="12700" dir="2700000" algn="tl" rotWithShape="0">
                    <a:schemeClr val="bg1"/>
                  </a:outerShdw>
                </a:effectLst>
              </a:rPr>
              <a:t>From the Perspective of Offense Frequency</a:t>
            </a:r>
            <a:endParaRPr lang="en-US" dirty="0">
              <a:effectLst>
                <a:outerShdw dist="127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7078" y="6631823"/>
            <a:ext cx="5759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(Justice </a:t>
            </a:r>
            <a:r>
              <a:rPr lang="en-US" sz="1400" dirty="0"/>
              <a:t>Department, </a:t>
            </a:r>
            <a:r>
              <a:rPr lang="en-US" sz="1400" i="1" dirty="0"/>
              <a:t>National Crime Victimization Survey</a:t>
            </a:r>
            <a:r>
              <a:rPr lang="en-US" sz="1400" dirty="0"/>
              <a:t>: 2008-</a:t>
            </a:r>
            <a:r>
              <a:rPr lang="en-US" sz="1400" dirty="0" smtClean="0"/>
              <a:t>2012) 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764663" y="915049"/>
            <a:ext cx="4769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1.0%</a:t>
            </a:r>
            <a:endParaRPr lang="en-US" sz="1000" dirty="0"/>
          </a:p>
        </p:txBody>
      </p:sp>
      <p:sp>
        <p:nvSpPr>
          <p:cNvPr id="23" name="Rectangle 22"/>
          <p:cNvSpPr/>
          <p:nvPr/>
        </p:nvSpPr>
        <p:spPr>
          <a:xfrm>
            <a:off x="1676400" y="762000"/>
            <a:ext cx="653489" cy="552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64663" y="934999"/>
            <a:ext cx="4769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1.0%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287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51052" y="857344"/>
            <a:ext cx="643188" cy="552322"/>
            <a:chOff x="1164036" y="737731"/>
            <a:chExt cx="369986" cy="270734"/>
          </a:xfrm>
        </p:grpSpPr>
        <p:sp>
          <p:nvSpPr>
            <p:cNvPr id="6" name="Rectangle 5"/>
            <p:cNvSpPr/>
            <p:nvPr/>
          </p:nvSpPr>
          <p:spPr>
            <a:xfrm>
              <a:off x="1164036" y="737731"/>
              <a:ext cx="369986" cy="27073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09291" y="811045"/>
              <a:ext cx="283272" cy="114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1.0%</a:t>
              </a:r>
              <a:endParaRPr lang="en-US" sz="1050" dirty="0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dirty="0" smtClean="0">
                <a:effectLst>
                  <a:outerShdw dist="12700" dir="2700000" algn="tl" rotWithShape="0">
                    <a:schemeClr val="bg1"/>
                  </a:outerShdw>
                </a:effectLst>
              </a:rPr>
              <a:t>From the Perspective of Offense Frequency</a:t>
            </a:r>
            <a:endParaRPr lang="en-US" dirty="0">
              <a:effectLst>
                <a:outerShdw dist="12700" dir="2700000" algn="tl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8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xmlns:p14="http://schemas.microsoft.com/office/powerpoint/2010/main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738E-6 -4.16069E-6 L -0.08435 0.37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7" y="189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Lucida Sans Unicode"/>
        <a:ea typeface="ＭＳ Ｐゴシック"/>
        <a:cs typeface=""/>
      </a:majorFont>
      <a:minorFont>
        <a:latin typeface="Lucida Sans Unico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lly_mime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look_closely.pot</Template>
  <TotalTime>743</TotalTime>
  <Words>487</Words>
  <Application>Microsoft Office PowerPoint</Application>
  <PresentationFormat>On-screen Show (4:3)</PresentationFormat>
  <Paragraphs>134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Custom Design</vt:lpstr>
      <vt:lpstr>silly_mime</vt:lpstr>
      <vt:lpstr>Prevention of Sexual Aggression</vt:lpstr>
      <vt:lpstr>From the Perspective of Offense Frequency</vt:lpstr>
      <vt:lpstr>From the Perspective of Offense Frequency</vt:lpstr>
      <vt:lpstr>From the Perspective of Offense Frequency</vt:lpstr>
      <vt:lpstr>From the Perspective of Offense Frequency</vt:lpstr>
      <vt:lpstr>From the Perspective of Offense Frequency</vt:lpstr>
      <vt:lpstr>From the Perspective of Offense Frequency</vt:lpstr>
      <vt:lpstr>From the Perspective of Offense Frequency</vt:lpstr>
      <vt:lpstr>From the Perspective of Offense Frequency</vt:lpstr>
      <vt:lpstr>From the Perspective of Offense Frequency</vt:lpstr>
      <vt:lpstr>From the Perspective of Offense Frequency</vt:lpstr>
      <vt:lpstr>From the Perspective of Offense Frequency</vt:lpstr>
      <vt:lpstr>From the Perspective of Offense Frequency</vt:lpstr>
      <vt:lpstr>From the Perspective of Offense Frequency</vt:lpstr>
      <vt:lpstr>From the Perspective of Offense Frequency</vt:lpstr>
      <vt:lpstr>From the Perspective of Offense Frequency</vt:lpstr>
    </vt:vector>
  </TitlesOfParts>
  <Company>Brandeis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of Sexual Aggression</dc:title>
  <dc:creator>Raymond Knight</dc:creator>
  <cp:lastModifiedBy>Landry, AnneJohnson (SEN)</cp:lastModifiedBy>
  <cp:revision>48</cp:revision>
  <dcterms:created xsi:type="dcterms:W3CDTF">2015-07-19T18:01:41Z</dcterms:created>
  <dcterms:modified xsi:type="dcterms:W3CDTF">2015-08-17T16:02:28Z</dcterms:modified>
</cp:coreProperties>
</file>